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8"/>
  </p:notesMasterIdLst>
  <p:sldIdLst>
    <p:sldId id="274" r:id="rId2"/>
    <p:sldId id="290" r:id="rId3"/>
    <p:sldId id="291" r:id="rId4"/>
    <p:sldId id="292" r:id="rId5"/>
    <p:sldId id="293" r:id="rId6"/>
    <p:sldId id="294" r:id="rId7"/>
    <p:sldId id="286" r:id="rId8"/>
    <p:sldId id="277" r:id="rId9"/>
    <p:sldId id="287" r:id="rId10"/>
    <p:sldId id="281" r:id="rId11"/>
    <p:sldId id="295" r:id="rId12"/>
    <p:sldId id="297" r:id="rId13"/>
    <p:sldId id="285" r:id="rId14"/>
    <p:sldId id="288" r:id="rId15"/>
    <p:sldId id="298" r:id="rId16"/>
    <p:sldId id="289" r:id="rId1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591" autoAdjust="0"/>
  </p:normalViewPr>
  <p:slideViewPr>
    <p:cSldViewPr snapToGrid="0">
      <p:cViewPr varScale="1">
        <p:scale>
          <a:sx n="145" d="100"/>
          <a:sy n="145" d="100"/>
        </p:scale>
        <p:origin x="63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BACKUP\BACKUPIBM5093\Ensino%20M&#233;dio\C&#243;pia%20de%20Etapas%20das%20Turmas%20e%20Cursos%20Profissionalizantes%20Trabalho%20Ricard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 sz="1100" dirty="0" smtClean="0"/>
              <a:t>Entre quase 70 mil cursos técnicos registrados pelo</a:t>
            </a:r>
            <a:r>
              <a:rPr lang="pt-BR" sz="1100" baseline="0" dirty="0" smtClean="0"/>
              <a:t> Censo Escolar de 2015, a distribuição sugere reflexões sobre a oferta – há áreas pouco desenvolvidas</a:t>
            </a:r>
            <a:endParaRPr lang="pt-BR" sz="1100" dirty="0"/>
          </a:p>
        </c:rich>
      </c:tx>
      <c:layout>
        <c:manualLayout>
          <c:xMode val="edge"/>
          <c:yMode val="edge"/>
          <c:x val="9.5731723693014845E-2"/>
          <c:y val="1.5194679588924096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fld id="{4762F06C-D7F6-4DDB-B407-BE389D142AD4}" type="PERCENTAGE">
                      <a:rPr lang="en-US" sz="105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60FA809-6B31-4001-8782-2AE35BF11EAD}" type="PERCENTAGE">
                      <a:rPr lang="en-US" sz="900">
                        <a:solidFill>
                          <a:schemeClr val="bg1"/>
                        </a:solidFill>
                      </a:rPr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A9FD1881-D32E-46AD-ADBF-5F0AAA2058F9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308F86C3-2B07-4E4C-97C0-DB4A8FD1A64F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380D7330-5CF8-4E51-862B-2351286B78B1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1B76884-DA45-4E87-BA22-25977818BF9A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1F004562-DE1D-440A-854E-28EBB743B6CE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2E07C611-995A-4DF8-B82E-08E877551FD3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678B07B0-3704-4170-B4FD-E73E3477468A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FD3C2A90-D272-4184-BA81-0BB42E8EDC2C}" type="PERCENTAGE">
                      <a:rPr lang="en-US" sz="105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EBE8C52E-FA63-4991-B433-1F2A66177640}" type="PERCENTAGE">
                      <a:rPr lang="en-US" sz="105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2308C0ED-AFB8-40C7-BFEC-8BFDA69E3297}" type="PERCENTAGE">
                      <a:rPr lang="en-US" sz="105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C49E10CE-93B3-45FB-9393-759F8EC0958C}" type="PERCENTAGE">
                      <a:rPr lang="en-US" sz="900"/>
                      <a:pPr/>
                      <a:t>[PORCENTAGEM]</a:t>
                    </a:fld>
                    <a:endParaRPr lang="pt-BR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pt-BR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'Cursos Profis. - Região'!$L$6:$L$18</c:f>
              <c:strCache>
                <c:ptCount val="13"/>
                <c:pt idx="0">
                  <c:v>Ambiente e Saúde</c:v>
                </c:pt>
                <c:pt idx="1">
                  <c:v>Controle e Processos Industriais</c:v>
                </c:pt>
                <c:pt idx="2">
                  <c:v>Desenvolvimento Educacional e Social </c:v>
                </c:pt>
                <c:pt idx="3">
                  <c:v>Gestão e Negócios</c:v>
                </c:pt>
                <c:pt idx="4">
                  <c:v>Informação e Comunicação</c:v>
                </c:pt>
                <c:pt idx="5">
                  <c:v>Infraestrutura</c:v>
                </c:pt>
                <c:pt idx="6">
                  <c:v>Militar</c:v>
                </c:pt>
                <c:pt idx="7">
                  <c:v>Produção Alimentícia</c:v>
                </c:pt>
                <c:pt idx="8">
                  <c:v>Produção Cultural e Design</c:v>
                </c:pt>
                <c:pt idx="9">
                  <c:v>Produção Industrial</c:v>
                </c:pt>
                <c:pt idx="10">
                  <c:v>Recursos Naturais</c:v>
                </c:pt>
                <c:pt idx="11">
                  <c:v>Segurança</c:v>
                </c:pt>
                <c:pt idx="12">
                  <c:v>Turismo, Hospitalidade e Lazer</c:v>
                </c:pt>
              </c:strCache>
            </c:strRef>
          </c:cat>
          <c:val>
            <c:numRef>
              <c:f>'Cursos Profis. - Região'!$M$6:$M$18</c:f>
              <c:numCache>
                <c:formatCode>_(* #,##0_);_(* \(#,##0\);_(* "-"??_);_(@_)</c:formatCode>
                <c:ptCount val="13"/>
                <c:pt idx="0">
                  <c:v>16593</c:v>
                </c:pt>
                <c:pt idx="1">
                  <c:v>11104</c:v>
                </c:pt>
                <c:pt idx="2">
                  <c:v>1250</c:v>
                </c:pt>
                <c:pt idx="3">
                  <c:v>12364</c:v>
                </c:pt>
                <c:pt idx="4">
                  <c:v>8987</c:v>
                </c:pt>
                <c:pt idx="5">
                  <c:v>3156</c:v>
                </c:pt>
                <c:pt idx="6">
                  <c:v>34</c:v>
                </c:pt>
                <c:pt idx="7">
                  <c:v>951</c:v>
                </c:pt>
                <c:pt idx="8">
                  <c:v>2413</c:v>
                </c:pt>
                <c:pt idx="9">
                  <c:v>2757</c:v>
                </c:pt>
                <c:pt idx="10">
                  <c:v>3800</c:v>
                </c:pt>
                <c:pt idx="11">
                  <c:v>5065</c:v>
                </c:pt>
                <c:pt idx="12">
                  <c:v>1215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6839096157285638"/>
          <c:y val="0.18598631790888906"/>
          <c:w val="0.32072356673194141"/>
          <c:h val="0.79882513421343826"/>
        </c:manualLayout>
      </c:layout>
      <c:overlay val="0"/>
      <c:txPr>
        <a:bodyPr/>
        <a:lstStyle/>
        <a:p>
          <a:pPr>
            <a:defRPr sz="1200"/>
          </a:pPr>
          <a:endParaRPr lang="pt-BR"/>
        </a:p>
      </c:txPr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5768929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1981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0400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475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5270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362276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237399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8853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2190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8944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73175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6867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42146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13942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794515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866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pt-BR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pt-BR" sz="1000">
                <a:solidFill>
                  <a:schemeClr val="dk2"/>
                </a:solidFill>
              </a:rPr>
              <a:t>‹nº›</a:t>
            </a:fld>
            <a:endParaRPr lang="pt-BR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819014" y="4402854"/>
            <a:ext cx="7506420" cy="287082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1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Brasília, </a:t>
            </a:r>
            <a:r>
              <a:rPr lang="pt-BR" sz="2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agosto de </a:t>
            </a:r>
            <a:r>
              <a:rPr lang="pt-BR" sz="21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</a:p>
        </p:txBody>
      </p:sp>
      <p:sp>
        <p:nvSpPr>
          <p:cNvPr id="6" name="Retângulo 5"/>
          <p:cNvSpPr/>
          <p:nvPr/>
        </p:nvSpPr>
        <p:spPr>
          <a:xfrm>
            <a:off x="0" y="-2"/>
            <a:ext cx="9143999" cy="2907662"/>
          </a:xfrm>
          <a:prstGeom prst="rect">
            <a:avLst/>
          </a:prstGeom>
          <a:solidFill>
            <a:srgbClr val="00A4B5"/>
          </a:solidFill>
          <a:ln>
            <a:solidFill>
              <a:srgbClr val="00A4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410" y="1261428"/>
            <a:ext cx="3300485" cy="995210"/>
          </a:xfrm>
          <a:prstGeom prst="rect">
            <a:avLst/>
          </a:prstGeom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205033" y="3388987"/>
            <a:ext cx="8663776" cy="9396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buClr>
                <a:schemeClr val="dk1"/>
              </a:buClr>
              <a:buSzPct val="100000"/>
              <a:buNone/>
              <a:defRPr sz="5200">
                <a:solidFill>
                  <a:schemeClr val="dk1"/>
                </a:solidFill>
              </a:defRPr>
            </a:lvl9pPr>
          </a:lstStyle>
          <a:p>
            <a:r>
              <a:rPr lang="pt-BR" sz="2400" dirty="0" smtClean="0"/>
              <a:t>A Reforma do Ensino Médio e a</a:t>
            </a:r>
          </a:p>
          <a:p>
            <a:r>
              <a:rPr lang="pt-BR" sz="2400" dirty="0" smtClean="0"/>
              <a:t>Formação Técnica e Profissional</a:t>
            </a:r>
            <a:endParaRPr lang="pt-B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5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sz="3000" dirty="0"/>
              <a:t>O estímulo à formação técnica de nível médio é um </a:t>
            </a:r>
            <a:r>
              <a:rPr lang="pt-BR" sz="3000" dirty="0" smtClean="0"/>
              <a:t>imperativo</a:t>
            </a:r>
            <a:endParaRPr lang="pt-BR" sz="3000" dirty="0"/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2" name="CaixaDeTexto 1"/>
          <p:cNvSpPr txBox="1"/>
          <p:nvPr/>
        </p:nvSpPr>
        <p:spPr>
          <a:xfrm>
            <a:off x="311701" y="1411778"/>
            <a:ext cx="272095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/>
              <a:t>O Brasil apresenta uma das menores taxas de matrícula de estudantes nesse tipo de </a:t>
            </a:r>
            <a:r>
              <a:rPr lang="pt-BR" sz="1800" dirty="0" smtClean="0"/>
              <a:t>formação</a:t>
            </a:r>
            <a:endParaRPr lang="pt-BR" sz="1800" dirty="0"/>
          </a:p>
          <a:p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829336"/>
              </p:ext>
            </p:extLst>
          </p:nvPr>
        </p:nvGraphicFramePr>
        <p:xfrm>
          <a:off x="3611426" y="1799725"/>
          <a:ext cx="4558968" cy="21243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19656"/>
                <a:gridCol w="1519656"/>
                <a:gridCol w="1519656"/>
              </a:tblGrid>
              <a:tr h="465357">
                <a:tc>
                  <a:txBody>
                    <a:bodyPr/>
                    <a:lstStyle/>
                    <a:p>
                      <a:pPr algn="ctr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Ensino Acadêmico Geral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Ensino</a:t>
                      </a:r>
                      <a:r>
                        <a:rPr lang="pt-B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Técnico Profissional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Alemanha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52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>
                          <a:effectLst/>
                        </a:rPr>
                        <a:t>48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effectLst/>
                        </a:rPr>
                        <a:t>Áustria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70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Brasil</a:t>
                      </a:r>
                      <a:endParaRPr lang="pt-BR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92</a:t>
                      </a:r>
                      <a:endParaRPr lang="pt-BR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</a:t>
                      </a:r>
                      <a:endParaRPr lang="pt-BR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Chile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>
                          <a:effectLst/>
                        </a:rPr>
                        <a:t>70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30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França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>
                          <a:effectLst/>
                        </a:rPr>
                        <a:t>57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México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>
                          <a:effectLst/>
                        </a:rPr>
                        <a:t>62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38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Portugal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>
                          <a:effectLst/>
                        </a:rPr>
                        <a:t>54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46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7373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Suíça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34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u="none" strike="noStrike" dirty="0">
                          <a:effectLst/>
                        </a:rPr>
                        <a:t>66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3190999" y="1411778"/>
            <a:ext cx="53998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Proporção de Estudantes no Ensino Médio Geral e Ensino</a:t>
            </a:r>
          </a:p>
          <a:p>
            <a:pPr algn="ctr"/>
            <a:r>
              <a:rPr lang="pt-BR" sz="1200" dirty="0" smtClean="0"/>
              <a:t>Técnico Profissional de Nível Médio</a:t>
            </a:r>
            <a:endParaRPr lang="pt-BR" sz="12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3528707" y="3924066"/>
            <a:ext cx="47244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Fonte: OECD – </a:t>
            </a:r>
            <a:r>
              <a:rPr lang="pt-BR" sz="1050" i="1" dirty="0" err="1" smtClean="0"/>
              <a:t>Education</a:t>
            </a:r>
            <a:r>
              <a:rPr lang="pt-BR" sz="1050" i="1" dirty="0" smtClean="0"/>
              <a:t> </a:t>
            </a:r>
            <a:r>
              <a:rPr lang="pt-BR" sz="1050" i="1" dirty="0" err="1" smtClean="0"/>
              <a:t>at</a:t>
            </a:r>
            <a:r>
              <a:rPr lang="pt-BR" sz="1050" i="1" dirty="0" smtClean="0"/>
              <a:t> a </a:t>
            </a:r>
            <a:r>
              <a:rPr lang="pt-BR" sz="1050" i="1" dirty="0" err="1" smtClean="0"/>
              <a:t>Glance</a:t>
            </a:r>
            <a:r>
              <a:rPr lang="pt-BR" sz="1050" i="1" dirty="0" smtClean="0"/>
              <a:t> 2016 – dados de 2014)</a:t>
            </a:r>
            <a:endParaRPr lang="pt-BR" sz="1050" i="1" dirty="0"/>
          </a:p>
        </p:txBody>
      </p:sp>
    </p:spTree>
    <p:extLst>
      <p:ext uri="{BB962C8B-B14F-4D97-AF65-F5344CB8AC3E}">
        <p14:creationId xmlns:p14="http://schemas.microsoft.com/office/powerpoint/2010/main" val="166877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sz="3000" dirty="0"/>
              <a:t>A recente Reforma do Ensino Médio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11700" y="1141775"/>
            <a:ext cx="84310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É positiva a inclusão da formação técnica e profissional como itinerário alternativo </a:t>
            </a:r>
            <a:r>
              <a:rPr lang="pt-BR" sz="2000" dirty="0" smtClean="0"/>
              <a:t>àqueles referentes à formação acadêmica.</a:t>
            </a:r>
          </a:p>
          <a:p>
            <a:endParaRPr lang="pt-BR" sz="2000" dirty="0" smtClean="0"/>
          </a:p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Pode </a:t>
            </a:r>
            <a:r>
              <a:rPr lang="pt-BR" sz="2000" dirty="0"/>
              <a:t>ser um estímulo para ampliar a oferta dessa formação</a:t>
            </a:r>
          </a:p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Representa </a:t>
            </a:r>
            <a:r>
              <a:rPr lang="pt-BR" sz="2000" dirty="0"/>
              <a:t>um desafio para organização curricular, articulando a base </a:t>
            </a:r>
            <a:r>
              <a:rPr lang="pt-BR" sz="2000" dirty="0" smtClean="0"/>
              <a:t>nacional </a:t>
            </a:r>
            <a:r>
              <a:rPr lang="pt-BR" sz="2000" dirty="0"/>
              <a:t>comum curricular com as disciplinas específicas da formação técnica, dentro </a:t>
            </a:r>
            <a:r>
              <a:rPr lang="pt-BR" sz="2000" dirty="0" smtClean="0"/>
              <a:t>da carga </a:t>
            </a:r>
            <a:r>
              <a:rPr lang="pt-BR" sz="2000" dirty="0"/>
              <a:t>horária regular do ensino médio</a:t>
            </a:r>
            <a:r>
              <a:rPr lang="pt-BR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290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sz="3000" dirty="0"/>
              <a:t>A recente Reforma do Ensino Médio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11700" y="1141775"/>
            <a:ext cx="8520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b="1" dirty="0" smtClean="0"/>
              <a:t>Coloca </a:t>
            </a:r>
            <a:r>
              <a:rPr lang="pt-BR" sz="2000" b="1" dirty="0"/>
              <a:t>questões importantes para a gestão dessa oferta pelas redes estaduais de ensino</a:t>
            </a:r>
            <a:r>
              <a:rPr lang="pt-BR" sz="2000" b="1" dirty="0" smtClean="0"/>
              <a:t>:</a:t>
            </a:r>
          </a:p>
          <a:p>
            <a:pPr>
              <a:buClr>
                <a:schemeClr val="accent5"/>
              </a:buClr>
            </a:pPr>
            <a:endParaRPr lang="pt-BR" sz="2000" b="1" dirty="0"/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Contratação </a:t>
            </a:r>
            <a:r>
              <a:rPr lang="pt-BR" sz="2000" dirty="0"/>
              <a:t>de professores, seu vínculo com o setor público e a atualização permanente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na </a:t>
            </a:r>
            <a:r>
              <a:rPr lang="pt-BR" sz="2000" dirty="0"/>
              <a:t>oferta de cursos, em sintonia com as necessidades da sociedade.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Equipamento </a:t>
            </a:r>
            <a:r>
              <a:rPr lang="pt-BR" sz="2000" dirty="0"/>
              <a:t>das escolas.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Distribuição </a:t>
            </a:r>
            <a:r>
              <a:rPr lang="pt-BR" sz="2000" dirty="0"/>
              <a:t>geográfica das escolas e o atendimento à demanda pelos </a:t>
            </a:r>
            <a:r>
              <a:rPr lang="pt-BR" sz="2000" dirty="0" smtClean="0"/>
              <a:t>alunos; transporte </a:t>
            </a:r>
            <a:r>
              <a:rPr lang="pt-BR" sz="2000" dirty="0"/>
              <a:t>escolar</a:t>
            </a:r>
            <a:r>
              <a:rPr lang="pt-BR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311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sz="3000" dirty="0"/>
              <a:t>A recente Reforma do Ensino Médio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11700" y="1141774"/>
            <a:ext cx="8520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b="1" dirty="0" smtClean="0"/>
              <a:t>A </a:t>
            </a:r>
            <a:r>
              <a:rPr lang="pt-BR" sz="2000" b="1" dirty="0"/>
              <a:t>reforma contém elementos importantes para aperfeiçoar a gestão da oferta </a:t>
            </a:r>
            <a:r>
              <a:rPr lang="pt-BR" sz="2000" b="1" dirty="0" smtClean="0"/>
              <a:t>dessa formação:</a:t>
            </a:r>
          </a:p>
          <a:p>
            <a:pPr>
              <a:buClr>
                <a:schemeClr val="accent5"/>
              </a:buClr>
            </a:pPr>
            <a:endParaRPr lang="pt-BR" sz="2000" b="1" dirty="0"/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Aproveitamento </a:t>
            </a:r>
            <a:r>
              <a:rPr lang="pt-BR" sz="2000" dirty="0"/>
              <a:t>de vivências práticas no mundo do trabalho;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Certificação </a:t>
            </a:r>
            <a:r>
              <a:rPr lang="pt-BR" sz="2000" dirty="0"/>
              <a:t>intermediária para qualificação para o trabalho;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Simplificação </a:t>
            </a:r>
            <a:r>
              <a:rPr lang="pt-BR" sz="2000" dirty="0"/>
              <a:t>de procedimentos para oferta de formações experimentais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r>
              <a:rPr lang="pt-BR" sz="2000" dirty="0" smtClean="0"/>
              <a:t>Admissão </a:t>
            </a:r>
            <a:r>
              <a:rPr lang="pt-BR" sz="2000" dirty="0"/>
              <a:t>de profissionais de notório saber para ministrar disciplinas nos cursos técnicos.</a:t>
            </a:r>
          </a:p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79001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00161" y="32097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sz="2400" dirty="0"/>
              <a:t>A Reforma do Ensino Médio deve ser analisada no contexto do Plano Nacional de Educação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00161" y="1214650"/>
            <a:ext cx="837677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u="sng" dirty="0"/>
              <a:t>Articula-se com a estratégia 3.1. do PNE</a:t>
            </a:r>
            <a:r>
              <a:rPr lang="pt-BR" sz="2000" dirty="0"/>
              <a:t>:</a:t>
            </a:r>
          </a:p>
          <a:p>
            <a:endParaRPr lang="pt-BR" sz="2000" dirty="0"/>
          </a:p>
          <a:p>
            <a:r>
              <a:rPr lang="pt-BR" sz="2000" dirty="0"/>
              <a:t>3.1) institucionalizar programa nacional de renovação do ensino médio, a fim de </a:t>
            </a:r>
            <a:r>
              <a:rPr lang="pt-BR" sz="2000" dirty="0" smtClean="0"/>
              <a:t>incentivar práticas </a:t>
            </a:r>
            <a:r>
              <a:rPr lang="pt-BR" sz="2000" dirty="0"/>
              <a:t>pedagógicas com abordagens </a:t>
            </a:r>
            <a:r>
              <a:rPr lang="pt-BR" sz="2000" dirty="0" smtClean="0"/>
              <a:t>interdisciplinares </a:t>
            </a:r>
            <a:r>
              <a:rPr lang="pt-BR" sz="2000" dirty="0"/>
              <a:t>estruturadas pela relação </a:t>
            </a:r>
            <a:r>
              <a:rPr lang="pt-BR" sz="2000" dirty="0" smtClean="0"/>
              <a:t>entre teoria </a:t>
            </a:r>
            <a:r>
              <a:rPr lang="pt-BR" sz="2000" dirty="0"/>
              <a:t>e prática, por meio de currículos escolares que organizem, de maneira flexível e</a:t>
            </a:r>
          </a:p>
          <a:p>
            <a:r>
              <a:rPr lang="pt-BR" sz="2000" dirty="0"/>
              <a:t>diversificada, conteúdos obrigatórios e eletivos articulados em </a:t>
            </a:r>
            <a:r>
              <a:rPr lang="pt-BR" sz="2000" dirty="0" err="1" smtClean="0"/>
              <a:t>imensões</a:t>
            </a:r>
            <a:r>
              <a:rPr lang="pt-BR" sz="2000" dirty="0" smtClean="0"/>
              <a:t> </a:t>
            </a:r>
            <a:r>
              <a:rPr lang="pt-BR" sz="2000" dirty="0"/>
              <a:t>como </a:t>
            </a:r>
            <a:r>
              <a:rPr lang="pt-BR" sz="2000" dirty="0" smtClean="0"/>
              <a:t>ciência, trabalho</a:t>
            </a:r>
            <a:r>
              <a:rPr lang="pt-BR" sz="2000" dirty="0"/>
              <a:t>, linguagens, tecnologia, cultura e esporte, garantindo-se a aquisição </a:t>
            </a:r>
            <a:r>
              <a:rPr lang="pt-BR" sz="2000" dirty="0" smtClean="0"/>
              <a:t>de equipamentos </a:t>
            </a:r>
            <a:r>
              <a:rPr lang="pt-BR" sz="2000" dirty="0"/>
              <a:t>e laboratórios, a produção de material didático específico, a </a:t>
            </a:r>
            <a:r>
              <a:rPr lang="pt-BR" sz="2000" dirty="0" smtClean="0"/>
              <a:t>formação continuada </a:t>
            </a:r>
            <a:r>
              <a:rPr lang="pt-BR" sz="2000" dirty="0"/>
              <a:t>de professores e a articulação com instituições acadêmicas, esportivas e culturais.</a:t>
            </a:r>
          </a:p>
          <a:p>
            <a:pPr>
              <a:buClr>
                <a:schemeClr val="accent5"/>
              </a:buClr>
            </a:pPr>
            <a:endParaRPr lang="pt-BR" sz="2000" dirty="0"/>
          </a:p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4915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00161" y="32097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sz="2400" dirty="0"/>
              <a:t>A Reforma do Ensino Médio deve ser analisada no contexto do Plano Nacional de Educação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00161" y="1214650"/>
            <a:ext cx="858728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u="sng" dirty="0" smtClean="0"/>
              <a:t>Deve </a:t>
            </a:r>
            <a:r>
              <a:rPr lang="pt-BR" sz="2000" u="sng" dirty="0"/>
              <a:t>contribuir para o alcance de duas metas específicas relativas à formação técnica</a:t>
            </a:r>
            <a:r>
              <a:rPr lang="pt-BR" sz="2000" dirty="0"/>
              <a:t>:</a:t>
            </a:r>
          </a:p>
          <a:p>
            <a:endParaRPr lang="pt-BR" sz="2000" dirty="0"/>
          </a:p>
          <a:p>
            <a:r>
              <a:rPr lang="pt-BR" sz="2000" dirty="0"/>
              <a:t>Meta 10: oferecer, no mínimo, 25% (vinte e cinco por cento) das matrículas de </a:t>
            </a:r>
            <a:r>
              <a:rPr lang="pt-BR" sz="2000" dirty="0" smtClean="0"/>
              <a:t>educação de </a:t>
            </a:r>
            <a:r>
              <a:rPr lang="pt-BR" sz="2000" dirty="0"/>
              <a:t>jovens e adultos, nos ensinos fundamental e médio, na forma integrada à </a:t>
            </a:r>
            <a:r>
              <a:rPr lang="pt-BR" sz="2000" dirty="0" smtClean="0"/>
              <a:t>educação profissional</a:t>
            </a:r>
            <a:r>
              <a:rPr lang="pt-BR" sz="2000" dirty="0"/>
              <a:t>.</a:t>
            </a:r>
          </a:p>
          <a:p>
            <a:endParaRPr lang="pt-BR" sz="2000" dirty="0"/>
          </a:p>
          <a:p>
            <a:r>
              <a:rPr lang="pt-BR" sz="2000" dirty="0"/>
              <a:t>Meta 11: triplicar as matrículas da educação profissional técnica de nível </a:t>
            </a:r>
            <a:r>
              <a:rPr lang="pt-BR" sz="2000" dirty="0" smtClean="0"/>
              <a:t>médio, assegurando </a:t>
            </a:r>
            <a:r>
              <a:rPr lang="pt-BR" sz="2000" dirty="0"/>
              <a:t>a qualidade da oferta e pelo menos 50% (cinquenta por cento) da </a:t>
            </a:r>
            <a:r>
              <a:rPr lang="pt-BR" sz="2000" dirty="0" smtClean="0"/>
              <a:t>expansão no </a:t>
            </a:r>
            <a:r>
              <a:rPr lang="pt-BR" sz="2000" dirty="0"/>
              <a:t>segmento público.</a:t>
            </a: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</a:pPr>
            <a:endParaRPr lang="pt-BR" sz="1200" dirty="0"/>
          </a:p>
          <a:p>
            <a:pPr marL="285750" indent="-285750">
              <a:buClr>
                <a:schemeClr val="accent5"/>
              </a:buClr>
              <a:buFont typeface="Arial" panose="020B0604020202020204" pitchFamily="34" charset="0"/>
              <a:buChar char="•"/>
            </a:pP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42982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dirty="0"/>
              <a:t>Quem está assumindo a responsabilidade pela oferta do ensino técnico?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985075"/>
              </p:ext>
            </p:extLst>
          </p:nvPr>
        </p:nvGraphicFramePr>
        <p:xfrm>
          <a:off x="430112" y="2210293"/>
          <a:ext cx="5301450" cy="1638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3575"/>
                <a:gridCol w="883575"/>
                <a:gridCol w="883575"/>
                <a:gridCol w="883575"/>
                <a:gridCol w="883575"/>
                <a:gridCol w="883575"/>
              </a:tblGrid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Ano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Federal 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Estadual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Municipal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Privada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Total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3808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0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Ensino Técnico – Integrado</a:t>
                      </a:r>
                      <a:r>
                        <a:rPr lang="pt-BR" sz="10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ao Ensino Médio Regular e a EJA e Concomitante</a:t>
                      </a:r>
                      <a:endParaRPr lang="pt-BR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2013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20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48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29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2016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21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48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3808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0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Ensino Técnico –</a:t>
                      </a:r>
                      <a:r>
                        <a:rPr lang="pt-BR" sz="10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Cursos Subsequentes de Nível Médio</a:t>
                      </a:r>
                      <a:endParaRPr lang="pt-BR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2013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10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59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2016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17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27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1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55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3808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pt-BR" sz="10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  <a:endParaRPr lang="pt-BR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2013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15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39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44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3808"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2016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19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37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>
                          <a:effectLst/>
                        </a:rPr>
                        <a:t>42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000" u="none" strike="noStrike" dirty="0">
                          <a:effectLst/>
                        </a:rPr>
                        <a:t>100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CaixaDeTexto 11"/>
          <p:cNvSpPr txBox="1"/>
          <p:nvPr/>
        </p:nvSpPr>
        <p:spPr>
          <a:xfrm>
            <a:off x="446036" y="1748628"/>
            <a:ext cx="53447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200" dirty="0" smtClean="0"/>
              <a:t>Ensino Técnico de Nível Médio - Distribuição percentual das matrículas por </a:t>
            </a:r>
          </a:p>
          <a:p>
            <a:pPr algn="ctr"/>
            <a:r>
              <a:rPr lang="pt-BR" sz="1200" dirty="0" smtClean="0"/>
              <a:t>dependência administrativa</a:t>
            </a:r>
            <a:endParaRPr lang="pt-BR" sz="12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849974" y="1776379"/>
            <a:ext cx="28795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1100" dirty="0" smtClean="0"/>
              <a:t>No ensino técnico integrado e concomitante, predomina a oferta pelas redes estaduais, com participação estável no período. Houve algum crescimento na rede federal.</a:t>
            </a:r>
          </a:p>
          <a:p>
            <a:pPr>
              <a:buClr>
                <a:schemeClr val="accent5"/>
              </a:buClr>
            </a:pPr>
            <a:endParaRPr lang="pt-BR" sz="1100" dirty="0" smtClean="0"/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1100" dirty="0" smtClean="0"/>
              <a:t>No ensino técnico subsequente, há claro predomínio da rede privada, </a:t>
            </a:r>
            <a:r>
              <a:rPr lang="pt-BR" sz="1100" dirty="0" err="1" smtClean="0"/>
              <a:t>emboratanto</a:t>
            </a:r>
            <a:r>
              <a:rPr lang="pt-BR" sz="1100" dirty="0" smtClean="0"/>
              <a:t> esta quanto as redes estaduais tenham reduzido sua participação, face ao crescimento da oferta na rede federal.</a:t>
            </a:r>
          </a:p>
          <a:p>
            <a:pPr>
              <a:buClr>
                <a:schemeClr val="accent5"/>
              </a:buClr>
            </a:pPr>
            <a:endParaRPr lang="pt-BR" sz="1100" dirty="0" smtClean="0"/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1100" dirty="0" smtClean="0"/>
              <a:t>No geral, houve crescimento da participação da União e redução dos estados e da iniciativa particular.</a:t>
            </a:r>
            <a:endParaRPr lang="pt-BR" sz="1100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70906" y="3981413"/>
            <a:ext cx="198002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00" i="1" dirty="0" smtClean="0"/>
              <a:t>Fonte: MEC/INEP – Censo Escolar</a:t>
            </a:r>
            <a:endParaRPr lang="pt-BR" sz="900" i="1" dirty="0"/>
          </a:p>
        </p:txBody>
      </p:sp>
    </p:spTree>
    <p:extLst>
      <p:ext uri="{BB962C8B-B14F-4D97-AF65-F5344CB8AC3E}">
        <p14:creationId xmlns:p14="http://schemas.microsoft.com/office/powerpoint/2010/main" val="268503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dirty="0"/>
              <a:t>Qual a velocidade de crescimento das matrículas no ensino </a:t>
            </a:r>
            <a:r>
              <a:rPr lang="pt-BR" dirty="0" smtClean="0"/>
              <a:t>técnico </a:t>
            </a:r>
            <a:r>
              <a:rPr lang="pt-BR" dirty="0"/>
              <a:t>de nível médio?</a:t>
            </a:r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744625"/>
              </p:ext>
            </p:extLst>
          </p:nvPr>
        </p:nvGraphicFramePr>
        <p:xfrm>
          <a:off x="469587" y="1741287"/>
          <a:ext cx="6113143" cy="26868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8192"/>
                <a:gridCol w="1038192"/>
                <a:gridCol w="1038192"/>
                <a:gridCol w="1038192"/>
                <a:gridCol w="1216632"/>
                <a:gridCol w="743743"/>
              </a:tblGrid>
              <a:tr h="263268">
                <a:tc>
                  <a:txBody>
                    <a:bodyPr/>
                    <a:lstStyle/>
                    <a:p>
                      <a:pPr algn="ctr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Federal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Estadual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Municipal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Privada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Total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 gridSpan="6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9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Ensino Técnico – Integrado</a:t>
                      </a:r>
                      <a:r>
                        <a:rPr lang="pt-BR" sz="9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ao Ensino Médio Regular e a EJA e Concomitante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2013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160.933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389.055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22.289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237.873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810.150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2016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191.069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427.151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17.379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257.987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893.586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el-GR" sz="900" u="none" strike="noStrike" dirty="0">
                          <a:effectLst/>
                        </a:rPr>
                        <a:t>Δ </a:t>
                      </a:r>
                      <a:r>
                        <a:rPr lang="pt-BR" sz="900" u="none" strike="noStrike" dirty="0" smtClean="0">
                          <a:effectLst/>
                        </a:rPr>
                        <a:t>Absoluto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30.136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38.096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(4.910)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  20.114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  83.436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el-GR" sz="900" u="none" strike="noStrike" dirty="0">
                          <a:effectLst/>
                        </a:rPr>
                        <a:t>Δ %</a:t>
                      </a:r>
                      <a:endParaRPr lang="el-G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19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10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(22)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    8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 10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 gridSpan="6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9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Ensino Técnico –</a:t>
                      </a:r>
                      <a:r>
                        <a:rPr lang="pt-BR" sz="9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Cursos Subsequentes de Nível Médio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Federal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Estadual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Municipal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Privada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Total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2013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80.540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232.764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14.938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464.554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792.796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2016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151.390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233.831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12.644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483.873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881.738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el-GR" sz="900" u="none" strike="noStrike" dirty="0">
                          <a:effectLst/>
                        </a:rPr>
                        <a:t>Δ </a:t>
                      </a:r>
                      <a:r>
                        <a:rPr lang="pt-BR" sz="900" u="none" strike="noStrike" dirty="0" smtClean="0">
                          <a:effectLst/>
                        </a:rPr>
                        <a:t>Absoluto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70.850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   1.067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(2.294)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    19.319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      88.942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el-GR" sz="900" u="none" strike="noStrike" dirty="0">
                          <a:effectLst/>
                        </a:rPr>
                        <a:t>Δ %</a:t>
                      </a:r>
                      <a:endParaRPr lang="el-G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88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-  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(15)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    4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 11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 gridSpan="6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9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2013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241.473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621.819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37.227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  702.427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1.602.946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2016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342.459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660.982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30.023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  741.860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1.775.324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el-GR" sz="900" u="none" strike="noStrike" dirty="0">
                          <a:effectLst/>
                        </a:rPr>
                        <a:t>Δ </a:t>
                      </a:r>
                      <a:r>
                        <a:rPr lang="pt-BR" sz="900" u="none" strike="noStrike" dirty="0" smtClean="0">
                          <a:effectLst/>
                        </a:rPr>
                        <a:t>Absoluto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>
                          <a:effectLst/>
                        </a:rPr>
                        <a:t>   100.986 </a:t>
                      </a:r>
                      <a:endParaRPr lang="pt-BR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39.163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(7.204)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    39.433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900" u="none" strike="noStrike" dirty="0">
                          <a:effectLst/>
                        </a:rPr>
                        <a:t>       172.378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0186">
                <a:tc>
                  <a:txBody>
                    <a:bodyPr/>
                    <a:lstStyle/>
                    <a:p>
                      <a:pPr algn="ctr" fontAlgn="b"/>
                      <a:r>
                        <a:rPr lang="el-GR" sz="900" u="none" strike="noStrike" dirty="0">
                          <a:effectLst/>
                        </a:rPr>
                        <a:t>Δ %</a:t>
                      </a:r>
                      <a:endParaRPr lang="el-G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42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6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(19)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    6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                 11 </a:t>
                      </a:r>
                      <a:endParaRPr lang="pt-BR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CaixaDeTexto 15"/>
          <p:cNvSpPr txBox="1"/>
          <p:nvPr/>
        </p:nvSpPr>
        <p:spPr>
          <a:xfrm>
            <a:off x="1894141" y="1464288"/>
            <a:ext cx="32640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/>
              <a:t>Matrículas no Ensino Técnico de Nível Médio</a:t>
            </a:r>
            <a:endParaRPr lang="pt-BR" sz="1200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469587" y="4451191"/>
            <a:ext cx="26642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50" i="1" dirty="0" smtClean="0"/>
              <a:t>Fonte: MEC/INEP – Censo Escolar</a:t>
            </a:r>
            <a:endParaRPr lang="pt-BR" sz="1050" i="1" dirty="0"/>
          </a:p>
        </p:txBody>
      </p:sp>
    </p:spTree>
    <p:extLst>
      <p:ext uri="{BB962C8B-B14F-4D97-AF65-F5344CB8AC3E}">
        <p14:creationId xmlns:p14="http://schemas.microsoft.com/office/powerpoint/2010/main" val="420751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5" name="Retângulo 4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88127" y="983358"/>
            <a:ext cx="77822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pt-BR" sz="2000" dirty="0"/>
              <a:t>A expansão total das matrículas foi da ordem de 11% (172,4 mil </a:t>
            </a:r>
            <a:r>
              <a:rPr lang="pt-BR" sz="2000" dirty="0" smtClean="0"/>
              <a:t>matrículas)</a:t>
            </a:r>
          </a:p>
          <a:p>
            <a:pPr marL="342900" indent="-342900">
              <a:buAutoNum type="arabicPeriod"/>
            </a:pPr>
            <a:endParaRPr lang="pt-BR" sz="2000" dirty="0" smtClean="0"/>
          </a:p>
          <a:p>
            <a:pPr marL="342900" indent="-342900">
              <a:buAutoNum type="arabicPeriod"/>
            </a:pPr>
            <a:r>
              <a:rPr lang="pt-BR" sz="2000" dirty="0" smtClean="0"/>
              <a:t>A maior parte dessa expansão se deu na rede federal: 101 mil matrículas, correspondendo a 59% das 172,4 mil.</a:t>
            </a:r>
          </a:p>
          <a:p>
            <a:endParaRPr lang="pt-BR" sz="2000" dirty="0" smtClean="0"/>
          </a:p>
          <a:p>
            <a:pPr marL="342900" indent="-342900">
              <a:buAutoNum type="arabicPeriod" startAt="3"/>
            </a:pPr>
            <a:r>
              <a:rPr lang="pt-BR" sz="2000" dirty="0" smtClean="0"/>
              <a:t>As </a:t>
            </a:r>
            <a:r>
              <a:rPr lang="pt-BR" sz="2000" dirty="0"/>
              <a:t>redes estaduais e a rede privada responderam por parcelas similares na </a:t>
            </a:r>
            <a:r>
              <a:rPr lang="pt-BR" sz="2000" dirty="0" smtClean="0"/>
              <a:t>expansão: aproximadamente </a:t>
            </a:r>
            <a:r>
              <a:rPr lang="pt-BR" sz="2000" dirty="0"/>
              <a:t>39 mil matrículas (ou 23% do crescimento) em cada uma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37589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5" name="Retângulo 4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88127" y="1266232"/>
            <a:ext cx="74515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4</a:t>
            </a:r>
            <a:r>
              <a:rPr lang="pt-BR" sz="2000" dirty="0"/>
              <a:t>.  As taxas de crescimento, porém, são diferenciadas:</a:t>
            </a:r>
          </a:p>
          <a:p>
            <a:endParaRPr lang="pt-BR" sz="2000" dirty="0"/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42</a:t>
            </a:r>
            <a:r>
              <a:rPr lang="pt-BR" sz="2000" dirty="0"/>
              <a:t>% na rede federal, mas que responde por apenas 20% das </a:t>
            </a:r>
            <a:r>
              <a:rPr lang="pt-BR" sz="2000" dirty="0" smtClean="0"/>
              <a:t>matrículas</a:t>
            </a:r>
          </a:p>
          <a:p>
            <a:pPr>
              <a:buClr>
                <a:schemeClr val="accent5"/>
              </a:buClr>
            </a:pPr>
            <a:endParaRPr lang="pt-BR" sz="2000" dirty="0"/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6</a:t>
            </a:r>
            <a:r>
              <a:rPr lang="pt-BR" sz="2000" dirty="0"/>
              <a:t>% nas redes estaduais e privada que, contudo, respondem, respectivamente, por 37% e </a:t>
            </a:r>
            <a:r>
              <a:rPr lang="pt-BR" sz="2000" dirty="0" smtClean="0"/>
              <a:t>42</a:t>
            </a:r>
            <a:r>
              <a:rPr lang="pt-BR" sz="2000" dirty="0"/>
              <a:t>% das matrículas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28440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5" name="Retângulo 4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88127" y="397875"/>
            <a:ext cx="846642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O resultado da limitada expansão e com distribuição diferenciada pode ser cotejado com a meta do PNE</a:t>
            </a:r>
            <a:r>
              <a:rPr lang="pt-BR" sz="2000" dirty="0" smtClean="0"/>
              <a:t>:</a:t>
            </a:r>
          </a:p>
          <a:p>
            <a:endParaRPr lang="pt-BR" sz="2000" dirty="0"/>
          </a:p>
          <a:p>
            <a:r>
              <a:rPr lang="pt-BR" sz="2000" dirty="0">
                <a:solidFill>
                  <a:schemeClr val="accent5"/>
                </a:solidFill>
              </a:rPr>
              <a:t>• </a:t>
            </a:r>
            <a:r>
              <a:rPr lang="pt-BR" sz="2000" dirty="0"/>
              <a:t>A Meta: triplicar em 10 anos o número de matrículas representa alcançar, em relação a 2013, 4,8 milhões de estudantes no ensino técnico de nível médio. Isso significa um acréscimo de 3,2 milhões de matrículas, cerca de 320 mil ao ano</a:t>
            </a:r>
            <a:r>
              <a:rPr lang="pt-BR" sz="2000" dirty="0" smtClean="0"/>
              <a:t>.</a:t>
            </a:r>
          </a:p>
          <a:p>
            <a:endParaRPr lang="pt-BR" sz="2000" dirty="0"/>
          </a:p>
          <a:p>
            <a:r>
              <a:rPr lang="pt-BR" sz="2000" dirty="0" smtClean="0">
                <a:solidFill>
                  <a:schemeClr val="accent5"/>
                </a:solidFill>
              </a:rPr>
              <a:t>• </a:t>
            </a:r>
            <a:r>
              <a:rPr lang="pt-BR" sz="2000" dirty="0" smtClean="0"/>
              <a:t>No período de 2013 a 2016, o acréscimo de 172,4 mil matrículas significa que houve um aumento médio anual da ordem de 57,5 mil matrículas.</a:t>
            </a:r>
          </a:p>
          <a:p>
            <a:endParaRPr lang="pt-BR" sz="2000" dirty="0" smtClean="0"/>
          </a:p>
          <a:p>
            <a:r>
              <a:rPr lang="pt-BR" sz="2000" dirty="0" smtClean="0">
                <a:solidFill>
                  <a:schemeClr val="accent5"/>
                </a:solidFill>
              </a:rPr>
              <a:t>• </a:t>
            </a:r>
            <a:r>
              <a:rPr lang="pt-BR" sz="2000" dirty="0" smtClean="0"/>
              <a:t>Esse resultado observado corresponde a menos de 20% da expansão média anual necessária para o cumprimento da meta do PNE.</a:t>
            </a:r>
          </a:p>
        </p:txBody>
      </p:sp>
    </p:spTree>
    <p:extLst>
      <p:ext uri="{BB962C8B-B14F-4D97-AF65-F5344CB8AC3E}">
        <p14:creationId xmlns:p14="http://schemas.microsoft.com/office/powerpoint/2010/main" val="127865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5" name="Retângulo 4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2886908"/>
              </p:ext>
            </p:extLst>
          </p:nvPr>
        </p:nvGraphicFramePr>
        <p:xfrm>
          <a:off x="1985760" y="761167"/>
          <a:ext cx="4946748" cy="38481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38078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5" name="Retângulo 4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22354" y="1298876"/>
            <a:ext cx="75980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5"/>
              </a:buClr>
            </a:pPr>
            <a:r>
              <a:rPr lang="pt-BR" sz="2000" dirty="0" smtClean="0"/>
              <a:t>Programas </a:t>
            </a:r>
            <a:r>
              <a:rPr lang="pt-BR" sz="2000" dirty="0"/>
              <a:t>como o Médio </a:t>
            </a:r>
            <a:r>
              <a:rPr lang="pt-BR" sz="2000" dirty="0" err="1"/>
              <a:t>Tec</a:t>
            </a:r>
            <a:r>
              <a:rPr lang="pt-BR" sz="2000" dirty="0"/>
              <a:t>, do Ministério da Educação, constituem um impulso </a:t>
            </a:r>
            <a:r>
              <a:rPr lang="pt-BR" sz="2000" dirty="0" smtClean="0"/>
              <a:t>importante</a:t>
            </a:r>
            <a:r>
              <a:rPr lang="pt-BR" sz="2000" dirty="0"/>
              <a:t>: 107 mil vagas ofertadas para 2017 na forma concomitante, das quais </a:t>
            </a:r>
            <a:r>
              <a:rPr lang="pt-BR" sz="2000" dirty="0" smtClean="0"/>
              <a:t>mais de 90</a:t>
            </a:r>
            <a:r>
              <a:rPr lang="pt-BR" sz="2000" dirty="0"/>
              <a:t>% públicas, nas modalidades presencial e à distância. </a:t>
            </a:r>
            <a:r>
              <a:rPr lang="pt-BR" sz="2000" dirty="0" smtClean="0"/>
              <a:t>No entanto, ainda </a:t>
            </a:r>
            <a:r>
              <a:rPr lang="pt-BR" sz="2000" dirty="0"/>
              <a:t>não se alcançam os desafios do PNE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73456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5" name="Retângulo 4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6" name="Imagem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3" name="CaixaDeTexto 2"/>
          <p:cNvSpPr txBox="1"/>
          <p:nvPr/>
        </p:nvSpPr>
        <p:spPr>
          <a:xfrm>
            <a:off x="322354" y="496308"/>
            <a:ext cx="774278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5"/>
              </a:buClr>
            </a:pPr>
            <a:r>
              <a:rPr lang="pt-BR" sz="2000" b="1" dirty="0" smtClean="0"/>
              <a:t>A </a:t>
            </a:r>
            <a:r>
              <a:rPr lang="pt-BR" sz="2000" b="1" dirty="0"/>
              <a:t>expansão da oferta do ensino técnico como opção formativa no ensino médio requer:</a:t>
            </a:r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Investimentos </a:t>
            </a:r>
            <a:r>
              <a:rPr lang="pt-BR" sz="2000" dirty="0"/>
              <a:t>em rede física, equipamentos e contratação de professores;</a:t>
            </a:r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Racionalização </a:t>
            </a:r>
            <a:r>
              <a:rPr lang="pt-BR" sz="2000" dirty="0"/>
              <a:t>da distribuição da oferta nas redes escolares;</a:t>
            </a:r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Constituição </a:t>
            </a:r>
            <a:r>
              <a:rPr lang="pt-BR" sz="2000" dirty="0"/>
              <a:t>de redes de oferta entre as escolas, integrando as escolas federais e </a:t>
            </a:r>
            <a:r>
              <a:rPr lang="pt-BR" sz="2000" dirty="0" smtClean="0"/>
              <a:t>estaduais e </a:t>
            </a:r>
            <a:r>
              <a:rPr lang="pt-BR" sz="2000" dirty="0"/>
              <a:t>a rede privada </a:t>
            </a:r>
            <a:r>
              <a:rPr lang="pt-BR" sz="2000" dirty="0" smtClean="0"/>
              <a:t>especializada</a:t>
            </a:r>
            <a:r>
              <a:rPr lang="pt-BR" sz="2000" dirty="0"/>
              <a:t>.</a:t>
            </a:r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Parcerias </a:t>
            </a:r>
            <a:r>
              <a:rPr lang="pt-BR" sz="2000" dirty="0"/>
              <a:t>entre os entes federados e entre o setores público e particular;</a:t>
            </a:r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r>
              <a:rPr lang="pt-BR" sz="2000" dirty="0" smtClean="0"/>
              <a:t>Aporte </a:t>
            </a:r>
            <a:r>
              <a:rPr lang="pt-BR" sz="2000" dirty="0"/>
              <a:t>adicional de recursos, em especial da União, que reforce a capacidade de </a:t>
            </a:r>
            <a:r>
              <a:rPr lang="pt-BR" sz="2000" dirty="0" smtClean="0"/>
              <a:t>dispêndio </a:t>
            </a:r>
            <a:r>
              <a:rPr lang="pt-BR" sz="2000" dirty="0"/>
              <a:t>dos estados.</a:t>
            </a:r>
          </a:p>
          <a:p>
            <a:pPr marL="171450" indent="-171450">
              <a:buClr>
                <a:schemeClr val="accent5"/>
              </a:buClr>
              <a:buFont typeface="Arial" panose="020B0604020202020204" pitchFamily="34" charset="0"/>
              <a:buChar char="•"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32946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323889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pt-BR" b="1" dirty="0" err="1" smtClean="0"/>
              <a:t>Aléssio</a:t>
            </a:r>
            <a:r>
              <a:rPr lang="pt-BR" b="1" dirty="0" smtClean="0"/>
              <a:t> Trindade de Barros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Secretário de Educação da Paraíba</a:t>
            </a:r>
            <a:br>
              <a:rPr lang="pt-BR" dirty="0" smtClean="0"/>
            </a:br>
            <a:r>
              <a:rPr lang="pt-BR" dirty="0"/>
              <a:t/>
            </a:r>
            <a:br>
              <a:rPr lang="pt-BR" dirty="0"/>
            </a:br>
            <a:r>
              <a:rPr lang="pt-BR" sz="2100" dirty="0" smtClean="0"/>
              <a:t>E-mail: gseducacaoparaiba@gmail.com</a:t>
            </a:r>
            <a:br>
              <a:rPr lang="pt-BR" sz="2100" dirty="0" smtClean="0"/>
            </a:br>
            <a:r>
              <a:rPr lang="pt-BR" sz="2100" dirty="0"/>
              <a:t/>
            </a:r>
            <a:br>
              <a:rPr lang="pt-BR" sz="2100" dirty="0"/>
            </a:br>
            <a:r>
              <a:rPr lang="pt-BR" sz="2100" dirty="0" smtClean="0"/>
              <a:t>www.consed.org.br</a:t>
            </a:r>
            <a:endParaRPr lang="pt-BR" sz="2100" dirty="0"/>
          </a:p>
        </p:txBody>
      </p:sp>
      <p:grpSp>
        <p:nvGrpSpPr>
          <p:cNvPr id="8" name="Grupo 7"/>
          <p:cNvGrpSpPr/>
          <p:nvPr/>
        </p:nvGrpSpPr>
        <p:grpSpPr>
          <a:xfrm>
            <a:off x="8170394" y="0"/>
            <a:ext cx="973607" cy="320975"/>
            <a:chOff x="8170394" y="0"/>
            <a:chExt cx="973607" cy="320975"/>
          </a:xfrm>
        </p:grpSpPr>
        <p:sp>
          <p:nvSpPr>
            <p:cNvPr id="9" name="Retângulo 8"/>
            <p:cNvSpPr/>
            <p:nvPr/>
          </p:nvSpPr>
          <p:spPr>
            <a:xfrm>
              <a:off x="8170394" y="0"/>
              <a:ext cx="973607" cy="320975"/>
            </a:xfrm>
            <a:prstGeom prst="rect">
              <a:avLst/>
            </a:prstGeom>
            <a:solidFill>
              <a:srgbClr val="00A4B5"/>
            </a:solidFill>
            <a:ln>
              <a:solidFill>
                <a:srgbClr val="00A4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pic>
          <p:nvPicPr>
            <p:cNvPr id="10" name="Imagem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094"/>
            <a:stretch/>
          </p:blipFill>
          <p:spPr>
            <a:xfrm>
              <a:off x="8303103" y="68169"/>
              <a:ext cx="722181" cy="171830"/>
            </a:xfrm>
            <a:prstGeom prst="rect">
              <a:avLst/>
            </a:prstGeom>
          </p:spPr>
        </p:pic>
      </p:grpSp>
      <p:sp>
        <p:nvSpPr>
          <p:cNvPr id="16" name="CaixaDeTexto 15"/>
          <p:cNvSpPr txBox="1"/>
          <p:nvPr/>
        </p:nvSpPr>
        <p:spPr>
          <a:xfrm>
            <a:off x="3275905" y="1385349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12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5854803" y="3637866"/>
            <a:ext cx="2730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5"/>
              </a:buClr>
            </a:pPr>
            <a:r>
              <a:rPr lang="pt-BR" sz="4000" dirty="0" smtClean="0">
                <a:solidFill>
                  <a:schemeClr val="accent5"/>
                </a:solidFill>
              </a:rPr>
              <a:t>Obrigado!</a:t>
            </a:r>
            <a:endParaRPr lang="pt-BR" sz="40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72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1309</Words>
  <Application>Microsoft Office PowerPoint</Application>
  <PresentationFormat>Apresentação na tela (16:9)</PresentationFormat>
  <Paragraphs>247</Paragraphs>
  <Slides>16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Wingdings</vt:lpstr>
      <vt:lpstr>simple-light-2</vt:lpstr>
      <vt:lpstr>Apresentação do PowerPoint</vt:lpstr>
      <vt:lpstr>O estímulo à formação técnica de nível médio é um imperativo</vt:lpstr>
      <vt:lpstr>A recente Reforma do Ensino Médio</vt:lpstr>
      <vt:lpstr>A recente Reforma do Ensino Médio</vt:lpstr>
      <vt:lpstr>A recente Reforma do Ensino Médio</vt:lpstr>
      <vt:lpstr>A Reforma do Ensino Médio deve ser analisada no contexto do Plano Nacional de Educação</vt:lpstr>
      <vt:lpstr>A Reforma do Ensino Médio deve ser analisada no contexto do Plano Nacional de Educação</vt:lpstr>
      <vt:lpstr>Quem está assumindo a responsabilidade pela oferta do ensino técnico?</vt:lpstr>
      <vt:lpstr>Qual a velocidade de crescimento das matrículas no ensino técnico de nível médio?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Aléssio Trindade de Barros Secretário de Educação da Paraíba  E-mail: gseducacaoparaiba@gmail.com  www.consed.org.br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Base Nacional Comum Curricular – BNCC Novas Perspectivas para a Educação Brasileira</dc:title>
  <dc:creator>Eduardo Colin</dc:creator>
  <cp:lastModifiedBy>Angela Silva Da Veiga</cp:lastModifiedBy>
  <cp:revision>30</cp:revision>
  <dcterms:modified xsi:type="dcterms:W3CDTF">2017-08-31T13:08:16Z</dcterms:modified>
</cp:coreProperties>
</file>