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878" r:id="rId2"/>
    <p:sldId id="987" r:id="rId3"/>
    <p:sldId id="980" r:id="rId4"/>
    <p:sldId id="986" r:id="rId5"/>
    <p:sldId id="961" r:id="rId6"/>
    <p:sldId id="962" r:id="rId7"/>
    <p:sldId id="988" r:id="rId8"/>
    <p:sldId id="991" r:id="rId9"/>
    <p:sldId id="992" r:id="rId10"/>
    <p:sldId id="990" r:id="rId11"/>
  </p:sldIdLst>
  <p:sldSz cx="12841288" cy="7223125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5" userDrawn="1">
          <p15:clr>
            <a:srgbClr val="A4A3A4"/>
          </p15:clr>
        </p15:guide>
        <p15:guide id="2" pos="4045" userDrawn="1">
          <p15:clr>
            <a:srgbClr val="A4A3A4"/>
          </p15:clr>
        </p15:guide>
        <p15:guide id="3" orient="horz">
          <p15:clr>
            <a:srgbClr val="A4A3A4"/>
          </p15:clr>
        </p15:guide>
        <p15:guide id="4" pos="7">
          <p15:clr>
            <a:srgbClr val="A4A3A4"/>
          </p15:clr>
        </p15:guide>
        <p15:guide id="5" orient="horz" pos="4549">
          <p15:clr>
            <a:srgbClr val="A4A3A4"/>
          </p15:clr>
        </p15:guide>
        <p15:guide id="6" pos="5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as Hoogerbrugge" initials="LH" lastIdx="1" clrIdx="0">
    <p:extLst/>
  </p:cmAuthor>
  <p:cmAuthor id="2" name="catita" initials="c" lastIdx="2" clrIdx="1"/>
  <p:cmAuthor id="3" name="Teresa Pontual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3E5"/>
    <a:srgbClr val="70BEA1"/>
    <a:srgbClr val="4F81BD"/>
    <a:srgbClr val="2B5F4B"/>
    <a:srgbClr val="33715A"/>
    <a:srgbClr val="4E8CB6"/>
    <a:srgbClr val="525655"/>
    <a:srgbClr val="0D1A26"/>
    <a:srgbClr val="AF6E64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676" autoAdjust="0"/>
  </p:normalViewPr>
  <p:slideViewPr>
    <p:cSldViewPr>
      <p:cViewPr varScale="1">
        <p:scale>
          <a:sx n="105" d="100"/>
          <a:sy n="105" d="100"/>
        </p:scale>
        <p:origin x="666" y="102"/>
      </p:cViewPr>
      <p:guideLst>
        <p:guide orient="horz" pos="2275"/>
        <p:guide pos="4045"/>
        <p:guide orient="horz"/>
        <p:guide pos="7"/>
        <p:guide orient="horz" pos="4549"/>
        <p:guide pos="50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3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346D0-A944-4A50-BF09-142B48BDB02C}" type="datetimeFigureOut">
              <a:rPr lang="pt-BR" smtClean="0"/>
              <a:pPr/>
              <a:t>29/08/2017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0FC44-0A37-495D-A1FC-F2B9F30DA19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095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24BE1-8F60-47D6-A86B-0810222475A7}" type="datetimeFigureOut">
              <a:rPr lang="pt-BR" smtClean="0"/>
              <a:pPr/>
              <a:t>29/08/2017</a:t>
            </a:fld>
            <a:endParaRPr lang="pt-B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4"/>
            <a:r>
              <a:rPr lang="pt-BR" dirty="0" err="1"/>
              <a:t>Fifth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A1B48-6B10-47F4-BE1E-FE46B83652C8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0002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A1B48-6B10-47F4-BE1E-FE46B83652C8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6619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6F103-690E-4243-A8FF-49DB63BC67EF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481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851073" cy="7223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727" y="3608327"/>
            <a:ext cx="11856100" cy="621106"/>
          </a:xfrm>
          <a:prstGeom prst="rect">
            <a:avLst/>
          </a:prstGeom>
        </p:spPr>
        <p:txBody>
          <a:bodyPr lIns="0" tIns="45720" rIns="0" bIns="45720" anchor="b" anchorCtr="0">
            <a:noAutofit/>
          </a:bodyPr>
          <a:lstStyle>
            <a:lvl1pPr algn="l"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725" y="4287801"/>
            <a:ext cx="11856100" cy="567868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l">
              <a:buNone/>
              <a:defRPr sz="2800">
                <a:solidFill>
                  <a:schemeClr val="bg2"/>
                </a:solidFill>
              </a:defRPr>
            </a:lvl1pPr>
            <a:lvl2pPr marL="490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1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72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62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53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44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34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25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subtitle</a:t>
            </a:r>
            <a:r>
              <a:rPr lang="pt-BR" dirty="0"/>
              <a:t> </a:t>
            </a:r>
            <a:r>
              <a:rPr lang="pt-BR" dirty="0" err="1"/>
              <a:t>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640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10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Pag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ministerio da educaçã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984" y="3014201"/>
            <a:ext cx="6693319" cy="119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85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30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5718" y="6803710"/>
            <a:ext cx="2603932" cy="384565"/>
          </a:xfrm>
          <a:prstGeom prst="rect">
            <a:avLst/>
          </a:prstGeom>
        </p:spPr>
        <p:txBody>
          <a:bodyPr/>
          <a:lstStyle/>
          <a:p>
            <a:fld id="{235CA181-06B1-4CBC-A6EF-777234AE3887}" type="datetimeFigureOut">
              <a:rPr lang="pt-BR" smtClean="0"/>
              <a:pPr/>
              <a:t>29/08/2017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2495" y="6803710"/>
            <a:ext cx="5079644" cy="38456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27711" y="6803710"/>
            <a:ext cx="1381898" cy="384565"/>
          </a:xfrm>
          <a:prstGeom prst="rect">
            <a:avLst/>
          </a:prstGeom>
        </p:spPr>
        <p:txBody>
          <a:bodyPr/>
          <a:lstStyle/>
          <a:p>
            <a:fld id="{9111001B-F44C-4F39-AB9F-50F79B5255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81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42064" y="6694770"/>
            <a:ext cx="2996301" cy="385679"/>
          </a:xfrm>
          <a:prstGeom prst="rect">
            <a:avLst/>
          </a:prstGeom>
        </p:spPr>
        <p:txBody>
          <a:bodyPr/>
          <a:lstStyle/>
          <a:p>
            <a:pPr defTabSz="963046"/>
            <a:fld id="{991C9C17-6CE1-465D-BEF5-6596CAF939D9}" type="datetimeFigureOut">
              <a:rPr lang="pt-BR" smtClean="0">
                <a:solidFill>
                  <a:prstClr val="black"/>
                </a:solidFill>
                <a:latin typeface="Calibri"/>
              </a:rPr>
              <a:pPr defTabSz="963046"/>
              <a:t>29/08/2017</a:t>
            </a:fld>
            <a:endParaRPr lang="pt-B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387440" y="6694770"/>
            <a:ext cx="4066408" cy="385679"/>
          </a:xfrm>
          <a:prstGeom prst="rect">
            <a:avLst/>
          </a:prstGeom>
        </p:spPr>
        <p:txBody>
          <a:bodyPr/>
          <a:lstStyle/>
          <a:p>
            <a:pPr defTabSz="963046"/>
            <a:endParaRPr lang="pt-B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202923" y="6694770"/>
            <a:ext cx="2996301" cy="385679"/>
          </a:xfrm>
          <a:prstGeom prst="rect">
            <a:avLst/>
          </a:prstGeom>
        </p:spPr>
        <p:txBody>
          <a:bodyPr/>
          <a:lstStyle/>
          <a:p>
            <a:pPr defTabSz="963046"/>
            <a:fld id="{73072DF4-A035-46E4-88FB-CEAF97DF67D4}" type="slidenum">
              <a:rPr lang="pt-BR" smtClean="0">
                <a:solidFill>
                  <a:prstClr val="black"/>
                </a:solidFill>
                <a:latin typeface="Calibri"/>
              </a:rPr>
              <a:pPr defTabSz="963046"/>
              <a:t>‹nº›</a:t>
            </a:fld>
            <a:endParaRPr lang="pt-B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96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860855" cy="7223125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6206" y="406400"/>
            <a:ext cx="12879111" cy="6828014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3" name="CreatedFooter"/>
          <p:cNvSpPr txBox="1"/>
          <p:nvPr/>
        </p:nvSpPr>
        <p:spPr>
          <a:xfrm>
            <a:off x="9608868" y="7004559"/>
            <a:ext cx="1529265" cy="9233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pt-BR" sz="600">
                <a:latin typeface="+mn-lt"/>
              </a:rPr>
              <a:t>161905-Implementando o m ... 016 v2</a:t>
            </a:r>
            <a:endParaRPr lang="pt-BR" sz="600" dirty="0">
              <a:latin typeface="+mn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  <p:custDataLst>
              <p:tags r:id="rId9"/>
            </p:custDataLst>
          </p:nvPr>
        </p:nvSpPr>
        <p:spPr>
          <a:xfrm>
            <a:off x="325260" y="1355586"/>
            <a:ext cx="12190766" cy="5366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pt-BR" dirty="0"/>
              <a:t>Click to </a:t>
            </a:r>
            <a:r>
              <a:rPr lang="pt-BR" dirty="0" err="1"/>
              <a:t>edit</a:t>
            </a:r>
            <a:r>
              <a:rPr lang="pt-BR" dirty="0"/>
              <a:t> Master </a:t>
            </a:r>
            <a:r>
              <a:rPr lang="pt-BR" dirty="0" err="1"/>
              <a:t>text</a:t>
            </a:r>
            <a:r>
              <a:rPr lang="pt-BR" dirty="0"/>
              <a:t> </a:t>
            </a:r>
            <a:r>
              <a:rPr lang="pt-BR" dirty="0" err="1"/>
              <a:t>styles</a:t>
            </a:r>
            <a:endParaRPr lang="pt-BR" dirty="0"/>
          </a:p>
          <a:p>
            <a:pPr lvl="1"/>
            <a:r>
              <a:rPr lang="pt-BR" dirty="0" err="1"/>
              <a:t>Second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2"/>
            <a:r>
              <a:rPr lang="pt-BR" dirty="0" err="1"/>
              <a:t>Third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  <a:p>
            <a:pPr lvl="3"/>
            <a:r>
              <a:rPr lang="pt-BR" dirty="0" err="1"/>
              <a:t>Fourth</a:t>
            </a:r>
            <a:r>
              <a:rPr lang="pt-BR" dirty="0"/>
              <a:t> </a:t>
            </a:r>
            <a:r>
              <a:rPr lang="pt-BR" dirty="0" err="1"/>
              <a:t>level</a:t>
            </a:r>
            <a:endParaRPr lang="pt-BR" dirty="0"/>
          </a:p>
        </p:txBody>
      </p:sp>
      <p:sp>
        <p:nvSpPr>
          <p:cNvPr id="15" name="SlideNumber"/>
          <p:cNvSpPr/>
          <p:nvPr/>
        </p:nvSpPr>
        <p:spPr>
          <a:xfrm>
            <a:off x="12256662" y="7004304"/>
            <a:ext cx="422386" cy="91440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fld id="{BB69BBE8-4DB2-4642-B003-B220ACD5A2FD}" type="slidenum">
              <a:rPr lang="pt-BR" sz="1000" b="1" baseline="0" smtClean="0">
                <a:solidFill>
                  <a:schemeClr val="tx1"/>
                </a:solidFill>
                <a:latin typeface="Verdana" pitchFamily="34" charset="0"/>
              </a:rPr>
              <a:pPr algn="ctr"/>
              <a:t>‹nº›</a:t>
            </a:fld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12" name="Red stripe"/>
          <p:cNvSpPr/>
          <p:nvPr userDrawn="1"/>
        </p:nvSpPr>
        <p:spPr>
          <a:xfrm>
            <a:off x="1" y="1212942"/>
            <a:ext cx="12454729" cy="133094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2D86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buClrTx/>
            </a:pPr>
            <a:endParaRPr lang="pt-BR" sz="18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 flipV="1">
            <a:off x="-16233" y="143211"/>
            <a:ext cx="6055833" cy="269900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 flipV="1">
            <a:off x="6876476" y="143211"/>
            <a:ext cx="5995874" cy="278078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22" name="Slide title"/>
          <p:cNvSpPr>
            <a:spLocks noGrp="1" noChangeArrowheads="1"/>
          </p:cNvSpPr>
          <p:nvPr>
            <p:ph type="title"/>
          </p:nvPr>
        </p:nvSpPr>
        <p:spPr bwMode="gray">
          <a:xfrm>
            <a:off x="236497" y="305013"/>
            <a:ext cx="12362972" cy="87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noProof="1"/>
          </a:p>
        </p:txBody>
      </p:sp>
      <p:cxnSp>
        <p:nvCxnSpPr>
          <p:cNvPr id="16" name="Grey bottom line"/>
          <p:cNvCxnSpPr/>
          <p:nvPr userDrawn="1"/>
        </p:nvCxnSpPr>
        <p:spPr>
          <a:xfrm>
            <a:off x="1" y="6904727"/>
            <a:ext cx="12841288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BainArrowConfig" hidden="1"/>
          <p:cNvSpPr/>
          <p:nvPr userDrawn="1"/>
        </p:nvSpPr>
        <p:spPr>
          <a:xfrm>
            <a:off x="0" y="5270500"/>
            <a:ext cx="157417" cy="12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2000" dirty="0">
                <a:solidFill>
                  <a:srgbClr val="CC0000"/>
                </a:solidFill>
              </a:rPr>
              <a:t> 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112105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8" r:id="rId6"/>
  </p:sldLayoutIdLst>
  <p:txStyles>
    <p:titleStyle>
      <a:lvl1pPr algn="l" defTabSz="981334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71463" marR="0" indent="-271463" algn="l" defTabSz="981075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ts val="2400"/>
        <a:buFont typeface="Verdana" pitchFamily="34" charset="0"/>
        <a:buChar char="•"/>
        <a:tabLst/>
        <a:defRPr kumimoji="0" lang="en-US" altLang="zh-CN" sz="18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574675" marR="0" indent="-119063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Verdana"/>
        <a:buChar char="-"/>
        <a:tabLst/>
        <a:defRPr lang="en-CA" altLang="zh-CN" sz="1600" kern="1200" baseline="0" noProof="1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052513" marR="0" indent="-287338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Marlett" pitchFamily="2" charset="2"/>
        <a:buChar char="8"/>
        <a:tabLst/>
        <a:defRPr lang="zh-CN" altLang="en-US" sz="1600" kern="1200" noProof="1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3pPr>
      <a:lvl4pPr marL="1453896" marR="0" indent="-210312" algn="l" defTabSz="98133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Verdana" pitchFamily="34" charset="0"/>
        <a:buChar char="-"/>
        <a:tabLst/>
        <a:defRPr lang="en-CA" altLang="zh-CN" sz="1600" kern="120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4pPr>
      <a:lvl5pPr marL="2208002" indent="-245334" algn="l" defTabSz="98133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698669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89336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80003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670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13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90667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1334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72001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62668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53335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44002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34669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25336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988" y="1955378"/>
            <a:ext cx="11856100" cy="1629218"/>
          </a:xfrm>
        </p:spPr>
        <p:txBody>
          <a:bodyPr/>
          <a:lstStyle/>
          <a:p>
            <a:pPr algn="ctr"/>
            <a:r>
              <a:rPr lang="pt-BR" sz="3200" dirty="0" smtClean="0"/>
              <a:t>A EDUCAÇÃO PARA A FORMAÇÃO ÉTICA E DE VALORES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2691" y="4287800"/>
            <a:ext cx="5387133" cy="979945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pt-BR" dirty="0" err="1" smtClean="0"/>
              <a:t>Profa</a:t>
            </a:r>
            <a:r>
              <a:rPr lang="pt-BR" dirty="0" smtClean="0"/>
              <a:t>. Dra. Sandra </a:t>
            </a:r>
            <a:r>
              <a:rPr lang="pt-BR" dirty="0" err="1" smtClean="0"/>
              <a:t>Zita</a:t>
            </a:r>
            <a:r>
              <a:rPr lang="pt-BR" dirty="0" smtClean="0"/>
              <a:t> Silva </a:t>
            </a:r>
            <a:r>
              <a:rPr lang="pt-BR" dirty="0" err="1" smtClean="0"/>
              <a:t>Tiné</a:t>
            </a:r>
            <a:endParaRPr lang="pt-BR" dirty="0" smtClean="0"/>
          </a:p>
          <a:p>
            <a:pPr algn="ctr"/>
            <a:r>
              <a:rPr lang="pt-BR" dirty="0" smtClean="0"/>
              <a:t>SEB/MEC</a:t>
            </a:r>
            <a:endParaRPr lang="pt-BR" dirty="0"/>
          </a:p>
        </p:txBody>
      </p:sp>
      <p:sp>
        <p:nvSpPr>
          <p:cNvPr id="4" name="BainBulletsConfiguration" hidden="1"/>
          <p:cNvSpPr txBox="1"/>
          <p:nvPr/>
        </p:nvSpPr>
        <p:spPr>
          <a:xfrm>
            <a:off x="1253332" y="12700"/>
            <a:ext cx="8890000" cy="88092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spAutoFit/>
          </a:bodyPr>
          <a:lstStyle/>
          <a:p>
            <a:endParaRPr lang="pt-BR" sz="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26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732012" y="1883370"/>
            <a:ext cx="1137726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Mesmo com limitações, a escola participa da formação moral de seus alunos. Valores e regras são transmitidos pelos professores, pelos livros didáticos, pela organização institucional, pelas formas de avaliação, pelo comportamento dos próprios alunos, e assim por diante. [...] Isso significa que essas questões devem ser objeto de reflexão da escola como um todo, ao invés de cada professor tomar isoladamente suas decisões (RIOS, 2002, p. 70).</a:t>
            </a:r>
          </a:p>
          <a:p>
            <a:pPr algn="ctr"/>
            <a:endParaRPr lang="pt-BR" sz="2200" dirty="0" smtClean="0"/>
          </a:p>
          <a:p>
            <a:pPr algn="ctr"/>
            <a:endParaRPr lang="pt-BR" sz="2200" dirty="0" smtClean="0"/>
          </a:p>
          <a:p>
            <a:pPr algn="ctr"/>
            <a:endParaRPr lang="pt-BR" sz="2200" dirty="0" smtClean="0"/>
          </a:p>
          <a:p>
            <a:pPr algn="ctr"/>
            <a:endParaRPr lang="pt-BR" sz="2200" dirty="0" smtClean="0"/>
          </a:p>
          <a:p>
            <a:pPr algn="ctr"/>
            <a:endParaRPr lang="pt-B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792" b="1" dirty="0"/>
              <a:t> </a:t>
            </a:r>
            <a:r>
              <a:rPr lang="pt-BR" sz="3792" b="1" dirty="0" smtClean="0">
                <a:latin typeface="Calibri" panose="020F0502020204030204" pitchFamily="34" charset="0"/>
              </a:rPr>
              <a:t>ÉTICA E VALORES NA EDUCAÇÃO</a:t>
            </a:r>
            <a:endParaRPr lang="pt-BR" sz="3792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075106" y="6746357"/>
            <a:ext cx="2160955" cy="476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3046"/>
            <a:endParaRPr lang="pt-BR" sz="1896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5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210" y="6644835"/>
            <a:ext cx="2344192" cy="52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2889339" y="2152075"/>
            <a:ext cx="184731" cy="3840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1896" dirty="0"/>
          </a:p>
        </p:txBody>
      </p:sp>
      <p:sp>
        <p:nvSpPr>
          <p:cNvPr id="8" name="CaixaDeTexto 7"/>
          <p:cNvSpPr txBox="1"/>
          <p:nvPr/>
        </p:nvSpPr>
        <p:spPr>
          <a:xfrm>
            <a:off x="3108276" y="2819474"/>
            <a:ext cx="8928992" cy="523220"/>
          </a:xfrm>
          <a:prstGeom prst="rect">
            <a:avLst/>
          </a:prstGeom>
          <a:solidFill>
            <a:srgbClr val="FFCC6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Escola como espaço complexo de relações.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87996" y="1883370"/>
            <a:ext cx="8856984" cy="523220"/>
          </a:xfrm>
          <a:prstGeom prst="rect">
            <a:avLst/>
          </a:prstGeom>
          <a:solidFill>
            <a:srgbClr val="FFCC6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dirty="0" smtClean="0"/>
              <a:t>Escola como espaço (e reflexo) da sociedade</a:t>
            </a:r>
            <a:r>
              <a:rPr lang="pt-BR" sz="2400" dirty="0" smtClean="0"/>
              <a:t>.</a:t>
            </a:r>
            <a:endParaRPr lang="pt-BR" sz="2528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87996" y="3683570"/>
            <a:ext cx="11593288" cy="523220"/>
          </a:xfrm>
          <a:prstGeom prst="rect">
            <a:avLst/>
          </a:prstGeom>
          <a:solidFill>
            <a:srgbClr val="FFCC6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dirty="0" smtClean="0"/>
              <a:t>Vínculos entre a educação formal e a formação em valores.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180284" y="4619674"/>
            <a:ext cx="8998538" cy="523220"/>
          </a:xfrm>
          <a:prstGeom prst="rect">
            <a:avLst/>
          </a:prstGeom>
          <a:solidFill>
            <a:srgbClr val="FFCC6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dirty="0" smtClean="0"/>
              <a:t>Ética e valores na legislação educacional</a:t>
            </a:r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60004" y="5627786"/>
            <a:ext cx="8928992" cy="523220"/>
          </a:xfrm>
          <a:prstGeom prst="rect">
            <a:avLst/>
          </a:prstGeom>
          <a:solidFill>
            <a:srgbClr val="FFCC6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dirty="0" smtClean="0"/>
              <a:t>A Base Nacional Comum Curricular.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371972" y="443210"/>
            <a:ext cx="12469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3046"/>
            <a:r>
              <a:rPr lang="pt-BR" sz="3200" b="1" dirty="0" smtClean="0"/>
              <a:t>ESCOLA COMO ESPAÇO (E REFLEXO) DA SOCIEDADE</a:t>
            </a:r>
            <a:endParaRPr lang="pt-BR" sz="3200" b="1" i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99964" y="1307306"/>
            <a:ext cx="123133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63046">
              <a:buFont typeface="Arial" pitchFamily="34" charset="0"/>
              <a:buChar char="•"/>
            </a:pPr>
            <a:r>
              <a:rPr lang="pt-BR" sz="2800" dirty="0" smtClean="0"/>
              <a:t> A escola, como toda instituição, reflete a sociedade na qual está inserida.</a:t>
            </a:r>
          </a:p>
          <a:p>
            <a:pPr algn="just" defTabSz="963046"/>
            <a:endParaRPr lang="pt-BR" sz="2800" dirty="0" smtClean="0"/>
          </a:p>
          <a:p>
            <a:pPr algn="just" defTabSz="963046">
              <a:buFont typeface="Arial" pitchFamily="34" charset="0"/>
              <a:buChar char="•"/>
            </a:pPr>
            <a:r>
              <a:rPr lang="pt-BR" sz="2800" dirty="0" smtClean="0"/>
              <a:t> Espaço transformador da realidades.</a:t>
            </a:r>
          </a:p>
          <a:p>
            <a:pPr algn="just" defTabSz="963046"/>
            <a:endParaRPr lang="pt-BR" sz="2800" dirty="0" smtClean="0"/>
          </a:p>
          <a:p>
            <a:pPr algn="just" defTabSz="963046">
              <a:buFont typeface="Arial" pitchFamily="34" charset="0"/>
              <a:buChar char="•"/>
            </a:pPr>
            <a:r>
              <a:rPr lang="pt-BR" sz="2800" dirty="0" smtClean="0"/>
              <a:t> As posturas que não são asseguradas na sociedade, projetam-se para dentro da escola e a sobrecarrega com excesso de missões.</a:t>
            </a:r>
          </a:p>
          <a:p>
            <a:pPr algn="just" defTabSz="963046"/>
            <a:endParaRPr lang="pt-BR" sz="2800" dirty="0" smtClean="0"/>
          </a:p>
          <a:p>
            <a:pPr algn="just" defTabSz="963046">
              <a:buFont typeface="Arial" pitchFamily="34" charset="0"/>
              <a:buChar char="•"/>
            </a:pPr>
            <a:r>
              <a:rPr lang="pt-BR" sz="2800" dirty="0" smtClean="0"/>
              <a:t> A escola deve compreender que a sua função é educar </a:t>
            </a:r>
            <a:r>
              <a:rPr lang="pt-BR" sz="2800" u="sng" dirty="0" smtClean="0"/>
              <a:t>pela</a:t>
            </a:r>
            <a:r>
              <a:rPr lang="pt-BR" sz="2800" dirty="0" smtClean="0"/>
              <a:t> e </a:t>
            </a:r>
            <a:r>
              <a:rPr lang="pt-BR" sz="2800" u="sng" dirty="0" smtClean="0"/>
              <a:t>para</a:t>
            </a:r>
            <a:r>
              <a:rPr lang="pt-BR" sz="2800" dirty="0" smtClean="0"/>
              <a:t> a cidadania.</a:t>
            </a:r>
          </a:p>
          <a:p>
            <a:pPr algn="just" defTabSz="963046"/>
            <a:endParaRPr lang="pt-BR" sz="2800" dirty="0" smtClean="0"/>
          </a:p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O processo educativo pertence a toda sociedade.</a:t>
            </a:r>
            <a:endParaRPr lang="pt-BR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243596" y="6717513"/>
            <a:ext cx="1992465" cy="50561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3046"/>
            <a:endParaRPr lang="pt-BR" sz="1896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5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980" y="6701712"/>
            <a:ext cx="2344192" cy="52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98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804020" y="405130"/>
            <a:ext cx="9755783" cy="854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63046"/>
            <a:r>
              <a:rPr lang="pt-BR" sz="3792" b="1" dirty="0" smtClean="0">
                <a:solidFill>
                  <a:prstClr val="black"/>
                </a:solidFill>
                <a:latin typeface="Calibri"/>
              </a:rPr>
              <a:t>ESCOLA: CAMPO DE RELAÇÕES COMPLEXAS</a:t>
            </a:r>
            <a:endParaRPr lang="pt-BR" sz="3792" b="1" dirty="0">
              <a:solidFill>
                <a:srgbClr val="525052"/>
              </a:solidFill>
              <a:latin typeface="Calibri"/>
            </a:endParaRPr>
          </a:p>
          <a:p>
            <a:pPr defTabSz="963046"/>
            <a:endParaRPr lang="pt-BR" sz="1159" b="1" i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71972" y="1379314"/>
            <a:ext cx="1246931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Não é mero espaço instrucional. É espaço de relações humanas. Envolve uma multiplicidade de dimensões.</a:t>
            </a:r>
          </a:p>
          <a:p>
            <a:pPr fontAlgn="base">
              <a:buFont typeface="Arial" pitchFamily="34" charset="0"/>
              <a:buChar char="•"/>
            </a:pPr>
            <a:endParaRPr lang="pt-BR" sz="2800" dirty="0" smtClean="0"/>
          </a:p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Encontro de adultos e crianças, de crenças, de comportamentos, de atitudes que formam uma rede diversificada de  interações.</a:t>
            </a:r>
          </a:p>
          <a:p>
            <a:pPr fontAlgn="base">
              <a:buFont typeface="Arial" pitchFamily="34" charset="0"/>
              <a:buChar char="•"/>
            </a:pPr>
            <a:endParaRPr lang="pt-BR" sz="2800" dirty="0" smtClean="0"/>
          </a:p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Sua função é complexa, diversificada e ampla. </a:t>
            </a:r>
          </a:p>
          <a:p>
            <a:pPr fontAlgn="base"/>
            <a:endParaRPr lang="pt-BR" sz="2800" dirty="0" smtClean="0"/>
          </a:p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Deve criar conexões entre o que se aprende nela e o que ele faz fora dela.</a:t>
            </a:r>
          </a:p>
          <a:p>
            <a:pPr fontAlgn="base">
              <a:buFont typeface="Arial" pitchFamily="34" charset="0"/>
              <a:buChar char="•"/>
            </a:pPr>
            <a:endParaRPr lang="pt-BR" sz="2800" dirty="0" smtClean="0"/>
          </a:p>
          <a:p>
            <a:pPr fontAlgn="base">
              <a:buFont typeface="Arial" pitchFamily="34" charset="0"/>
              <a:buChar char="•"/>
            </a:pPr>
            <a:r>
              <a:rPr lang="pt-BR" sz="2800" dirty="0" smtClean="0"/>
              <a:t> O currículo deve prever situações que dialoguem com a realidade.</a:t>
            </a:r>
          </a:p>
        </p:txBody>
      </p:sp>
      <p:sp>
        <p:nvSpPr>
          <p:cNvPr id="4" name="Retângulo 3"/>
          <p:cNvSpPr/>
          <p:nvPr/>
        </p:nvSpPr>
        <p:spPr>
          <a:xfrm>
            <a:off x="9243596" y="6717513"/>
            <a:ext cx="1992465" cy="50561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3046"/>
            <a:endParaRPr lang="pt-BR" sz="1896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5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647" y="6672990"/>
            <a:ext cx="2344192" cy="52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98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316" y="227186"/>
            <a:ext cx="12362972" cy="878857"/>
          </a:xfrm>
        </p:spPr>
        <p:txBody>
          <a:bodyPr/>
          <a:lstStyle/>
          <a:p>
            <a:r>
              <a:rPr lang="pt-BR" sz="2400" b="1" dirty="0" smtClean="0"/>
              <a:t>VÍNCULOS ENTRE A EDUCAÇÃO FORMAL E A FORMAÇÃO EM VALORES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1972" y="1595338"/>
            <a:ext cx="12190766" cy="5366894"/>
          </a:xfrm>
        </p:spPr>
        <p:txBody>
          <a:bodyPr>
            <a:normAutofit fontScale="92500" lnSpcReduction="10000"/>
          </a:bodyPr>
          <a:lstStyle/>
          <a:p>
            <a:r>
              <a:rPr lang="pt-BR" altLang="zh-CN" sz="3200" dirty="0" smtClean="0"/>
              <a:t>A escola é uma instância fundamental de experiências de vida em sociedade.</a:t>
            </a:r>
          </a:p>
          <a:p>
            <a:pPr>
              <a:buNone/>
            </a:pPr>
            <a:endParaRPr lang="pt-BR" altLang="zh-CN" sz="3200" dirty="0" smtClean="0"/>
          </a:p>
          <a:p>
            <a:r>
              <a:rPr lang="pt-BR" altLang="zh-CN" sz="3200" dirty="0" smtClean="0"/>
              <a:t>Deve zelar pelo respeito, bom convívio, pela diversidade.</a:t>
            </a:r>
          </a:p>
          <a:p>
            <a:pPr>
              <a:buNone/>
            </a:pPr>
            <a:r>
              <a:rPr lang="pt-BR" altLang="zh-CN" sz="3200" dirty="0" smtClean="0"/>
              <a:t> </a:t>
            </a:r>
          </a:p>
          <a:p>
            <a:r>
              <a:rPr lang="pt-BR" altLang="zh-CN" sz="3200" dirty="0" smtClean="0"/>
              <a:t>Ética e formação de valores não podem ser vistas em uma aula, mas de forma institucionalizada: deve fazer parte da prática escolar.</a:t>
            </a:r>
          </a:p>
          <a:p>
            <a:pPr>
              <a:buNone/>
            </a:pPr>
            <a:endParaRPr lang="pt-BR" altLang="zh-CN" sz="3200" dirty="0" smtClean="0"/>
          </a:p>
          <a:p>
            <a:r>
              <a:rPr lang="pt-BR" sz="3200" dirty="0" smtClean="0"/>
              <a:t>Deve ser institucionalizada no projeto da escola.</a:t>
            </a:r>
            <a:endParaRPr lang="pt-BR" dirty="0"/>
          </a:p>
        </p:txBody>
      </p:sp>
      <p:pic>
        <p:nvPicPr>
          <p:cNvPr id="4" name="Picture 3" descr="C:\Users\Consultor\Downloads\GovFederal+MEC_OrdemEProgresso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996" y="6701712"/>
            <a:ext cx="2344192" cy="52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19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200" b="1" dirty="0" smtClean="0"/>
              <a:t>ÉTICA E VALORES NA CONSTITUIÇÃO FEDERAL</a:t>
            </a:r>
            <a:endParaRPr lang="pt-BR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7956" y="1355586"/>
            <a:ext cx="12661304" cy="549633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pt-BR" altLang="zh-CN" sz="2200" b="1" dirty="0" smtClean="0"/>
              <a:t>Art. 3º </a:t>
            </a:r>
            <a:r>
              <a:rPr lang="pt-BR" altLang="zh-CN" sz="2200" dirty="0" smtClean="0"/>
              <a:t>Constituem objetivos fundamentais da República Federativa do Brasil:</a:t>
            </a:r>
          </a:p>
          <a:p>
            <a:pPr>
              <a:buNone/>
            </a:pPr>
            <a:r>
              <a:rPr lang="pt-BR" altLang="zh-CN" sz="2200" dirty="0" smtClean="0"/>
              <a:t> I - construir uma sociedade livre, justa e solidária;</a:t>
            </a:r>
          </a:p>
          <a:p>
            <a:pPr>
              <a:buNone/>
            </a:pPr>
            <a:r>
              <a:rPr lang="pt-BR" altLang="zh-CN" sz="2200" dirty="0" smtClean="0"/>
              <a:t>IV - promover o bem de todos, sem preconceitos de origem, raça, sexo, cor, idade e quaisquer outras formas de discriminação.</a:t>
            </a:r>
          </a:p>
          <a:p>
            <a:pPr>
              <a:buNone/>
            </a:pPr>
            <a:endParaRPr lang="pt-BR" altLang="zh-CN" sz="2200" dirty="0" smtClean="0"/>
          </a:p>
          <a:p>
            <a:pPr>
              <a:buNone/>
            </a:pPr>
            <a:r>
              <a:rPr lang="pt-BR" sz="2200" b="1" dirty="0" smtClean="0"/>
              <a:t>Art. 5º </a:t>
            </a:r>
            <a:r>
              <a:rPr lang="pt-BR" altLang="zh-CN" sz="2200" dirty="0" smtClean="0"/>
              <a:t>Todos são iguais perante a lei, sem distinção de qualquer natureza, garantindo-se aos brasileiros e aos estrangeiros residentes no País a inviolabilidade do direito à vida, à liberdade, à igualdade, à segurança e à propriedade, nos termos seguinte:</a:t>
            </a:r>
            <a:endParaRPr lang="pt-BR" sz="2200" dirty="0" smtClean="0"/>
          </a:p>
          <a:p>
            <a:pPr marL="571500" indent="-571500">
              <a:buAutoNum type="romanUcParenR"/>
            </a:pPr>
            <a:r>
              <a:rPr lang="pt-BR" sz="2200" dirty="0" smtClean="0"/>
              <a:t>homens e mulheres são iguais em direitos e obrigações; </a:t>
            </a:r>
          </a:p>
          <a:p>
            <a:pPr marL="571500" indent="-571500">
              <a:buNone/>
            </a:pPr>
            <a:r>
              <a:rPr lang="pt-BR" sz="2200" dirty="0" smtClean="0"/>
              <a:t>III) ninguém será submetido a tortura nem a tratamento desumano ou degradante;</a:t>
            </a:r>
          </a:p>
          <a:p>
            <a:pPr marL="571500" indent="-571500">
              <a:buNone/>
            </a:pPr>
            <a:r>
              <a:rPr lang="pt-BR" sz="2200" dirty="0" smtClean="0"/>
              <a:t>VI) é inviolável a liberdade de consciência e de crença; </a:t>
            </a:r>
          </a:p>
          <a:p>
            <a:pPr marL="571500" indent="-571500">
              <a:buNone/>
            </a:pPr>
            <a:r>
              <a:rPr lang="pt-BR" sz="2200" dirty="0" smtClean="0"/>
              <a:t>X) são invioláveis a intimidade, a vida privada, a honra e a imagem das pessoas.</a:t>
            </a:r>
            <a:endParaRPr lang="pt-BR" altLang="zh-CN" sz="2200" dirty="0" smtClean="0"/>
          </a:p>
          <a:p>
            <a:pPr>
              <a:buNone/>
            </a:pPr>
            <a:endParaRPr lang="pt-BR" sz="2200" dirty="0"/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051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ÉTICA E VALORES NA LDB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7956" y="1355586"/>
            <a:ext cx="12613332" cy="56403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altLang="zh-CN" sz="2000" b="1" dirty="0" smtClean="0"/>
              <a:t>Art. 2º </a:t>
            </a:r>
            <a:r>
              <a:rPr lang="pt-BR" altLang="zh-CN" sz="2000" dirty="0" smtClean="0"/>
              <a:t>A educação, dever da família e do Estado, inspirada nos princípios de liberdade e nos ideais de solidariedade humana, tem por finalidade o pleno desenvolvimento do educando, seu preparo para o exercício da cidadania e sua qualificação para o trabalho.</a:t>
            </a:r>
          </a:p>
          <a:p>
            <a:pPr>
              <a:buNone/>
            </a:pPr>
            <a:endParaRPr lang="pt-BR" altLang="zh-CN" sz="2000" dirty="0" smtClean="0"/>
          </a:p>
          <a:p>
            <a:pPr>
              <a:buNone/>
            </a:pPr>
            <a:r>
              <a:rPr lang="pt-BR" altLang="zh-CN" sz="2000" b="1" dirty="0" smtClean="0"/>
              <a:t>Art. 3º </a:t>
            </a:r>
            <a:r>
              <a:rPr lang="pt-BR" altLang="zh-CN" sz="2000" dirty="0" smtClean="0"/>
              <a:t>O ensino será ministrado com base nos seguintes princípios:</a:t>
            </a:r>
          </a:p>
          <a:p>
            <a:pPr>
              <a:buNone/>
            </a:pPr>
            <a:r>
              <a:rPr lang="pt-BR" altLang="zh-CN" sz="2000" dirty="0" smtClean="0"/>
              <a:t>II - liberdade de aprender, ensinar, pesquisar e divulgar a cultura, o pensamento, a arte e o saber;</a:t>
            </a:r>
          </a:p>
          <a:p>
            <a:pPr>
              <a:buNone/>
            </a:pPr>
            <a:r>
              <a:rPr lang="pt-BR" altLang="zh-CN" sz="2000" dirty="0" smtClean="0"/>
              <a:t>III - pluralismo de ideias e de concepções pedagógicas;</a:t>
            </a:r>
          </a:p>
          <a:p>
            <a:pPr>
              <a:buNone/>
            </a:pPr>
            <a:r>
              <a:rPr lang="pt-BR" altLang="zh-CN" sz="2000" dirty="0" smtClean="0"/>
              <a:t>IV - respeito à liberdade e apreço à tolerância;</a:t>
            </a:r>
          </a:p>
          <a:p>
            <a:pPr>
              <a:buNone/>
            </a:pPr>
            <a:r>
              <a:rPr lang="pt-BR" altLang="zh-CN" sz="2000" dirty="0" smtClean="0"/>
              <a:t>XII - consideração com a diversidade étnico-racial.            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altLang="zh-CN" sz="2000" b="1" dirty="0" smtClean="0"/>
              <a:t>Art. 27</a:t>
            </a:r>
            <a:r>
              <a:rPr lang="pt-BR" altLang="zh-CN" sz="2000" dirty="0" smtClean="0"/>
              <a:t> Os conteúdos curriculares da educação básica observarão, ainda, as seguintes diretrizes:</a:t>
            </a:r>
          </a:p>
          <a:p>
            <a:pPr>
              <a:buNone/>
            </a:pPr>
            <a:r>
              <a:rPr lang="pt-BR" altLang="zh-CN" sz="2000" dirty="0" smtClean="0"/>
              <a:t>I - a difusão de valores fundamentais ao interesse social, aos direitos e deveres dos cidadãos, de respeito ao bem comum e à ordem democrática;</a:t>
            </a:r>
          </a:p>
          <a:p>
            <a:pPr>
              <a:buNone/>
            </a:pPr>
            <a:endParaRPr lang="pt-BR" altLang="zh-CN" sz="2000" dirty="0" smtClean="0"/>
          </a:p>
          <a:p>
            <a:pPr>
              <a:buNone/>
            </a:pPr>
            <a:endParaRPr lang="pt-BR" altLang="zh-CN" sz="2000" dirty="0" smtClean="0"/>
          </a:p>
          <a:p>
            <a:pPr>
              <a:buNone/>
            </a:pP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316" y="371202"/>
            <a:ext cx="12362972" cy="878857"/>
          </a:xfrm>
        </p:spPr>
        <p:txBody>
          <a:bodyPr/>
          <a:lstStyle/>
          <a:p>
            <a:r>
              <a:rPr lang="pt-BR" sz="3600" b="1" dirty="0" smtClean="0"/>
              <a:t>ÉTICA E VALORES NA BNCC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5948" y="1355586"/>
            <a:ext cx="12889432" cy="5366894"/>
          </a:xfrm>
        </p:spPr>
        <p:txBody>
          <a:bodyPr>
            <a:noAutofit/>
          </a:bodyPr>
          <a:lstStyle/>
          <a:p>
            <a:r>
              <a:rPr lang="pt-BR" sz="2300" dirty="0" smtClean="0"/>
              <a:t>A BNCC e os currículos se identificam na comunhão de princípios e valores que se orientam a LDB e as DCN. </a:t>
            </a:r>
          </a:p>
          <a:p>
            <a:pPr>
              <a:buNone/>
            </a:pPr>
            <a:endParaRPr lang="pt-BR" sz="2300" dirty="0" smtClean="0"/>
          </a:p>
          <a:p>
            <a:r>
              <a:rPr lang="pt-BR" sz="2300" dirty="0" smtClean="0"/>
              <a:t>Reconhece que a educação tem um compromisso com a formação e o desenvolvimento humano global, em suas dimensões intelectual, física, afetiva, social, ética, moral e simbólica. </a:t>
            </a:r>
          </a:p>
          <a:p>
            <a:pPr>
              <a:buNone/>
            </a:pPr>
            <a:endParaRPr lang="pt-BR" sz="2300" dirty="0" smtClean="0"/>
          </a:p>
          <a:p>
            <a:r>
              <a:rPr lang="pt-BR" sz="2300" dirty="0" smtClean="0"/>
              <a:t>As competências gerais representam um “chamamento à responsabilidade que envolve a ciência e a ética”, devendo constituir-se em instrumentos para que a sociedade possa “recriar valores perdidos ou jamais alcançados” .</a:t>
            </a:r>
          </a:p>
          <a:p>
            <a:pPr>
              <a:buNone/>
            </a:pPr>
            <a:endParaRPr lang="pt-BR" sz="2300" dirty="0" smtClean="0"/>
          </a:p>
          <a:p>
            <a:r>
              <a:rPr lang="pt-BR" sz="2300" dirty="0" smtClean="0"/>
              <a:t> As competências gerais representam o compromisso da educação brasileira com a formação humana integral e com a construção de uma sociedade justa, democrática e inclusiva.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316" y="299194"/>
            <a:ext cx="12362972" cy="878857"/>
          </a:xfrm>
        </p:spPr>
        <p:txBody>
          <a:bodyPr/>
          <a:lstStyle/>
          <a:p>
            <a:r>
              <a:rPr lang="pt-BR" sz="3600" b="1" dirty="0" smtClean="0"/>
              <a:t>ÉTICA COMO TEMA TRANSVERSAL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5260" y="1355586"/>
            <a:ext cx="12516028" cy="5568344"/>
          </a:xfrm>
        </p:spPr>
        <p:txBody>
          <a:bodyPr>
            <a:noAutofit/>
          </a:bodyPr>
          <a:lstStyle/>
          <a:p>
            <a:r>
              <a:rPr lang="pt-BR" sz="2400" dirty="0" smtClean="0"/>
              <a:t>compreender o conceito de justiça baseado na </a:t>
            </a:r>
            <a:r>
              <a:rPr lang="pt-BR" sz="2400" dirty="0" err="1" smtClean="0"/>
              <a:t>eqüidade</a:t>
            </a:r>
            <a:r>
              <a:rPr lang="pt-BR" sz="2400" dirty="0" smtClean="0"/>
              <a:t> e sensibilizar-se pela necessidade da construção de uma sociedade justa; 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adotar atitudes de respeito pelas diferenças entre as pessoas, respeito esse necessário ao convívio numa sociedade democrática e pluralista; 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adotar, no dia-a-dia, atitudes de solidariedade, cooperação e repúdio às injustiças e discriminações; 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assumir posições segundo seu próprio juízo de valor, considerando diferentes pontos de vista e aspectos de cada situação.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" val="Boston"/>
  <p:tag name="MEKKOFORMATS" val="&lt;MekkoFormats&gt;&lt;NumberFormat DecimalSeparator=&quot;.&quot; ThousandSeparator=&quot;,&quot; NegativeNumberFormat=&quot;1&quot; /&gt;&lt;Font&gt;&lt;Output_Font_Name Default=&quot;Verdana&quot; UsePPTTheme=&quot;True&quot; /&gt;&lt;/Font&gt;&lt;/MekkoFormats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21.37504;35.87496;45.25;60.25;82.87504;97.92001;114.48;"/>
  <p:tag name="VCT-BULLETVISIBILITY" val="G****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INISTERIO_EDUCACAO">
  <a:themeElements>
    <a:clrScheme name="bain_latest">
      <a:dk1>
        <a:sysClr val="windowText" lastClr="000000"/>
      </a:dk1>
      <a:lt1>
        <a:srgbClr val="DDDDDD"/>
      </a:lt1>
      <a:dk2>
        <a:srgbClr val="FFFFFF"/>
      </a:dk2>
      <a:lt2>
        <a:srgbClr val="FFFFFF"/>
      </a:lt2>
      <a:accent1>
        <a:srgbClr val="DDDDDD"/>
      </a:accent1>
      <a:accent2>
        <a:srgbClr val="FFFFFF"/>
      </a:accent2>
      <a:accent3>
        <a:srgbClr val="CC0000"/>
      </a:accent3>
      <a:accent4>
        <a:srgbClr val="B2B2B2"/>
      </a:accent4>
      <a:accent5>
        <a:srgbClr val="777777"/>
      </a:accent5>
      <a:accent6>
        <a:srgbClr val="333333"/>
      </a:accent6>
      <a:hlink>
        <a:srgbClr val="000000"/>
      </a:hlink>
      <a:folHlink>
        <a:srgbClr val="CC0000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19050">
          <a:noFill/>
        </a:ln>
      </a:spPr>
      <a:bodyPr lIns="36000" tIns="36000" rIns="36000" bIns="36000" rtlCol="0" anchor="ctr"/>
      <a:lstStyle>
        <a:defPPr algn="ctr">
          <a:defRPr sz="2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INISTERIO_EDUCACAO" id="{85C12F3C-0F99-4B3C-8807-1C21F57E66B2}" vid="{6E1310AD-7D8D-4971-AAE9-8DEDBE6AB9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MINISTERIO_EDUCACAO</Template>
  <TotalTime>43800</TotalTime>
  <Words>728</Words>
  <Application>Microsoft Office PowerPoint</Application>
  <PresentationFormat>Personalizar</PresentationFormat>
  <Paragraphs>83</Paragraphs>
  <Slides>10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Marlett</vt:lpstr>
      <vt:lpstr>Verdana</vt:lpstr>
      <vt:lpstr>MINISTERIO_EDUCACAO</vt:lpstr>
      <vt:lpstr>A EDUCAÇÃO PARA A FORMAÇÃO ÉTICA E DE VALORES </vt:lpstr>
      <vt:lpstr> ÉTICA E VALORES NA EDUCAÇÃO</vt:lpstr>
      <vt:lpstr>Apresentação do PowerPoint</vt:lpstr>
      <vt:lpstr>Apresentação do PowerPoint</vt:lpstr>
      <vt:lpstr>VÍNCULOS ENTRE A EDUCAÇÃO FORMAL E A FORMAÇÃO EM VALORES</vt:lpstr>
      <vt:lpstr> ÉTICA E VALORES NA CONSTITUIÇÃO FEDERAL</vt:lpstr>
      <vt:lpstr>ÉTICA E VALORES NA LDB</vt:lpstr>
      <vt:lpstr>ÉTICA E VALORES NA BNCC</vt:lpstr>
      <vt:lpstr>ÉTICA COMO TEMA TRANSVERSAL</vt:lpstr>
      <vt:lpstr>Apresentação do PowerPoint</vt:lpstr>
    </vt:vector>
  </TitlesOfParts>
  <Company>Bain &amp;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Renno, Ricardo</dc:creator>
  <cp:lastModifiedBy>Mariana Menezes dos Reis</cp:lastModifiedBy>
  <cp:revision>1564</cp:revision>
  <dcterms:created xsi:type="dcterms:W3CDTF">2016-11-08T20:52:34Z</dcterms:created>
  <dcterms:modified xsi:type="dcterms:W3CDTF">2017-08-29T12:39:56Z</dcterms:modified>
</cp:coreProperties>
</file>