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64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69" r:id="rId14"/>
    <p:sldId id="270" r:id="rId15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500" cy="501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5" y="1"/>
            <a:ext cx="2984500" cy="501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643A-FFEC-44F6-86F7-D4E456DF6B00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6984"/>
            <a:ext cx="2984500" cy="501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5" y="9516984"/>
            <a:ext cx="2984500" cy="501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E5A81-D13E-4097-92DD-F8BE9426C2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4687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1" cy="50101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1" cy="50101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242EB31-335C-43F4-B7D9-AEDEA195E3CD}" type="datetimeFigureOut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4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517546"/>
            <a:ext cx="2984871" cy="50101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700" y="9517546"/>
            <a:ext cx="2984871" cy="50101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700D347-13FB-4BF0-9059-8B3580ADF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755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81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617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190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170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98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912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731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38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4199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0358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288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188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076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5A0B-39D3-4D20-B952-D5F02D859034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C7106-96FC-4081-B498-C03C93BB6B05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6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D840-2F91-4837-8671-B5CF5EC0C80D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80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1060A4-EDE7-475A-BE9B-90E87EB098E7}" type="datetime1">
              <a:rPr lang="pt-BR" smtClean="0"/>
              <a:t>25/04/2017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D11FB-7240-4946-AEEC-6DE0DD6B942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7F1CE3-1968-4AC0-8431-536120512F89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D11FB-7240-4946-AEEC-6DE0DD6B94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34819-983F-402D-A247-DB85D5389DBC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D11FB-7240-4946-AEEC-6DE0DD6B942D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7134-C6D6-4817-B546-D5EFE3873902}" type="datetime1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D11FB-7240-4946-AEEC-6DE0DD6B94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1B603-76CD-41EE-B243-5171ED8AE66E}" type="datetime1">
              <a:rPr lang="pt-BR" smtClean="0"/>
              <a:t>25/04/2017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D11FB-7240-4946-AEEC-6DE0DD6B94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8D4E6-45A9-4C91-A3E8-527EA680A2C1}" type="datetime1">
              <a:rPr lang="pt-BR" smtClean="0"/>
              <a:t>25/04/2017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D11FB-7240-4946-AEEC-6DE0DD6B94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85C3-E3F1-49C0-9ABA-4F6D6080E617}" type="datetime1">
              <a:rPr lang="pt-BR" smtClean="0"/>
              <a:t>25/04/2017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D11FB-7240-4946-AEEC-6DE0DD6B942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87C65-2F2C-4966-8213-EABF79FFEBB4}" type="datetime1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D11FB-7240-4946-AEEC-6DE0DD6B94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5E3A-5CF0-4B23-914E-DEE81CF4E8D3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799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78918-E871-4F3F-8802-4086D9A2E604}" type="datetime1">
              <a:rPr lang="pt-BR" smtClean="0"/>
              <a:t>25/04/2017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D11FB-7240-4946-AEEC-6DE0DD6B942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EAC50-7D3A-42D6-8A79-C5A8226C3C06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D11FB-7240-4946-AEEC-6DE0DD6B94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976EF-0178-4A95-918F-7129A4355DF0}" type="datetime1">
              <a:rPr lang="pt-BR" smtClean="0"/>
              <a:t>25/04/2017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D11FB-7240-4946-AEEC-6DE0DD6B942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1F52-49B9-4135-ACCF-F25E3F2DD0A3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2513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652D-5CBA-4610-8A1A-B662DF83F8F0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68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CE0FC-F782-4A6B-8B1C-5C0FA031F447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2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ECF9-1A45-4988-B4E6-EC5E864F4F61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6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D8B76-A8C8-4CF5-A92C-FC7FF9C93C9F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6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78AB-55C2-4F1F-803A-70C69EA3A0CF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90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1E44-5543-4E56-81DC-6FEA4F4544D1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0987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A197D5-F4FB-4B09-B7DF-43FED418DCC1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11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26671F-C633-4C26-BEEE-949A1D19DAE1}" type="datetime1">
              <a:rPr lang="pt-BR" smtClean="0">
                <a:solidFill>
                  <a:srgbClr val="F0A22E">
                    <a:shade val="75000"/>
                  </a:srgbClr>
                </a:solidFill>
              </a:rPr>
              <a:t>25/04/2017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18E891-547C-4D94-9D00-7DE220BAD8B0}" type="slidenum">
              <a:rPr lang="pt-BR" smtClean="0">
                <a:solidFill>
                  <a:srgbClr val="F0A22E">
                    <a:shade val="75000"/>
                  </a:srgbClr>
                </a:solidFill>
              </a:rPr>
              <a:pPr/>
              <a:t>‹nº›</a:t>
            </a:fld>
            <a:endParaRPr lang="pt-BR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764705"/>
            <a:ext cx="7630616" cy="1224136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 smtClean="0">
                <a:effectLst/>
                <a:latin typeface="Times New Roman" pitchFamily="18" charset="0"/>
                <a:cs typeface="Times New Roman" pitchFamily="18" charset="0"/>
              </a:rPr>
              <a:t>ACREDITAR É PRECISO</a:t>
            </a:r>
            <a:endParaRPr lang="pt-BR" sz="4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7416824" cy="4104456"/>
          </a:xfrm>
        </p:spPr>
        <p:txBody>
          <a:bodyPr>
            <a:noAutofit/>
          </a:bodyPr>
          <a:lstStyle/>
          <a:p>
            <a:pPr indent="333375" algn="ctr">
              <a:lnSpc>
                <a:spcPct val="115000"/>
              </a:lnSpc>
              <a:spcAft>
                <a:spcPts val="1000"/>
              </a:spcAft>
            </a:pPr>
            <a:endParaRPr lang="pt-BR" sz="40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33375" algn="ctr">
              <a:lnSpc>
                <a:spcPct val="115000"/>
              </a:lnSpc>
              <a:spcAft>
                <a:spcPts val="1000"/>
              </a:spcAft>
            </a:pPr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FILANTROPIA É</a:t>
            </a:r>
          </a:p>
          <a:p>
            <a:pPr indent="333375" algn="ctr">
              <a:lnSpc>
                <a:spcPct val="115000"/>
              </a:lnSpc>
              <a:spcAft>
                <a:spcPts val="1000"/>
              </a:spcAft>
            </a:pPr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SOLUÇÃO!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GRANDE PERGUNTA</a:t>
            </a:r>
            <a:r>
              <a:rPr lang="pt-BR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dirty="0">
                <a:latin typeface="Times New Roman" pitchFamily="18" charset="0"/>
                <a:cs typeface="Times New Roman" pitchFamily="18" charset="0"/>
              </a:rPr>
            </a:b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POR </a:t>
            </a:r>
            <a:r>
              <a:rPr lang="pt-B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ELIMINAR SOLUÇÕES </a:t>
            </a:r>
            <a:r>
              <a:rPr lang="pt-B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BEM SUCEDIDAS E  </a:t>
            </a:r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CONSOLIDADAS... </a:t>
            </a:r>
          </a:p>
          <a:p>
            <a:pPr marL="82296" lvl="0" indent="0">
              <a:buNone/>
            </a:pPr>
            <a:endParaRPr lang="pt-BR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lvl="0" indent="0">
              <a:buNone/>
            </a:pPr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...EM </a:t>
            </a:r>
            <a:r>
              <a:rPr lang="pt-B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VEZ DE BUSCAR SOLUÇÕES PARA TANTAS CARÊNCIAS QUE ENFRENTAMOS ?</a:t>
            </a:r>
          </a:p>
          <a:p>
            <a:pPr marL="82296" indent="0">
              <a:buNone/>
            </a:pPr>
            <a:endParaRPr lang="pt-BR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PROPOSTA</a:t>
            </a:r>
            <a:endParaRPr lang="pt-BR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pt-BR" sz="18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pt-BR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ESPALHEM POR ESTE PAÍS A FORA MUITAS INSTITUIÇÕES FILANTRÓPICAS SÉRIAS...</a:t>
            </a:r>
          </a:p>
          <a:p>
            <a:pPr marL="82296" indent="0">
              <a:buNone/>
            </a:pPr>
            <a:endParaRPr lang="pt-BR" sz="1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r">
              <a:buNone/>
            </a:pPr>
            <a:r>
              <a:rPr lang="pt-BR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...   E  VEREMOS MUITOS PROBLEMAS   SEREM SOLUCIONADOS </a:t>
            </a:r>
            <a:r>
              <a:rPr lang="pt-BR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A PASSOS LARGOS -  NESTE PAÍS QUE TANTO AMAMOS!</a:t>
            </a:r>
          </a:p>
          <a:p>
            <a:pPr marL="82296" indent="0">
              <a:buNone/>
            </a:pPr>
            <a:r>
              <a:rPr lang="pt-BR" sz="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pt-B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marL="82296" indent="0" algn="r">
              <a:buNone/>
            </a:pPr>
            <a:r>
              <a:rPr lang="pt-B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PAZ E BEM!!!</a:t>
            </a:r>
            <a:endParaRPr lang="pt-BR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55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3488"/>
          </a:xfrm>
        </p:spPr>
        <p:txBody>
          <a:bodyPr>
            <a:normAutofit fontScale="90000"/>
          </a:bodyPr>
          <a:lstStyle/>
          <a:p>
            <a:pPr algn="ctr"/>
            <a:endParaRPr lang="pt-BR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Espaço Reservado para Conteúdo 3" descr="Resultado de imagem para pensamentos Paulo Freire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92" y="0"/>
            <a:ext cx="913620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15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PAPA FRANCISCO</a:t>
            </a:r>
            <a:endParaRPr lang="pt-BR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340768"/>
            <a:ext cx="8208912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“</a:t>
            </a:r>
            <a:r>
              <a:rPr lang="pt-BR" sz="3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Desejo a todos um lindo caminho educacional, que faça crescer as três línguas que uma pessoa madura deve saber falar: a língua da mente, a língua do coração, a língua das mãos. Harmoniosamente, isto é, pensar o que se sente e o que se faz; sentir bem o que se pensa e o que se faz; e fazer bem o que se pensa e o que sente” </a:t>
            </a:r>
          </a:p>
          <a:p>
            <a:pPr marL="0" indent="0" algn="r">
              <a:buNone/>
            </a:pPr>
            <a:r>
              <a:rPr lang="pt-BR" sz="3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PAPA FRANCISCO, 10/05/2014</a:t>
            </a:r>
            <a:r>
              <a:rPr lang="pt-BR" sz="3000" i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i="1" dirty="0" smtClean="0">
                <a:latin typeface="Times New Roman" pitchFamily="18" charset="0"/>
                <a:cs typeface="Times New Roman" pitchFamily="18" charset="0"/>
              </a:rPr>
              <a:t>NOSSA CARTA MAGNA</a:t>
            </a:r>
            <a:endParaRPr lang="pt-BR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1484784"/>
            <a:ext cx="7498080" cy="4800600"/>
          </a:xfrm>
        </p:spPr>
        <p:txBody>
          <a:bodyPr>
            <a:normAutofit lnSpcReduction="10000"/>
          </a:bodyPr>
          <a:lstStyle/>
          <a:p>
            <a:pPr indent="333375">
              <a:lnSpc>
                <a:spcPct val="115000"/>
              </a:lnSpc>
              <a:spcAft>
                <a:spcPts val="1000"/>
              </a:spcAft>
            </a:pPr>
            <a:r>
              <a:rPr lang="pt-BR" dirty="0" err="1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Art</a:t>
            </a:r>
            <a:r>
              <a:rPr lang="pt-BR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1º...    Parágrafo único. Todo o poder emana do povo, que o exerce por meio de representantes eleitos ou diretamente, nos termos desta Constituição.</a:t>
            </a:r>
            <a:endParaRPr lang="pt-BR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333375"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Art. 2º São Poderes da União, independentes e harmônicos entre si, o Legislativo, o Executivo e o Judiciário.</a:t>
            </a:r>
            <a:endParaRPr lang="pt-BR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36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CINCO MOTIVOS</a:t>
            </a:r>
            <a:endParaRPr lang="pt-BR" sz="6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47800"/>
            <a:ext cx="7632848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6000" b="1" dirty="0" smtClean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pt-BR" sz="6000" b="1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PARA </a:t>
            </a:r>
            <a:r>
              <a:rPr lang="pt-BR" sz="6000" b="1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CONTINUAÇÃO DA FILANTROPIA</a:t>
            </a:r>
            <a:endParaRPr lang="pt-BR" sz="6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3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01- INVESTIMENTO</a:t>
            </a:r>
            <a:endParaRPr lang="pt-BR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lvl="0" indent="0" algn="ctr">
              <a:buNone/>
            </a:pPr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algn="ctr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EDUCAÇÃO </a:t>
            </a:r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 algn="ctr">
              <a:buNone/>
            </a:pPr>
            <a:r>
              <a:rPr lang="pt-BR" sz="4800" dirty="0" smtClean="0">
                <a:latin typeface="Times New Roman" pitchFamily="18" charset="0"/>
                <a:cs typeface="Times New Roman" pitchFamily="18" charset="0"/>
              </a:rPr>
              <a:t>sempre é</a:t>
            </a:r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 Investimento. </a:t>
            </a:r>
          </a:p>
          <a:p>
            <a:pPr marL="82296" indent="0" algn="ctr">
              <a:buNone/>
            </a:pPr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algn="ctr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 EDUCAÇÃO  </a:t>
            </a:r>
          </a:p>
          <a:p>
            <a:pPr marL="82296" lvl="0" indent="0" algn="ctr">
              <a:buNone/>
            </a:pPr>
            <a:r>
              <a:rPr lang="pt-BR" sz="4800" dirty="0" smtClean="0">
                <a:latin typeface="Times New Roman" pitchFamily="18" charset="0"/>
                <a:cs typeface="Times New Roman" pitchFamily="18" charset="0"/>
              </a:rPr>
              <a:t>nunca é </a:t>
            </a:r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Despesa.</a:t>
            </a:r>
          </a:p>
          <a:p>
            <a:pPr algn="ctr"/>
            <a:endParaRPr lang="pt-BR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1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60840" cy="994122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02- ENOBRECE O PAÍS</a:t>
            </a:r>
            <a:endParaRPr lang="pt-BR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47800"/>
            <a:ext cx="7632848" cy="48006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272727"/>
                </a:solidFill>
                <a:latin typeface="Times New Roman"/>
                <a:ea typeface="Times New Roman"/>
              </a:rPr>
              <a:t> </a:t>
            </a:r>
            <a:r>
              <a:rPr lang="pt-BR" sz="2400" b="1" dirty="0" smtClean="0"/>
              <a:t> 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3800" dirty="0" smtClean="0">
                <a:latin typeface="Times New Roman" pitchFamily="18" charset="0"/>
                <a:cs typeface="Times New Roman" pitchFamily="18" charset="0"/>
              </a:rPr>
              <a:t> Entidade Filantrópica 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-  cujo  patrimônio pertence a Pessoa Jurídica – é de fins não econômicos aplicando seus dividendos na Instituição – </a:t>
            </a:r>
            <a:r>
              <a:rPr lang="pt-B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OFERTANDO AO PAÍS UM SERVIÇO DE QUALIDADE.</a:t>
            </a:r>
            <a:endParaRPr lang="pt-BR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0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143000"/>
          </a:xfrm>
        </p:spPr>
        <p:txBody>
          <a:bodyPr>
            <a:noAutofit/>
          </a:bodyPr>
          <a:lstStyle/>
          <a:p>
            <a:pPr algn="ctr"/>
            <a:r>
              <a:rPr lang="pt-BR" sz="4000" b="1" i="1" dirty="0" smtClean="0">
                <a:latin typeface="Times New Roman" pitchFamily="18" charset="0"/>
                <a:cs typeface="Times New Roman" pitchFamily="18" charset="0"/>
              </a:rPr>
              <a:t> 03-ECONOMIA HUMANIZADORA</a:t>
            </a:r>
            <a:endParaRPr lang="pt-BR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t-BR" sz="4000" b="1" dirty="0" smtClean="0">
                <a:solidFill>
                  <a:srgbClr val="272727"/>
                </a:solidFill>
                <a:latin typeface="Times New Roman"/>
                <a:ea typeface="Times New Roman"/>
              </a:rPr>
              <a:t> </a:t>
            </a:r>
            <a:r>
              <a:rPr lang="pt-BR" sz="3800" dirty="0" smtClean="0">
                <a:latin typeface="Times New Roman" pitchFamily="18" charset="0"/>
                <a:cs typeface="Times New Roman" pitchFamily="18" charset="0"/>
              </a:rPr>
              <a:t>Instituições Filantrópicas são protagonistas 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com o governo  na área da educação, saúde e serviço </a:t>
            </a:r>
            <a:r>
              <a:rPr lang="pt-BR" sz="3800" dirty="0" smtClean="0">
                <a:latin typeface="Times New Roman" pitchFamily="18" charset="0"/>
                <a:cs typeface="Times New Roman" pitchFamily="18" charset="0"/>
              </a:rPr>
              <a:t>social, 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com retorno </a:t>
            </a:r>
            <a:r>
              <a:rPr lang="pt-BR" sz="38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3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3800" b="1" dirty="0">
                <a:latin typeface="Times New Roman" pitchFamily="18" charset="0"/>
                <a:cs typeface="Times New Roman" pitchFamily="18" charset="0"/>
              </a:rPr>
              <a:t>$ 5,92 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por </a:t>
            </a:r>
            <a:r>
              <a:rPr lang="pt-BR" sz="3800" b="1" dirty="0">
                <a:latin typeface="Times New Roman" pitchFamily="18" charset="0"/>
                <a:cs typeface="Times New Roman" pitchFamily="18" charset="0"/>
              </a:rPr>
              <a:t>R$ </a:t>
            </a:r>
            <a:r>
              <a:rPr lang="pt-BR" sz="3800" b="1" dirty="0" smtClean="0">
                <a:latin typeface="Times New Roman" pitchFamily="18" charset="0"/>
                <a:cs typeface="Times New Roman" pitchFamily="18" charset="0"/>
              </a:rPr>
              <a:t>1,00</a:t>
            </a:r>
            <a:r>
              <a:rPr lang="pt-BR" sz="3800" dirty="0" smtClean="0">
                <a:latin typeface="Times New Roman" pitchFamily="18" charset="0"/>
                <a:cs typeface="Times New Roman" pitchFamily="18" charset="0"/>
              </a:rPr>
              <a:t>!! </a:t>
            </a:r>
          </a:p>
          <a:p>
            <a:pPr lvl="0"/>
            <a:r>
              <a:rPr lang="pt-BR" sz="3600" u="sng" dirty="0" smtClean="0">
                <a:latin typeface="Times New Roman" pitchFamily="18" charset="0"/>
                <a:cs typeface="Times New Roman" pitchFamily="18" charset="0"/>
              </a:rPr>
              <a:t>Fundamento: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HUMANIZAÇÃO  e DESENVOLVIMENTO DO PAIS. </a:t>
            </a:r>
            <a:endParaRPr lang="pt-BR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04 -</a:t>
            </a:r>
            <a:r>
              <a:rPr lang="pt-BR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PARCERIA EFICIENTE E EFICAZ</a:t>
            </a:r>
            <a:endParaRPr lang="pt-BR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412776"/>
            <a:ext cx="7818072" cy="4800600"/>
          </a:xfrm>
        </p:spPr>
        <p:txBody>
          <a:bodyPr>
            <a:noAutofit/>
          </a:bodyPr>
          <a:lstStyle/>
          <a:p>
            <a:pPr marL="82296" lvl="0" indent="0">
              <a:buNone/>
            </a:pPr>
            <a:r>
              <a:rPr lang="pt-BR" sz="3800" dirty="0" smtClean="0">
                <a:latin typeface="Times New Roman" pitchFamily="18" charset="0"/>
                <a:cs typeface="Times New Roman" pitchFamily="18" charset="0"/>
              </a:rPr>
              <a:t>   Apesar 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do desenvolvimento tecnológico mundial, o Brasil ainda enfrenta o problema da falta de investimentos no ensino </a:t>
            </a:r>
            <a:r>
              <a:rPr lang="pt-BR" sz="3800" dirty="0" smtClean="0">
                <a:latin typeface="Times New Roman" pitchFamily="18" charset="0"/>
                <a:cs typeface="Times New Roman" pitchFamily="18" charset="0"/>
              </a:rPr>
              <a:t>e,  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não consegue prestar um </a:t>
            </a:r>
            <a:r>
              <a:rPr lang="pt-BR" sz="3800" dirty="0" smtClean="0">
                <a:latin typeface="Times New Roman" pitchFamily="18" charset="0"/>
                <a:cs typeface="Times New Roman" pitchFamily="18" charset="0"/>
              </a:rPr>
              <a:t>serviço de maior abrangência </a:t>
            </a:r>
            <a:r>
              <a:rPr lang="pt-BR" sz="3800" dirty="0">
                <a:latin typeface="Times New Roman" pitchFamily="18" charset="0"/>
                <a:cs typeface="Times New Roman" pitchFamily="18" charset="0"/>
              </a:rPr>
              <a:t>nestas áreas – precisando contar  com </a:t>
            </a:r>
            <a:r>
              <a:rPr lang="pt-B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PARCERIAS QUE NÃO ONEREM O PAÍS.</a:t>
            </a:r>
          </a:p>
          <a:p>
            <a:endParaRPr lang="pt-BR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60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Autofit/>
          </a:bodyPr>
          <a:lstStyle/>
          <a:p>
            <a:pPr marL="365760" lvl="0" indent="-283464" algn="ctr">
              <a:spcBef>
                <a:spcPts val="600"/>
              </a:spcBef>
            </a:pPr>
            <a:r>
              <a:rPr 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05- PALAVRA  DOS DEPUTADOS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47800"/>
            <a:ext cx="7560840" cy="4800600"/>
          </a:xfrm>
        </p:spPr>
        <p:txBody>
          <a:bodyPr>
            <a:normAutofit fontScale="47500" lnSpcReduction="20000"/>
          </a:bodyPr>
          <a:lstStyle/>
          <a:p>
            <a:pPr marL="82296" lvl="0" indent="0" algn="ctr">
              <a:buNone/>
            </a:pPr>
            <a:endParaRPr lang="pt-BR" sz="3600" dirty="0" smtClean="0"/>
          </a:p>
          <a:p>
            <a:pPr marL="82296" lvl="0" indent="0" algn="ctr">
              <a:buNone/>
            </a:pPr>
            <a:endParaRPr lang="pt-BR" sz="7300" b="1" dirty="0" smtClean="0"/>
          </a:p>
          <a:p>
            <a:pPr marL="82296" lvl="0" indent="0" algn="ctr">
              <a:buNone/>
            </a:pPr>
            <a:r>
              <a:rPr lang="pt-BR" sz="8000" b="1" dirty="0" smtClean="0"/>
              <a:t>“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 importante sabermos que uma nação que investe na educação contribui ativamente para o crescimento econômico,  o desenvolvimento social e cultural da sociedade e do País”</a:t>
            </a:r>
          </a:p>
          <a:p>
            <a:pPr marL="82296" lvl="0" indent="0" algn="r">
              <a:buNone/>
            </a:pPr>
            <a:r>
              <a:rPr lang="pt-BR" sz="73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</a:t>
            </a:r>
          </a:p>
          <a:p>
            <a:pPr marL="82296" lvl="0" indent="0" algn="r">
              <a:buNone/>
            </a:pPr>
            <a:r>
              <a:rPr lang="pt-BR" sz="73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pt-BR" sz="63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Deputado  </a:t>
            </a:r>
            <a:r>
              <a:rPr lang="pt-BR" sz="63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Alex </a:t>
            </a:r>
            <a:r>
              <a:rPr lang="pt-BR" sz="6300" dirty="0" err="1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Canziani</a:t>
            </a:r>
            <a:endParaRPr lang="pt-BR" sz="6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8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0" lvl="0" indent="-283464">
              <a:spcBef>
                <a:spcPts val="600"/>
              </a:spcBef>
            </a:pPr>
            <a:r>
              <a:rPr lang="pt-BR" sz="3200" i="1" u="sng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pt-BR" sz="3200" i="1" u="sng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pt-BR" sz="4400" b="1" i="1" u="sng" dirty="0" smtClean="0">
                <a:solidFill>
                  <a:srgbClr val="00B05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FILANTROPIA  </a:t>
            </a:r>
            <a:r>
              <a:rPr lang="pt-BR" sz="4400" b="1" i="1" u="sng" dirty="0">
                <a:solidFill>
                  <a:srgbClr val="00B05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É SOLUÇÃO:</a:t>
            </a:r>
            <a:r>
              <a:rPr lang="pt-BR" sz="4400" b="1" dirty="0">
                <a:solidFill>
                  <a:srgbClr val="00B05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pt-BR" sz="4400" b="1" dirty="0">
                <a:solidFill>
                  <a:srgbClr val="00B05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pt-BR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pt-B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GERA ECONOMIA </a:t>
            </a:r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TANGÍVEL </a:t>
            </a:r>
            <a:r>
              <a:rPr lang="pt-B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 INTANGÍVEL </a:t>
            </a:r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pt-BR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ATENDENDO A DEMANDA DA:</a:t>
            </a:r>
          </a:p>
          <a:p>
            <a:pPr marL="82296" indent="0">
              <a:buNone/>
            </a:pPr>
            <a:endParaRPr lang="pt-BR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EDUCAÇÃO</a:t>
            </a:r>
          </a:p>
          <a:p>
            <a:r>
              <a:rPr lang="pt-BR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SAÚDE</a:t>
            </a:r>
          </a:p>
          <a:p>
            <a:r>
              <a:rPr lang="pt-BR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ASSISTÊNCIA </a:t>
            </a:r>
            <a:r>
              <a:rPr lang="pt-BR" sz="3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pt-BR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COLABORANDO </a:t>
            </a:r>
            <a:r>
              <a:rPr lang="pt-BR" sz="3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t-BR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QUALIFICAÇÃO </a:t>
            </a:r>
            <a:r>
              <a:rPr lang="pt-BR" sz="3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DOS SERVIÇOS.</a:t>
            </a:r>
          </a:p>
          <a:p>
            <a:pPr marL="82296" indent="0">
              <a:buNone/>
            </a:pPr>
            <a:endParaRPr lang="pt-BR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9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508</TotalTime>
  <Words>380</Words>
  <Application>Microsoft Office PowerPoint</Application>
  <PresentationFormat>Apresentação na tela (4:3)</PresentationFormat>
  <Paragraphs>50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3" baseType="lpstr">
      <vt:lpstr>Calibri</vt:lpstr>
      <vt:lpstr>Franklin Gothic Book</vt:lpstr>
      <vt:lpstr>Franklin Gothic Medium</vt:lpstr>
      <vt:lpstr>Gill Sans MT</vt:lpstr>
      <vt:lpstr>Times New Roman</vt:lpstr>
      <vt:lpstr>Verdana</vt:lpstr>
      <vt:lpstr>Wingdings</vt:lpstr>
      <vt:lpstr>Wingdings 2</vt:lpstr>
      <vt:lpstr>Viagem</vt:lpstr>
      <vt:lpstr>Solstício</vt:lpstr>
      <vt:lpstr>ACREDITAR É PRECISO</vt:lpstr>
      <vt:lpstr>NOSSA CARTA MAGNA</vt:lpstr>
      <vt:lpstr>CINCO MOTIVOS</vt:lpstr>
      <vt:lpstr>01- INVESTIMENTO</vt:lpstr>
      <vt:lpstr>02- ENOBRECE O PAÍS</vt:lpstr>
      <vt:lpstr> 03-ECONOMIA HUMANIZADORA</vt:lpstr>
      <vt:lpstr>04 -PARCERIA EFICIENTE E EFICAZ</vt:lpstr>
      <vt:lpstr>05- PALAVRA  DOS DEPUTADOS</vt:lpstr>
      <vt:lpstr> FILANTROPIA  É SOLUÇÃO: </vt:lpstr>
      <vt:lpstr> A GRANDE PERGUNTA:  </vt:lpstr>
      <vt:lpstr>PROPOSTA</vt:lpstr>
      <vt:lpstr>Apresentação do PowerPoint</vt:lpstr>
      <vt:lpstr> PAPA FRANCISCO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direção</dc:creator>
  <cp:lastModifiedBy>Elizabeth Gomes de Lima Santos</cp:lastModifiedBy>
  <cp:revision>49</cp:revision>
  <cp:lastPrinted>2017-04-24T14:26:57Z</cp:lastPrinted>
  <dcterms:created xsi:type="dcterms:W3CDTF">2017-04-21T18:42:15Z</dcterms:created>
  <dcterms:modified xsi:type="dcterms:W3CDTF">2017-04-25T13:17:27Z</dcterms:modified>
</cp:coreProperties>
</file>