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2"/>
  </p:notesMasterIdLst>
  <p:handoutMasterIdLst>
    <p:handoutMasterId r:id="rId13"/>
  </p:handoutMasterIdLst>
  <p:sldIdLst>
    <p:sldId id="867" r:id="rId4"/>
    <p:sldId id="785" r:id="rId5"/>
    <p:sldId id="786" r:id="rId6"/>
    <p:sldId id="869" r:id="rId7"/>
    <p:sldId id="855" r:id="rId8"/>
    <p:sldId id="871" r:id="rId9"/>
    <p:sldId id="870" r:id="rId10"/>
    <p:sldId id="872" r:id="rId11"/>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41" autoAdjust="0"/>
  </p:normalViewPr>
  <p:slideViewPr>
    <p:cSldViewPr snapToGrid="0">
      <p:cViewPr varScale="1">
        <p:scale>
          <a:sx n="80" d="100"/>
          <a:sy n="80" d="100"/>
        </p:scale>
        <p:origin x="11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95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Plan1!$B$1</c:f>
              <c:strCache>
                <c:ptCount val="1"/>
                <c:pt idx="0">
                  <c:v>Função Orçamentária</c:v>
                </c:pt>
              </c:strCache>
            </c:strRef>
          </c:tx>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1">
                  <a:lumMod val="75000"/>
                </a:schemeClr>
              </a:solidFill>
              <a:ln w="25400">
                <a:solidFill>
                  <a:schemeClr val="lt1"/>
                </a:solidFill>
              </a:ln>
              <a:effectLst/>
              <a:sp3d contourW="25400">
                <a:contourClr>
                  <a:schemeClr val="lt1"/>
                </a:contourClr>
              </a:sp3d>
            </c:spPr>
          </c:dPt>
          <c:dPt>
            <c:idx val="2"/>
            <c:bubble3D val="0"/>
            <c:spPr>
              <a:solidFill>
                <a:srgbClr val="FFC000"/>
              </a:solidFill>
              <a:ln w="25400">
                <a:solidFill>
                  <a:schemeClr val="lt1"/>
                </a:solidFill>
              </a:ln>
              <a:effectLst/>
              <a:sp3d contourW="25400">
                <a:contourClr>
                  <a:schemeClr val="lt1"/>
                </a:contourClr>
              </a:sp3d>
            </c:spPr>
          </c:dPt>
          <c:dLbls>
            <c:dLbl>
              <c:idx val="0"/>
              <c:layout>
                <c:manualLayout>
                  <c:x val="-0.23168004306875606"/>
                  <c:y val="2.330234864890082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22780543231171516"/>
                  <c:y val="-0.2323346899455793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8.5710157569091325E-2"/>
                  <c:y val="9.199696983088995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extLst>
          </c:dLbls>
          <c:cat>
            <c:strRef>
              <c:f>Plan1!$A$2:$A$4</c:f>
              <c:strCache>
                <c:ptCount val="3"/>
                <c:pt idx="0">
                  <c:v>Educação</c:v>
                </c:pt>
                <c:pt idx="1">
                  <c:v>Saúde </c:v>
                </c:pt>
                <c:pt idx="2">
                  <c:v>Assistência Social</c:v>
                </c:pt>
              </c:strCache>
            </c:strRef>
          </c:cat>
          <c:val>
            <c:numRef>
              <c:f>Plan1!$B$2:$B$4</c:f>
              <c:numCache>
                <c:formatCode>0.00%</c:formatCode>
                <c:ptCount val="3"/>
                <c:pt idx="0">
                  <c:v>0.36509999999999998</c:v>
                </c:pt>
                <c:pt idx="1">
                  <c:v>0.54849999999999999</c:v>
                </c:pt>
                <c:pt idx="2">
                  <c:v>8.6400000000000005E-2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191639000972704"/>
          <c:y val="0.87521340879935883"/>
          <c:w val="0.62860801643707531"/>
          <c:h val="6.46247321139266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3038604" cy="465708"/>
          </a:xfrm>
          <a:prstGeom prst="rect">
            <a:avLst/>
          </a:prstGeom>
        </p:spPr>
        <p:txBody>
          <a:bodyPr vert="horz" lIns="91118" tIns="45558" rIns="91118" bIns="45558" rtlCol="0"/>
          <a:lstStyle>
            <a:lvl1pPr algn="l">
              <a:defRPr sz="1200"/>
            </a:lvl1pPr>
          </a:lstStyle>
          <a:p>
            <a:endParaRPr lang="pt-BR"/>
          </a:p>
        </p:txBody>
      </p:sp>
      <p:sp>
        <p:nvSpPr>
          <p:cNvPr id="3" name="Espaço Reservado para Data 2"/>
          <p:cNvSpPr>
            <a:spLocks noGrp="1"/>
          </p:cNvSpPr>
          <p:nvPr>
            <p:ph type="dt" sz="quarter" idx="1"/>
          </p:nvPr>
        </p:nvSpPr>
        <p:spPr>
          <a:xfrm>
            <a:off x="3970161" y="2"/>
            <a:ext cx="3038604" cy="465708"/>
          </a:xfrm>
          <a:prstGeom prst="rect">
            <a:avLst/>
          </a:prstGeom>
        </p:spPr>
        <p:txBody>
          <a:bodyPr vert="horz" lIns="91118" tIns="45558" rIns="91118" bIns="45558" rtlCol="0"/>
          <a:lstStyle>
            <a:lvl1pPr algn="r">
              <a:defRPr sz="1200"/>
            </a:lvl1pPr>
          </a:lstStyle>
          <a:p>
            <a:fld id="{71D541C2-EC0D-48EF-97CE-5A6FD5288DE3}" type="datetimeFigureOut">
              <a:rPr lang="pt-BR" smtClean="0"/>
              <a:pPr/>
              <a:t>25/04/2017</a:t>
            </a:fld>
            <a:endParaRPr lang="pt-BR"/>
          </a:p>
        </p:txBody>
      </p:sp>
      <p:sp>
        <p:nvSpPr>
          <p:cNvPr id="4" name="Espaço Reservado para Rodapé 3"/>
          <p:cNvSpPr>
            <a:spLocks noGrp="1"/>
          </p:cNvSpPr>
          <p:nvPr>
            <p:ph type="ftr" sz="quarter" idx="2"/>
          </p:nvPr>
        </p:nvSpPr>
        <p:spPr>
          <a:xfrm>
            <a:off x="0" y="8830694"/>
            <a:ext cx="3038604" cy="465707"/>
          </a:xfrm>
          <a:prstGeom prst="rect">
            <a:avLst/>
          </a:prstGeom>
        </p:spPr>
        <p:txBody>
          <a:bodyPr vert="horz" lIns="91118" tIns="45558" rIns="91118" bIns="45558"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161" y="8830694"/>
            <a:ext cx="3038604" cy="465707"/>
          </a:xfrm>
          <a:prstGeom prst="rect">
            <a:avLst/>
          </a:prstGeom>
        </p:spPr>
        <p:txBody>
          <a:bodyPr vert="horz" lIns="91118" tIns="45558" rIns="91118" bIns="45558" rtlCol="0" anchor="b"/>
          <a:lstStyle>
            <a:lvl1pPr algn="r">
              <a:defRPr sz="1200"/>
            </a:lvl1pPr>
          </a:lstStyle>
          <a:p>
            <a:fld id="{47B1F8D3-3C1A-4BD8-8ABC-198663117604}" type="slidenum">
              <a:rPr lang="pt-BR" smtClean="0"/>
              <a:pPr/>
              <a:t>‹nº›</a:t>
            </a:fld>
            <a:endParaRPr lang="pt-BR"/>
          </a:p>
        </p:txBody>
      </p:sp>
    </p:spTree>
    <p:extLst>
      <p:ext uri="{BB962C8B-B14F-4D97-AF65-F5344CB8AC3E}">
        <p14:creationId xmlns:p14="http://schemas.microsoft.com/office/powerpoint/2010/main" val="74222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3037840" cy="466435"/>
          </a:xfrm>
          <a:prstGeom prst="rect">
            <a:avLst/>
          </a:prstGeom>
        </p:spPr>
        <p:txBody>
          <a:bodyPr vert="horz" lIns="91118" tIns="45558" rIns="91118" bIns="45558" rtlCol="0"/>
          <a:lstStyle>
            <a:lvl1pPr algn="l">
              <a:defRPr sz="1200"/>
            </a:lvl1pPr>
          </a:lstStyle>
          <a:p>
            <a:endParaRPr lang="pt-BR"/>
          </a:p>
        </p:txBody>
      </p:sp>
      <p:sp>
        <p:nvSpPr>
          <p:cNvPr id="3" name="Espaço Reservado para Data 2"/>
          <p:cNvSpPr>
            <a:spLocks noGrp="1"/>
          </p:cNvSpPr>
          <p:nvPr>
            <p:ph type="dt" idx="1"/>
          </p:nvPr>
        </p:nvSpPr>
        <p:spPr>
          <a:xfrm>
            <a:off x="3970943" y="2"/>
            <a:ext cx="3037840" cy="466435"/>
          </a:xfrm>
          <a:prstGeom prst="rect">
            <a:avLst/>
          </a:prstGeom>
        </p:spPr>
        <p:txBody>
          <a:bodyPr vert="horz" lIns="91118" tIns="45558" rIns="91118" bIns="45558" rtlCol="0"/>
          <a:lstStyle>
            <a:lvl1pPr algn="r">
              <a:defRPr sz="1200"/>
            </a:lvl1pPr>
          </a:lstStyle>
          <a:p>
            <a:fld id="{FC46CBB2-C57D-4DDC-B3F7-047BF2A13F91}" type="datetimeFigureOut">
              <a:rPr lang="pt-BR" smtClean="0"/>
              <a:pPr/>
              <a:t>25/04/2017</a:t>
            </a:fld>
            <a:endParaRPr lang="pt-BR"/>
          </a:p>
        </p:txBody>
      </p:sp>
      <p:sp>
        <p:nvSpPr>
          <p:cNvPr id="5" name="Espaço Reservado para Anotações 4"/>
          <p:cNvSpPr>
            <a:spLocks noGrp="1"/>
          </p:cNvSpPr>
          <p:nvPr>
            <p:ph type="body" sz="quarter" idx="3"/>
          </p:nvPr>
        </p:nvSpPr>
        <p:spPr>
          <a:xfrm>
            <a:off x="701041" y="4473900"/>
            <a:ext cx="5608320" cy="3660458"/>
          </a:xfrm>
          <a:prstGeom prst="rect">
            <a:avLst/>
          </a:prstGeom>
        </p:spPr>
        <p:txBody>
          <a:bodyPr vert="horz" lIns="91118" tIns="45558" rIns="91118" bIns="45558"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829968"/>
            <a:ext cx="3037840" cy="466433"/>
          </a:xfrm>
          <a:prstGeom prst="rect">
            <a:avLst/>
          </a:prstGeom>
        </p:spPr>
        <p:txBody>
          <a:bodyPr vert="horz" lIns="91118" tIns="45558" rIns="91118" bIns="45558"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943" y="8829968"/>
            <a:ext cx="3037840" cy="466433"/>
          </a:xfrm>
          <a:prstGeom prst="rect">
            <a:avLst/>
          </a:prstGeom>
        </p:spPr>
        <p:txBody>
          <a:bodyPr vert="horz" lIns="91118" tIns="45558" rIns="91118" bIns="45558" rtlCol="0" anchor="b"/>
          <a:lstStyle>
            <a:lvl1pPr algn="r">
              <a:defRPr sz="1200"/>
            </a:lvl1pPr>
          </a:lstStyle>
          <a:p>
            <a:fld id="{4DC0484D-2917-4657-A9F1-844FB10E86F3}" type="slidenum">
              <a:rPr lang="pt-BR" smtClean="0"/>
              <a:pPr/>
              <a:t>‹nº›</a:t>
            </a:fld>
            <a:endParaRPr lang="pt-BR"/>
          </a:p>
        </p:txBody>
      </p:sp>
    </p:spTree>
    <p:extLst>
      <p:ext uri="{BB962C8B-B14F-4D97-AF65-F5344CB8AC3E}">
        <p14:creationId xmlns:p14="http://schemas.microsoft.com/office/powerpoint/2010/main" val="226248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dirty="0"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37F5CE26-2C1E-4CB7-A097-53A964ABA3FC}" type="datetime1">
              <a:rPr lang="pt-BR" smtClean="0"/>
              <a:t>25/04/2017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3647613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26A2634-443C-4C33-98CF-286944EB6EE7}" type="datetime1">
              <a:rPr lang="pt-BR" smtClean="0"/>
              <a:t>25/04/2017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428108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967F064-1A5E-4547-A03E-9A967456D635}" type="datetime1">
              <a:rPr lang="pt-BR" smtClean="0"/>
              <a:t>25/04/2017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359993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746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7" name="PlaceHolder 2"/>
          <p:cNvSpPr>
            <a:spLocks noGrp="1"/>
          </p:cNvSpPr>
          <p:nvPr>
            <p:ph type="subTitle"/>
          </p:nvPr>
        </p:nvSpPr>
        <p:spPr>
          <a:xfrm>
            <a:off x="457172" y="1604188"/>
            <a:ext cx="8228763" cy="3977811"/>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8612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9" name="PlaceHolder 2"/>
          <p:cNvSpPr>
            <a:spLocks noGrp="1"/>
          </p:cNvSpPr>
          <p:nvPr>
            <p:ph type="body"/>
          </p:nvPr>
        </p:nvSpPr>
        <p:spPr>
          <a:xfrm>
            <a:off x="457172" y="1604188"/>
            <a:ext cx="8228763" cy="3977811"/>
          </a:xfrm>
          <a:prstGeom prst="rect">
            <a:avLst/>
          </a:prstGeom>
        </p:spPr>
        <p:txBody>
          <a:bodyPr lIns="0" tIns="0" rIns="0" bIns="0"/>
          <a:lstStyle/>
          <a:p>
            <a:endParaRPr/>
          </a:p>
        </p:txBody>
      </p:sp>
    </p:spTree>
    <p:extLst>
      <p:ext uri="{BB962C8B-B14F-4D97-AF65-F5344CB8AC3E}">
        <p14:creationId xmlns:p14="http://schemas.microsoft.com/office/powerpoint/2010/main" val="333717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11" name="PlaceHolder 2"/>
          <p:cNvSpPr>
            <a:spLocks noGrp="1"/>
          </p:cNvSpPr>
          <p:nvPr>
            <p:ph type="body"/>
          </p:nvPr>
        </p:nvSpPr>
        <p:spPr>
          <a:xfrm>
            <a:off x="457172" y="1604188"/>
            <a:ext cx="4015600" cy="3977811"/>
          </a:xfrm>
          <a:prstGeom prst="rect">
            <a:avLst/>
          </a:prstGeom>
        </p:spPr>
        <p:txBody>
          <a:bodyPr lIns="0" tIns="0" rIns="0" bIns="0"/>
          <a:lstStyle/>
          <a:p>
            <a:endParaRPr/>
          </a:p>
        </p:txBody>
      </p:sp>
      <p:sp>
        <p:nvSpPr>
          <p:cNvPr id="12" name="PlaceHolder 3"/>
          <p:cNvSpPr>
            <a:spLocks noGrp="1"/>
          </p:cNvSpPr>
          <p:nvPr>
            <p:ph type="body"/>
          </p:nvPr>
        </p:nvSpPr>
        <p:spPr>
          <a:xfrm>
            <a:off x="4673927" y="1604188"/>
            <a:ext cx="4015600" cy="3977811"/>
          </a:xfrm>
          <a:prstGeom prst="rect">
            <a:avLst/>
          </a:prstGeom>
        </p:spPr>
        <p:txBody>
          <a:bodyPr lIns="0" tIns="0" rIns="0" bIns="0"/>
          <a:lstStyle/>
          <a:p>
            <a:endParaRPr/>
          </a:p>
        </p:txBody>
      </p:sp>
    </p:spTree>
    <p:extLst>
      <p:ext uri="{BB962C8B-B14F-4D97-AF65-F5344CB8AC3E}">
        <p14:creationId xmlns:p14="http://schemas.microsoft.com/office/powerpoint/2010/main" val="2052603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24899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pic>
        <p:nvPicPr>
          <p:cNvPr id="6" name="Imagem 5"/>
          <p:cNvPicPr/>
          <p:nvPr userDrawn="1"/>
        </p:nvPicPr>
        <p:blipFill>
          <a:blip r:embed="rId2"/>
          <a:stretch/>
        </p:blipFill>
        <p:spPr>
          <a:xfrm>
            <a:off x="0" y="382687"/>
            <a:ext cx="5816856" cy="5638172"/>
          </a:xfrm>
          <a:prstGeom prst="rect">
            <a:avLst/>
          </a:prstGeom>
          <a:ln>
            <a:noFill/>
          </a:ln>
        </p:spPr>
      </p:pic>
      <p:sp>
        <p:nvSpPr>
          <p:cNvPr id="14" name="PlaceHolder 1"/>
          <p:cNvSpPr>
            <a:spLocks noGrp="1"/>
          </p:cNvSpPr>
          <p:nvPr>
            <p:ph type="subTitle"/>
          </p:nvPr>
        </p:nvSpPr>
        <p:spPr>
          <a:xfrm>
            <a:off x="457172" y="272699"/>
            <a:ext cx="8228763" cy="5310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07991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17" name="PlaceHolder 3"/>
          <p:cNvSpPr>
            <a:spLocks noGrp="1"/>
          </p:cNvSpPr>
          <p:nvPr>
            <p:ph type="body"/>
          </p:nvPr>
        </p:nvSpPr>
        <p:spPr>
          <a:xfrm>
            <a:off x="457172" y="3681925"/>
            <a:ext cx="4015600" cy="1897135"/>
          </a:xfrm>
          <a:prstGeom prst="rect">
            <a:avLst/>
          </a:prstGeom>
        </p:spPr>
        <p:txBody>
          <a:bodyPr lIns="0" tIns="0" rIns="0" bIns="0"/>
          <a:lstStyle/>
          <a:p>
            <a:endParaRPr/>
          </a:p>
        </p:txBody>
      </p:sp>
      <p:sp>
        <p:nvSpPr>
          <p:cNvPr id="18" name="PlaceHolder 4"/>
          <p:cNvSpPr>
            <a:spLocks noGrp="1"/>
          </p:cNvSpPr>
          <p:nvPr>
            <p:ph type="body"/>
          </p:nvPr>
        </p:nvSpPr>
        <p:spPr>
          <a:xfrm>
            <a:off x="4673927" y="1604188"/>
            <a:ext cx="4015600" cy="3977811"/>
          </a:xfrm>
          <a:prstGeom prst="rect">
            <a:avLst/>
          </a:prstGeom>
        </p:spPr>
        <p:txBody>
          <a:bodyPr lIns="0" tIns="0" rIns="0" bIns="0"/>
          <a:lstStyle/>
          <a:p>
            <a:endParaRPr/>
          </a:p>
        </p:txBody>
      </p:sp>
    </p:spTree>
    <p:extLst>
      <p:ext uri="{BB962C8B-B14F-4D97-AF65-F5344CB8AC3E}">
        <p14:creationId xmlns:p14="http://schemas.microsoft.com/office/powerpoint/2010/main" val="17676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172" y="1604188"/>
            <a:ext cx="4015600" cy="3977811"/>
          </a:xfrm>
          <a:prstGeom prst="rect">
            <a:avLst/>
          </a:prstGeom>
        </p:spPr>
        <p:txBody>
          <a:bodyPr lIns="0" tIns="0" rIns="0" bIns="0"/>
          <a:lstStyle/>
          <a:p>
            <a:endParaRPr/>
          </a:p>
        </p:txBody>
      </p:sp>
      <p:sp>
        <p:nvSpPr>
          <p:cNvPr id="21"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22" name="PlaceHolder 4"/>
          <p:cNvSpPr>
            <a:spLocks noGrp="1"/>
          </p:cNvSpPr>
          <p:nvPr>
            <p:ph type="body"/>
          </p:nvPr>
        </p:nvSpPr>
        <p:spPr>
          <a:xfrm>
            <a:off x="4673927" y="3681925"/>
            <a:ext cx="4015600" cy="1897135"/>
          </a:xfrm>
          <a:prstGeom prst="rect">
            <a:avLst/>
          </a:prstGeom>
        </p:spPr>
        <p:txBody>
          <a:bodyPr lIns="0" tIns="0" rIns="0" bIns="0"/>
          <a:lstStyle/>
          <a:p>
            <a:endParaRPr/>
          </a:p>
        </p:txBody>
      </p:sp>
    </p:spTree>
    <p:extLst>
      <p:ext uri="{BB962C8B-B14F-4D97-AF65-F5344CB8AC3E}">
        <p14:creationId xmlns:p14="http://schemas.microsoft.com/office/powerpoint/2010/main" val="30574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AC19D1B-0F4E-4120-83CF-1379B513D985}" type="datetime1">
              <a:rPr lang="pt-BR" smtClean="0"/>
              <a:t>25/04/2017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9ED67F-C461-4B40-A433-AB866EFFE076}" type="slidenum">
              <a:rPr lang="pt-BR" smtClean="0"/>
              <a:pPr/>
              <a:t>‹nº›</a:t>
            </a:fld>
            <a:endParaRPr lang="pt-BR" dirty="0"/>
          </a:p>
        </p:txBody>
      </p:sp>
    </p:spTree>
    <p:extLst>
      <p:ext uri="{BB962C8B-B14F-4D97-AF65-F5344CB8AC3E}">
        <p14:creationId xmlns:p14="http://schemas.microsoft.com/office/powerpoint/2010/main" val="41069286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25"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26" name="PlaceHolder 4"/>
          <p:cNvSpPr>
            <a:spLocks noGrp="1"/>
          </p:cNvSpPr>
          <p:nvPr>
            <p:ph type="body"/>
          </p:nvPr>
        </p:nvSpPr>
        <p:spPr>
          <a:xfrm>
            <a:off x="457172" y="3681925"/>
            <a:ext cx="8228763" cy="1897135"/>
          </a:xfrm>
          <a:prstGeom prst="rect">
            <a:avLst/>
          </a:prstGeom>
        </p:spPr>
        <p:txBody>
          <a:bodyPr lIns="0" tIns="0" rIns="0" bIns="0"/>
          <a:lstStyle/>
          <a:p>
            <a:endParaRPr/>
          </a:p>
        </p:txBody>
      </p:sp>
    </p:spTree>
    <p:extLst>
      <p:ext uri="{BB962C8B-B14F-4D97-AF65-F5344CB8AC3E}">
        <p14:creationId xmlns:p14="http://schemas.microsoft.com/office/powerpoint/2010/main" val="64276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172" y="1604188"/>
            <a:ext cx="8228763" cy="1897135"/>
          </a:xfrm>
          <a:prstGeom prst="rect">
            <a:avLst/>
          </a:prstGeom>
        </p:spPr>
        <p:txBody>
          <a:bodyPr lIns="0" tIns="0" rIns="0" bIns="0"/>
          <a:lstStyle/>
          <a:p>
            <a:endParaRPr/>
          </a:p>
        </p:txBody>
      </p:sp>
      <p:sp>
        <p:nvSpPr>
          <p:cNvPr id="29" name="PlaceHolder 3"/>
          <p:cNvSpPr>
            <a:spLocks noGrp="1"/>
          </p:cNvSpPr>
          <p:nvPr>
            <p:ph type="body"/>
          </p:nvPr>
        </p:nvSpPr>
        <p:spPr>
          <a:xfrm>
            <a:off x="457172" y="3681925"/>
            <a:ext cx="8228763" cy="1897135"/>
          </a:xfrm>
          <a:prstGeom prst="rect">
            <a:avLst/>
          </a:prstGeom>
        </p:spPr>
        <p:txBody>
          <a:bodyPr lIns="0" tIns="0" rIns="0" bIns="0"/>
          <a:lstStyle/>
          <a:p>
            <a:endParaRPr/>
          </a:p>
        </p:txBody>
      </p:sp>
    </p:spTree>
    <p:extLst>
      <p:ext uri="{BB962C8B-B14F-4D97-AF65-F5344CB8AC3E}">
        <p14:creationId xmlns:p14="http://schemas.microsoft.com/office/powerpoint/2010/main" val="323424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31"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32"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33" name="PlaceHolder 4"/>
          <p:cNvSpPr>
            <a:spLocks noGrp="1"/>
          </p:cNvSpPr>
          <p:nvPr>
            <p:ph type="body"/>
          </p:nvPr>
        </p:nvSpPr>
        <p:spPr>
          <a:xfrm>
            <a:off x="4673927" y="3681925"/>
            <a:ext cx="4015600" cy="1897135"/>
          </a:xfrm>
          <a:prstGeom prst="rect">
            <a:avLst/>
          </a:prstGeom>
        </p:spPr>
        <p:txBody>
          <a:bodyPr lIns="0" tIns="0" rIns="0" bIns="0"/>
          <a:lstStyle/>
          <a:p>
            <a:endParaRPr/>
          </a:p>
        </p:txBody>
      </p:sp>
      <p:sp>
        <p:nvSpPr>
          <p:cNvPr id="34" name="PlaceHolder 5"/>
          <p:cNvSpPr>
            <a:spLocks noGrp="1"/>
          </p:cNvSpPr>
          <p:nvPr>
            <p:ph type="body"/>
          </p:nvPr>
        </p:nvSpPr>
        <p:spPr>
          <a:xfrm>
            <a:off x="457172" y="3681925"/>
            <a:ext cx="4015600" cy="1897135"/>
          </a:xfrm>
          <a:prstGeom prst="rect">
            <a:avLst/>
          </a:prstGeom>
        </p:spPr>
        <p:txBody>
          <a:bodyPr lIns="0" tIns="0" rIns="0" bIns="0"/>
          <a:lstStyle/>
          <a:p>
            <a:endParaRPr/>
          </a:p>
        </p:txBody>
      </p:sp>
    </p:spTree>
    <p:extLst>
      <p:ext uri="{BB962C8B-B14F-4D97-AF65-F5344CB8AC3E}">
        <p14:creationId xmlns:p14="http://schemas.microsoft.com/office/powerpoint/2010/main" val="2443839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36" name="PlaceHolder 2"/>
          <p:cNvSpPr>
            <a:spLocks noGrp="1"/>
          </p:cNvSpPr>
          <p:nvPr>
            <p:ph type="body"/>
          </p:nvPr>
        </p:nvSpPr>
        <p:spPr>
          <a:xfrm>
            <a:off x="457172" y="1604188"/>
            <a:ext cx="8228763" cy="3977811"/>
          </a:xfrm>
          <a:prstGeom prst="rect">
            <a:avLst/>
          </a:prstGeom>
        </p:spPr>
        <p:txBody>
          <a:bodyPr lIns="0" tIns="0" rIns="0" bIns="0"/>
          <a:lstStyle/>
          <a:p>
            <a:endParaRPr/>
          </a:p>
        </p:txBody>
      </p:sp>
      <p:sp>
        <p:nvSpPr>
          <p:cNvPr id="37" name="PlaceHolder 3"/>
          <p:cNvSpPr>
            <a:spLocks noGrp="1"/>
          </p:cNvSpPr>
          <p:nvPr>
            <p:ph type="body"/>
          </p:nvPr>
        </p:nvSpPr>
        <p:spPr>
          <a:xfrm>
            <a:off x="457172" y="1604188"/>
            <a:ext cx="8228763" cy="3977811"/>
          </a:xfrm>
          <a:prstGeom prst="rect">
            <a:avLst/>
          </a:prstGeom>
        </p:spPr>
        <p:txBody>
          <a:bodyPr lIns="0" tIns="0" rIns="0" bIns="0"/>
          <a:lstStyle/>
          <a:p>
            <a:endParaRPr/>
          </a:p>
        </p:txBody>
      </p:sp>
      <p:pic>
        <p:nvPicPr>
          <p:cNvPr id="38" name="Imagem 37"/>
          <p:cNvPicPr/>
          <p:nvPr/>
        </p:nvPicPr>
        <p:blipFill>
          <a:blip r:embed="rId2"/>
          <a:stretch/>
        </p:blipFill>
        <p:spPr>
          <a:xfrm>
            <a:off x="2078825" y="1604188"/>
            <a:ext cx="4984804" cy="3977811"/>
          </a:xfrm>
          <a:prstGeom prst="rect">
            <a:avLst/>
          </a:prstGeom>
          <a:ln>
            <a:noFill/>
          </a:ln>
        </p:spPr>
      </p:pic>
      <p:pic>
        <p:nvPicPr>
          <p:cNvPr id="39" name="Imagem 38"/>
          <p:cNvPicPr/>
          <p:nvPr/>
        </p:nvPicPr>
        <p:blipFill>
          <a:blip r:embed="rId2"/>
          <a:stretch/>
        </p:blipFill>
        <p:spPr>
          <a:xfrm>
            <a:off x="2078825" y="1604188"/>
            <a:ext cx="4984804" cy="3977811"/>
          </a:xfrm>
          <a:prstGeom prst="rect">
            <a:avLst/>
          </a:prstGeom>
          <a:ln>
            <a:noFill/>
          </a:ln>
        </p:spPr>
      </p:pic>
    </p:spTree>
    <p:extLst>
      <p:ext uri="{BB962C8B-B14F-4D97-AF65-F5344CB8AC3E}">
        <p14:creationId xmlns:p14="http://schemas.microsoft.com/office/powerpoint/2010/main" val="58049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6338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7" name="PlaceHolder 2"/>
          <p:cNvSpPr>
            <a:spLocks noGrp="1"/>
          </p:cNvSpPr>
          <p:nvPr>
            <p:ph type="subTitle"/>
          </p:nvPr>
        </p:nvSpPr>
        <p:spPr>
          <a:xfrm>
            <a:off x="457172" y="1604188"/>
            <a:ext cx="8228763" cy="3977811"/>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380922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9" name="PlaceHolder 2"/>
          <p:cNvSpPr>
            <a:spLocks noGrp="1"/>
          </p:cNvSpPr>
          <p:nvPr>
            <p:ph type="body"/>
          </p:nvPr>
        </p:nvSpPr>
        <p:spPr>
          <a:xfrm>
            <a:off x="457172" y="1604188"/>
            <a:ext cx="8228763" cy="3977811"/>
          </a:xfrm>
          <a:prstGeom prst="rect">
            <a:avLst/>
          </a:prstGeom>
        </p:spPr>
        <p:txBody>
          <a:bodyPr lIns="0" tIns="0" rIns="0" bIns="0"/>
          <a:lstStyle/>
          <a:p>
            <a:endParaRPr/>
          </a:p>
        </p:txBody>
      </p:sp>
    </p:spTree>
    <p:extLst>
      <p:ext uri="{BB962C8B-B14F-4D97-AF65-F5344CB8AC3E}">
        <p14:creationId xmlns:p14="http://schemas.microsoft.com/office/powerpoint/2010/main" val="121281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11" name="PlaceHolder 2"/>
          <p:cNvSpPr>
            <a:spLocks noGrp="1"/>
          </p:cNvSpPr>
          <p:nvPr>
            <p:ph type="body"/>
          </p:nvPr>
        </p:nvSpPr>
        <p:spPr>
          <a:xfrm>
            <a:off x="457172" y="1604188"/>
            <a:ext cx="4015600" cy="3977811"/>
          </a:xfrm>
          <a:prstGeom prst="rect">
            <a:avLst/>
          </a:prstGeom>
        </p:spPr>
        <p:txBody>
          <a:bodyPr lIns="0" tIns="0" rIns="0" bIns="0"/>
          <a:lstStyle/>
          <a:p>
            <a:endParaRPr/>
          </a:p>
        </p:txBody>
      </p:sp>
      <p:sp>
        <p:nvSpPr>
          <p:cNvPr id="12" name="PlaceHolder 3"/>
          <p:cNvSpPr>
            <a:spLocks noGrp="1"/>
          </p:cNvSpPr>
          <p:nvPr>
            <p:ph type="body"/>
          </p:nvPr>
        </p:nvSpPr>
        <p:spPr>
          <a:xfrm>
            <a:off x="4673927" y="1604188"/>
            <a:ext cx="4015600" cy="3977811"/>
          </a:xfrm>
          <a:prstGeom prst="rect">
            <a:avLst/>
          </a:prstGeom>
        </p:spPr>
        <p:txBody>
          <a:bodyPr lIns="0" tIns="0" rIns="0" bIns="0"/>
          <a:lstStyle/>
          <a:p>
            <a:endParaRPr/>
          </a:p>
        </p:txBody>
      </p:sp>
    </p:spTree>
    <p:extLst>
      <p:ext uri="{BB962C8B-B14F-4D97-AF65-F5344CB8AC3E}">
        <p14:creationId xmlns:p14="http://schemas.microsoft.com/office/powerpoint/2010/main" val="39416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81225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pic>
        <p:nvPicPr>
          <p:cNvPr id="6" name="Imagem 5"/>
          <p:cNvPicPr/>
          <p:nvPr userDrawn="1"/>
        </p:nvPicPr>
        <p:blipFill>
          <a:blip r:embed="rId2"/>
          <a:stretch/>
        </p:blipFill>
        <p:spPr>
          <a:xfrm>
            <a:off x="0" y="382687"/>
            <a:ext cx="5816856" cy="5638172"/>
          </a:xfrm>
          <a:prstGeom prst="rect">
            <a:avLst/>
          </a:prstGeom>
          <a:ln>
            <a:noFill/>
          </a:ln>
        </p:spPr>
      </p:pic>
      <p:sp>
        <p:nvSpPr>
          <p:cNvPr id="14" name="PlaceHolder 1"/>
          <p:cNvSpPr>
            <a:spLocks noGrp="1"/>
          </p:cNvSpPr>
          <p:nvPr>
            <p:ph type="subTitle"/>
          </p:nvPr>
        </p:nvSpPr>
        <p:spPr>
          <a:xfrm>
            <a:off x="457172" y="272699"/>
            <a:ext cx="8228763" cy="5310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44165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582DC7C-214F-494C-A4A7-385310ED8CD4}" type="datetime1">
              <a:rPr lang="pt-BR" smtClean="0"/>
              <a:t>25/04/2017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32329203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17" name="PlaceHolder 3"/>
          <p:cNvSpPr>
            <a:spLocks noGrp="1"/>
          </p:cNvSpPr>
          <p:nvPr>
            <p:ph type="body"/>
          </p:nvPr>
        </p:nvSpPr>
        <p:spPr>
          <a:xfrm>
            <a:off x="457172" y="3681925"/>
            <a:ext cx="4015600" cy="1897135"/>
          </a:xfrm>
          <a:prstGeom prst="rect">
            <a:avLst/>
          </a:prstGeom>
        </p:spPr>
        <p:txBody>
          <a:bodyPr lIns="0" tIns="0" rIns="0" bIns="0"/>
          <a:lstStyle/>
          <a:p>
            <a:endParaRPr/>
          </a:p>
        </p:txBody>
      </p:sp>
      <p:sp>
        <p:nvSpPr>
          <p:cNvPr id="18" name="PlaceHolder 4"/>
          <p:cNvSpPr>
            <a:spLocks noGrp="1"/>
          </p:cNvSpPr>
          <p:nvPr>
            <p:ph type="body"/>
          </p:nvPr>
        </p:nvSpPr>
        <p:spPr>
          <a:xfrm>
            <a:off x="4673927" y="1604188"/>
            <a:ext cx="4015600" cy="3977811"/>
          </a:xfrm>
          <a:prstGeom prst="rect">
            <a:avLst/>
          </a:prstGeom>
        </p:spPr>
        <p:txBody>
          <a:bodyPr lIns="0" tIns="0" rIns="0" bIns="0"/>
          <a:lstStyle/>
          <a:p>
            <a:endParaRPr/>
          </a:p>
        </p:txBody>
      </p:sp>
    </p:spTree>
    <p:extLst>
      <p:ext uri="{BB962C8B-B14F-4D97-AF65-F5344CB8AC3E}">
        <p14:creationId xmlns:p14="http://schemas.microsoft.com/office/powerpoint/2010/main" val="212992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172" y="1604188"/>
            <a:ext cx="4015600" cy="3977811"/>
          </a:xfrm>
          <a:prstGeom prst="rect">
            <a:avLst/>
          </a:prstGeom>
        </p:spPr>
        <p:txBody>
          <a:bodyPr lIns="0" tIns="0" rIns="0" bIns="0"/>
          <a:lstStyle/>
          <a:p>
            <a:endParaRPr/>
          </a:p>
        </p:txBody>
      </p:sp>
      <p:sp>
        <p:nvSpPr>
          <p:cNvPr id="21"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22" name="PlaceHolder 4"/>
          <p:cNvSpPr>
            <a:spLocks noGrp="1"/>
          </p:cNvSpPr>
          <p:nvPr>
            <p:ph type="body"/>
          </p:nvPr>
        </p:nvSpPr>
        <p:spPr>
          <a:xfrm>
            <a:off x="4673927" y="3681925"/>
            <a:ext cx="4015600" cy="1897135"/>
          </a:xfrm>
          <a:prstGeom prst="rect">
            <a:avLst/>
          </a:prstGeom>
        </p:spPr>
        <p:txBody>
          <a:bodyPr lIns="0" tIns="0" rIns="0" bIns="0"/>
          <a:lstStyle/>
          <a:p>
            <a:endParaRPr/>
          </a:p>
        </p:txBody>
      </p:sp>
    </p:spTree>
    <p:extLst>
      <p:ext uri="{BB962C8B-B14F-4D97-AF65-F5344CB8AC3E}">
        <p14:creationId xmlns:p14="http://schemas.microsoft.com/office/powerpoint/2010/main" val="1886878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25"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26" name="PlaceHolder 4"/>
          <p:cNvSpPr>
            <a:spLocks noGrp="1"/>
          </p:cNvSpPr>
          <p:nvPr>
            <p:ph type="body"/>
          </p:nvPr>
        </p:nvSpPr>
        <p:spPr>
          <a:xfrm>
            <a:off x="457172" y="3681925"/>
            <a:ext cx="8228763" cy="1897135"/>
          </a:xfrm>
          <a:prstGeom prst="rect">
            <a:avLst/>
          </a:prstGeom>
        </p:spPr>
        <p:txBody>
          <a:bodyPr lIns="0" tIns="0" rIns="0" bIns="0"/>
          <a:lstStyle/>
          <a:p>
            <a:endParaRPr/>
          </a:p>
        </p:txBody>
      </p:sp>
    </p:spTree>
    <p:extLst>
      <p:ext uri="{BB962C8B-B14F-4D97-AF65-F5344CB8AC3E}">
        <p14:creationId xmlns:p14="http://schemas.microsoft.com/office/powerpoint/2010/main" val="3069671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172" y="1604188"/>
            <a:ext cx="8228763" cy="1897135"/>
          </a:xfrm>
          <a:prstGeom prst="rect">
            <a:avLst/>
          </a:prstGeom>
        </p:spPr>
        <p:txBody>
          <a:bodyPr lIns="0" tIns="0" rIns="0" bIns="0"/>
          <a:lstStyle/>
          <a:p>
            <a:endParaRPr/>
          </a:p>
        </p:txBody>
      </p:sp>
      <p:sp>
        <p:nvSpPr>
          <p:cNvPr id="29" name="PlaceHolder 3"/>
          <p:cNvSpPr>
            <a:spLocks noGrp="1"/>
          </p:cNvSpPr>
          <p:nvPr>
            <p:ph type="body"/>
          </p:nvPr>
        </p:nvSpPr>
        <p:spPr>
          <a:xfrm>
            <a:off x="457172" y="3681925"/>
            <a:ext cx="8228763" cy="1897135"/>
          </a:xfrm>
          <a:prstGeom prst="rect">
            <a:avLst/>
          </a:prstGeom>
        </p:spPr>
        <p:txBody>
          <a:bodyPr lIns="0" tIns="0" rIns="0" bIns="0"/>
          <a:lstStyle/>
          <a:p>
            <a:endParaRPr/>
          </a:p>
        </p:txBody>
      </p:sp>
    </p:spTree>
    <p:extLst>
      <p:ext uri="{BB962C8B-B14F-4D97-AF65-F5344CB8AC3E}">
        <p14:creationId xmlns:p14="http://schemas.microsoft.com/office/powerpoint/2010/main" val="2036261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31" name="PlaceHolder 2"/>
          <p:cNvSpPr>
            <a:spLocks noGrp="1"/>
          </p:cNvSpPr>
          <p:nvPr>
            <p:ph type="body"/>
          </p:nvPr>
        </p:nvSpPr>
        <p:spPr>
          <a:xfrm>
            <a:off x="457172" y="1604188"/>
            <a:ext cx="4015600" cy="1897135"/>
          </a:xfrm>
          <a:prstGeom prst="rect">
            <a:avLst/>
          </a:prstGeom>
        </p:spPr>
        <p:txBody>
          <a:bodyPr lIns="0" tIns="0" rIns="0" bIns="0"/>
          <a:lstStyle/>
          <a:p>
            <a:endParaRPr/>
          </a:p>
        </p:txBody>
      </p:sp>
      <p:sp>
        <p:nvSpPr>
          <p:cNvPr id="32" name="PlaceHolder 3"/>
          <p:cNvSpPr>
            <a:spLocks noGrp="1"/>
          </p:cNvSpPr>
          <p:nvPr>
            <p:ph type="body"/>
          </p:nvPr>
        </p:nvSpPr>
        <p:spPr>
          <a:xfrm>
            <a:off x="4673927" y="1604188"/>
            <a:ext cx="4015600" cy="1897135"/>
          </a:xfrm>
          <a:prstGeom prst="rect">
            <a:avLst/>
          </a:prstGeom>
        </p:spPr>
        <p:txBody>
          <a:bodyPr lIns="0" tIns="0" rIns="0" bIns="0"/>
          <a:lstStyle/>
          <a:p>
            <a:endParaRPr/>
          </a:p>
        </p:txBody>
      </p:sp>
      <p:sp>
        <p:nvSpPr>
          <p:cNvPr id="33" name="PlaceHolder 4"/>
          <p:cNvSpPr>
            <a:spLocks noGrp="1"/>
          </p:cNvSpPr>
          <p:nvPr>
            <p:ph type="body"/>
          </p:nvPr>
        </p:nvSpPr>
        <p:spPr>
          <a:xfrm>
            <a:off x="4673927" y="3681925"/>
            <a:ext cx="4015600" cy="1897135"/>
          </a:xfrm>
          <a:prstGeom prst="rect">
            <a:avLst/>
          </a:prstGeom>
        </p:spPr>
        <p:txBody>
          <a:bodyPr lIns="0" tIns="0" rIns="0" bIns="0"/>
          <a:lstStyle/>
          <a:p>
            <a:endParaRPr/>
          </a:p>
        </p:txBody>
      </p:sp>
      <p:sp>
        <p:nvSpPr>
          <p:cNvPr id="34" name="PlaceHolder 5"/>
          <p:cNvSpPr>
            <a:spLocks noGrp="1"/>
          </p:cNvSpPr>
          <p:nvPr>
            <p:ph type="body"/>
          </p:nvPr>
        </p:nvSpPr>
        <p:spPr>
          <a:xfrm>
            <a:off x="457172" y="3681925"/>
            <a:ext cx="4015600" cy="1897135"/>
          </a:xfrm>
          <a:prstGeom prst="rect">
            <a:avLst/>
          </a:prstGeom>
        </p:spPr>
        <p:txBody>
          <a:bodyPr lIns="0" tIns="0" rIns="0" bIns="0"/>
          <a:lstStyle/>
          <a:p>
            <a:endParaRPr/>
          </a:p>
        </p:txBody>
      </p:sp>
    </p:spTree>
    <p:extLst>
      <p:ext uri="{BB962C8B-B14F-4D97-AF65-F5344CB8AC3E}">
        <p14:creationId xmlns:p14="http://schemas.microsoft.com/office/powerpoint/2010/main" val="253243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172" y="272699"/>
            <a:ext cx="8228763" cy="1145335"/>
          </a:xfrm>
          <a:prstGeom prst="rect">
            <a:avLst/>
          </a:prstGeom>
        </p:spPr>
        <p:txBody>
          <a:bodyPr lIns="0" tIns="0" rIns="0" bIns="0" anchor="ctr"/>
          <a:lstStyle/>
          <a:p>
            <a:pPr algn="ctr"/>
            <a:endParaRPr/>
          </a:p>
        </p:txBody>
      </p:sp>
      <p:sp>
        <p:nvSpPr>
          <p:cNvPr id="36" name="PlaceHolder 2"/>
          <p:cNvSpPr>
            <a:spLocks noGrp="1"/>
          </p:cNvSpPr>
          <p:nvPr>
            <p:ph type="body"/>
          </p:nvPr>
        </p:nvSpPr>
        <p:spPr>
          <a:xfrm>
            <a:off x="457172" y="1604188"/>
            <a:ext cx="8228763" cy="3977811"/>
          </a:xfrm>
          <a:prstGeom prst="rect">
            <a:avLst/>
          </a:prstGeom>
        </p:spPr>
        <p:txBody>
          <a:bodyPr lIns="0" tIns="0" rIns="0" bIns="0"/>
          <a:lstStyle/>
          <a:p>
            <a:endParaRPr/>
          </a:p>
        </p:txBody>
      </p:sp>
      <p:sp>
        <p:nvSpPr>
          <p:cNvPr id="37" name="PlaceHolder 3"/>
          <p:cNvSpPr>
            <a:spLocks noGrp="1"/>
          </p:cNvSpPr>
          <p:nvPr>
            <p:ph type="body"/>
          </p:nvPr>
        </p:nvSpPr>
        <p:spPr>
          <a:xfrm>
            <a:off x="457172" y="1604188"/>
            <a:ext cx="8228763" cy="3977811"/>
          </a:xfrm>
          <a:prstGeom prst="rect">
            <a:avLst/>
          </a:prstGeom>
        </p:spPr>
        <p:txBody>
          <a:bodyPr lIns="0" tIns="0" rIns="0" bIns="0"/>
          <a:lstStyle/>
          <a:p>
            <a:endParaRPr/>
          </a:p>
        </p:txBody>
      </p:sp>
      <p:pic>
        <p:nvPicPr>
          <p:cNvPr id="38" name="Imagem 37"/>
          <p:cNvPicPr/>
          <p:nvPr/>
        </p:nvPicPr>
        <p:blipFill>
          <a:blip r:embed="rId2"/>
          <a:stretch/>
        </p:blipFill>
        <p:spPr>
          <a:xfrm>
            <a:off x="2078825" y="1604188"/>
            <a:ext cx="4984804" cy="3977811"/>
          </a:xfrm>
          <a:prstGeom prst="rect">
            <a:avLst/>
          </a:prstGeom>
          <a:ln>
            <a:noFill/>
          </a:ln>
        </p:spPr>
      </p:pic>
      <p:pic>
        <p:nvPicPr>
          <p:cNvPr id="39" name="Imagem 38"/>
          <p:cNvPicPr/>
          <p:nvPr/>
        </p:nvPicPr>
        <p:blipFill>
          <a:blip r:embed="rId2"/>
          <a:stretch/>
        </p:blipFill>
        <p:spPr>
          <a:xfrm>
            <a:off x="2078825" y="1604188"/>
            <a:ext cx="4984804" cy="3977811"/>
          </a:xfrm>
          <a:prstGeom prst="rect">
            <a:avLst/>
          </a:prstGeom>
          <a:ln>
            <a:noFill/>
          </a:ln>
        </p:spPr>
      </p:pic>
    </p:spTree>
    <p:extLst>
      <p:ext uri="{BB962C8B-B14F-4D97-AF65-F5344CB8AC3E}">
        <p14:creationId xmlns:p14="http://schemas.microsoft.com/office/powerpoint/2010/main" val="320158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546CE67-7889-45F7-BEBD-C8AF31C95E1D}" type="datetime1">
              <a:rPr lang="pt-BR" smtClean="0"/>
              <a:t>25/04/2017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363402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0C31FA8-B040-4E88-92FE-4E6DD4390C3F}" type="datetime1">
              <a:rPr lang="pt-BR" smtClean="0"/>
              <a:t>25/04/2017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281152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0E55DD5B-4E77-4844-BAE9-0BE7D93B27C0}" type="datetime1">
              <a:rPr lang="pt-BR" smtClean="0"/>
              <a:t>25/04/2017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221406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A5E8-3CBA-444C-9BE7-BF597CFC45C1}" type="datetime1">
              <a:rPr lang="pt-BR" smtClean="0"/>
              <a:t>25/04/2017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113009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4D8A2DA-DC56-4B6B-BA21-EF8F90A9DD2A}" type="datetime1">
              <a:rPr lang="pt-BR" smtClean="0"/>
              <a:t>25/04/2017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102075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53833F6-91C5-47C7-A6E0-A62DCF291B5B}" type="datetime1">
              <a:rPr lang="pt-BR" smtClean="0"/>
              <a:t>25/04/2017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C9ED67F-C461-4B40-A433-AB866EFFE076}" type="slidenum">
              <a:rPr lang="pt-BR" smtClean="0"/>
              <a:pPr/>
              <a:t>‹nº›</a:t>
            </a:fld>
            <a:endParaRPr lang="pt-BR"/>
          </a:p>
        </p:txBody>
      </p:sp>
    </p:spTree>
    <p:extLst>
      <p:ext uri="{BB962C8B-B14F-4D97-AF65-F5344CB8AC3E}">
        <p14:creationId xmlns:p14="http://schemas.microsoft.com/office/powerpoint/2010/main" val="285978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dirty="0"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4BF6-854F-46A3-8BAE-115156AFB360}" type="datetime1">
              <a:rPr lang="pt-BR" smtClean="0"/>
              <a:t>25/04/2017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62224"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ED67F-C461-4B40-A433-AB866EFFE076}" type="slidenum">
              <a:rPr lang="pt-BR" smtClean="0"/>
              <a:pPr/>
              <a:t>‹nº›</a:t>
            </a:fld>
            <a:endParaRPr lang="pt-BR" dirty="0"/>
          </a:p>
        </p:txBody>
      </p:sp>
      <p:sp>
        <p:nvSpPr>
          <p:cNvPr id="7" name="Retângulo 6"/>
          <p:cNvSpPr/>
          <p:nvPr userDrawn="1"/>
        </p:nvSpPr>
        <p:spPr>
          <a:xfrm>
            <a:off x="-6350" y="-9525"/>
            <a:ext cx="7872413" cy="701675"/>
          </a:xfrm>
          <a:prstGeom prst="rect">
            <a:avLst/>
          </a:prstGeom>
          <a:solidFill>
            <a:srgbClr val="12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pt-BR" sz="1050" baseline="0" dirty="0" smtClean="0">
                <a:solidFill>
                  <a:schemeClr val="bg1"/>
                </a:solidFill>
                <a:latin typeface="Arial Rounded MT Bold" panose="020F0704030504030204" pitchFamily="34" charset="0"/>
                <a:ea typeface="MS PGothic" panose="020B0600070205080204" pitchFamily="34" charset="-128"/>
              </a:rPr>
              <a:t>SECRETARIA DE PREVIDÊNCIA | MINISTÉRIO DA FAZENDA</a:t>
            </a:r>
            <a:endParaRPr lang="pt-BR" sz="1050" dirty="0">
              <a:solidFill>
                <a:schemeClr val="bg1"/>
              </a:solidFill>
              <a:latin typeface="Arial Rounded MT Bold" panose="020F0704030504030204" pitchFamily="34" charset="0"/>
              <a:ea typeface="MS PGothic" panose="020B0600070205080204" pitchFamily="34" charset="-128"/>
            </a:endParaRPr>
          </a:p>
        </p:txBody>
      </p:sp>
      <p:pic>
        <p:nvPicPr>
          <p:cNvPr id="8" name="Imagem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7975" y="88900"/>
            <a:ext cx="11080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10"/>
          <p:cNvSpPr txBox="1"/>
          <p:nvPr userDrawn="1"/>
        </p:nvSpPr>
        <p:spPr>
          <a:xfrm>
            <a:off x="4572000" y="230190"/>
            <a:ext cx="45719" cy="369332"/>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299084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2699"/>
            <a:ext cx="8228763" cy="1145335"/>
          </a:xfrm>
          <a:prstGeom prst="rect">
            <a:avLst/>
          </a:prstGeom>
        </p:spPr>
        <p:txBody>
          <a:bodyPr lIns="0" tIns="0" rIns="0" bIns="0" anchor="ctr"/>
          <a:lstStyle/>
          <a:p>
            <a:pPr algn="ctr"/>
            <a:r>
              <a:rPr lang="pt-BR" sz="3991">
                <a:latin typeface="Arial"/>
              </a:rPr>
              <a:t>Clique para editar o formato do texto do título</a:t>
            </a:r>
            <a:endParaRPr/>
          </a:p>
        </p:txBody>
      </p:sp>
      <p:sp>
        <p:nvSpPr>
          <p:cNvPr id="7" name="PlaceHolder 2"/>
          <p:cNvSpPr>
            <a:spLocks noGrp="1"/>
          </p:cNvSpPr>
          <p:nvPr>
            <p:ph type="body"/>
          </p:nvPr>
        </p:nvSpPr>
        <p:spPr>
          <a:xfrm>
            <a:off x="457172" y="1604188"/>
            <a:ext cx="8228763" cy="3977811"/>
          </a:xfrm>
          <a:prstGeom prst="rect">
            <a:avLst/>
          </a:prstGeom>
        </p:spPr>
        <p:txBody>
          <a:bodyPr lIns="0" tIns="0" rIns="0" bIns="0"/>
          <a:lstStyle/>
          <a:p>
            <a:pPr>
              <a:buSzPct val="45000"/>
              <a:buFont typeface="StarSymbol"/>
              <a:buChar char=""/>
            </a:pPr>
            <a:r>
              <a:rPr lang="pt-BR" sz="2903">
                <a:latin typeface="Arial"/>
              </a:rPr>
              <a:t>Clique para editar o formato do texto da estrutura de tópicos</a:t>
            </a:r>
            <a:endParaRPr/>
          </a:p>
          <a:p>
            <a:pPr lvl="1">
              <a:buSzPct val="75000"/>
              <a:buFont typeface="StarSymbol"/>
              <a:buChar char=""/>
            </a:pPr>
            <a:r>
              <a:rPr lang="pt-BR" sz="2540">
                <a:latin typeface="Arial"/>
              </a:rPr>
              <a:t>2.º Nível da estrutura de tópicos</a:t>
            </a:r>
            <a:endParaRPr/>
          </a:p>
          <a:p>
            <a:pPr lvl="2">
              <a:buSzPct val="45000"/>
              <a:buFont typeface="StarSymbol"/>
              <a:buChar char=""/>
            </a:pPr>
            <a:r>
              <a:rPr lang="pt-BR" sz="2177">
                <a:latin typeface="Arial"/>
              </a:rPr>
              <a:t>3.º Nível da estrutura de tópicos</a:t>
            </a:r>
            <a:endParaRPr/>
          </a:p>
          <a:p>
            <a:pPr lvl="3">
              <a:buSzPct val="75000"/>
              <a:buFont typeface="StarSymbol"/>
              <a:buChar char=""/>
            </a:pPr>
            <a:r>
              <a:rPr lang="pt-BR" sz="1814">
                <a:latin typeface="Arial"/>
              </a:rPr>
              <a:t>4.º Nível da estrutura de tópicos</a:t>
            </a:r>
            <a:endParaRPr/>
          </a:p>
          <a:p>
            <a:pPr lvl="4">
              <a:buSzPct val="45000"/>
              <a:buFont typeface="StarSymbol"/>
              <a:buChar char=""/>
            </a:pPr>
            <a:r>
              <a:rPr lang="pt-BR" sz="1814">
                <a:latin typeface="Arial"/>
              </a:rPr>
              <a:t>5.º Nível da estrutura de tópicos</a:t>
            </a:r>
            <a:endParaRPr/>
          </a:p>
          <a:p>
            <a:pPr lvl="5">
              <a:buSzPct val="45000"/>
              <a:buFont typeface="StarSymbol"/>
              <a:buChar char=""/>
            </a:pPr>
            <a:r>
              <a:rPr lang="pt-BR" sz="1814">
                <a:latin typeface="Arial"/>
              </a:rPr>
              <a:t>6.º Nível da estrutura de tópicos</a:t>
            </a:r>
            <a:endParaRPr/>
          </a:p>
          <a:p>
            <a:pPr lvl="6">
              <a:buSzPct val="45000"/>
              <a:buFont typeface="StarSymbol"/>
              <a:buChar char=""/>
            </a:pPr>
            <a:r>
              <a:rPr lang="pt-BR" sz="1814">
                <a:latin typeface="Arial"/>
              </a:rPr>
              <a:t>7.º Nível da estrutura de tópicos</a:t>
            </a:r>
            <a:endParaRPr/>
          </a:p>
        </p:txBody>
      </p:sp>
      <p:sp>
        <p:nvSpPr>
          <p:cNvPr id="2" name="PlaceHolder 3"/>
          <p:cNvSpPr>
            <a:spLocks noGrp="1"/>
          </p:cNvSpPr>
          <p:nvPr>
            <p:ph type="dt"/>
          </p:nvPr>
        </p:nvSpPr>
        <p:spPr>
          <a:xfrm>
            <a:off x="457172" y="6247253"/>
            <a:ext cx="2130093" cy="472896"/>
          </a:xfrm>
          <a:prstGeom prst="rect">
            <a:avLst/>
          </a:prstGeom>
        </p:spPr>
        <p:txBody>
          <a:bodyPr lIns="0" tIns="0" rIns="0" bIns="0"/>
          <a:lstStyle/>
          <a:p>
            <a:r>
              <a:rPr lang="pt-BR" sz="1270">
                <a:solidFill>
                  <a:prstClr val="black"/>
                </a:solidFill>
                <a:latin typeface="Times New Roman"/>
              </a:rPr>
              <a:t>&lt;data/hora&gt;</a:t>
            </a:r>
            <a:endParaRPr>
              <a:solidFill>
                <a:prstClr val="black"/>
              </a:solidFill>
            </a:endParaRPr>
          </a:p>
        </p:txBody>
      </p:sp>
      <p:sp>
        <p:nvSpPr>
          <p:cNvPr id="3" name="PlaceHolder 4"/>
          <p:cNvSpPr>
            <a:spLocks noGrp="1"/>
          </p:cNvSpPr>
          <p:nvPr>
            <p:ph type="ftr"/>
          </p:nvPr>
        </p:nvSpPr>
        <p:spPr>
          <a:xfrm>
            <a:off x="3126401" y="6247253"/>
            <a:ext cx="2898142" cy="472896"/>
          </a:xfrm>
          <a:prstGeom prst="rect">
            <a:avLst/>
          </a:prstGeom>
        </p:spPr>
        <p:txBody>
          <a:bodyPr lIns="0" tIns="0" rIns="0" bIns="0"/>
          <a:lstStyle/>
          <a:p>
            <a:pPr algn="ctr"/>
            <a:r>
              <a:rPr lang="pt-BR" sz="1270">
                <a:solidFill>
                  <a:prstClr val="black"/>
                </a:solidFill>
                <a:latin typeface="Times New Roman"/>
              </a:rPr>
              <a:t>&lt;rodapé&gt;</a:t>
            </a:r>
            <a:endParaRPr>
              <a:solidFill>
                <a:prstClr val="black"/>
              </a:solidFill>
            </a:endParaRPr>
          </a:p>
        </p:txBody>
      </p:sp>
      <p:sp>
        <p:nvSpPr>
          <p:cNvPr id="4" name="PlaceHolder 5"/>
          <p:cNvSpPr>
            <a:spLocks noGrp="1"/>
          </p:cNvSpPr>
          <p:nvPr>
            <p:ph type="sldNum"/>
          </p:nvPr>
        </p:nvSpPr>
        <p:spPr>
          <a:xfrm>
            <a:off x="6555189" y="6247253"/>
            <a:ext cx="2130093" cy="472896"/>
          </a:xfrm>
          <a:prstGeom prst="rect">
            <a:avLst/>
          </a:prstGeom>
        </p:spPr>
        <p:txBody>
          <a:bodyPr lIns="0" tIns="0" rIns="0" bIns="0"/>
          <a:lstStyle/>
          <a:p>
            <a:pPr algn="r"/>
            <a:fld id="{C74E71B4-1A3F-409A-AABB-EEA92F454FFB}" type="slidenum">
              <a:rPr lang="pt-BR" sz="1270">
                <a:solidFill>
                  <a:prstClr val="black"/>
                </a:solidFill>
                <a:latin typeface="Times New Roman"/>
              </a:rPr>
              <a:pPr algn="r"/>
              <a:t>‹nº›</a:t>
            </a:fld>
            <a:endParaRPr>
              <a:solidFill>
                <a:prstClr val="black"/>
              </a:solidFill>
            </a:endParaRPr>
          </a:p>
        </p:txBody>
      </p:sp>
      <p:pic>
        <p:nvPicPr>
          <p:cNvPr id="5" name="Imagem 4"/>
          <p:cNvPicPr/>
          <p:nvPr/>
        </p:nvPicPr>
        <p:blipFill>
          <a:blip r:embed="rId14"/>
          <a:stretch/>
        </p:blipFill>
        <p:spPr>
          <a:xfrm>
            <a:off x="0" y="32"/>
            <a:ext cx="9141474" cy="6857968"/>
          </a:xfrm>
          <a:prstGeom prst="rect">
            <a:avLst/>
          </a:prstGeom>
          <a:ln>
            <a:noFill/>
          </a:ln>
        </p:spPr>
      </p:pic>
      <p:pic>
        <p:nvPicPr>
          <p:cNvPr id="9" name="Imagem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98442" y="6346828"/>
            <a:ext cx="1007671" cy="420919"/>
          </a:xfrm>
          <a:prstGeom prst="rect">
            <a:avLst/>
          </a:prstGeom>
        </p:spPr>
      </p:pic>
    </p:spTree>
    <p:extLst>
      <p:ext uri="{BB962C8B-B14F-4D97-AF65-F5344CB8AC3E}">
        <p14:creationId xmlns:p14="http://schemas.microsoft.com/office/powerpoint/2010/main" val="1556121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172" y="272699"/>
            <a:ext cx="8228763" cy="1145335"/>
          </a:xfrm>
          <a:prstGeom prst="rect">
            <a:avLst/>
          </a:prstGeom>
        </p:spPr>
        <p:txBody>
          <a:bodyPr lIns="0" tIns="0" rIns="0" bIns="0" anchor="ctr"/>
          <a:lstStyle/>
          <a:p>
            <a:pPr algn="ctr"/>
            <a:r>
              <a:rPr lang="pt-BR" sz="3991">
                <a:latin typeface="Arial"/>
              </a:rPr>
              <a:t>Clique para editar o formato do texto do título</a:t>
            </a:r>
            <a:endParaRPr/>
          </a:p>
        </p:txBody>
      </p:sp>
      <p:sp>
        <p:nvSpPr>
          <p:cNvPr id="7" name="PlaceHolder 2"/>
          <p:cNvSpPr>
            <a:spLocks noGrp="1"/>
          </p:cNvSpPr>
          <p:nvPr>
            <p:ph type="body"/>
          </p:nvPr>
        </p:nvSpPr>
        <p:spPr>
          <a:xfrm>
            <a:off x="457172" y="1604188"/>
            <a:ext cx="8228763" cy="3977811"/>
          </a:xfrm>
          <a:prstGeom prst="rect">
            <a:avLst/>
          </a:prstGeom>
        </p:spPr>
        <p:txBody>
          <a:bodyPr lIns="0" tIns="0" rIns="0" bIns="0"/>
          <a:lstStyle/>
          <a:p>
            <a:pPr>
              <a:buSzPct val="45000"/>
              <a:buFont typeface="StarSymbol"/>
              <a:buChar char=""/>
            </a:pPr>
            <a:r>
              <a:rPr lang="pt-BR" sz="2903">
                <a:latin typeface="Arial"/>
              </a:rPr>
              <a:t>Clique para editar o formato do texto da estrutura de tópicos</a:t>
            </a:r>
            <a:endParaRPr/>
          </a:p>
          <a:p>
            <a:pPr lvl="1">
              <a:buSzPct val="75000"/>
              <a:buFont typeface="StarSymbol"/>
              <a:buChar char=""/>
            </a:pPr>
            <a:r>
              <a:rPr lang="pt-BR" sz="2540">
                <a:latin typeface="Arial"/>
              </a:rPr>
              <a:t>2.º Nível da estrutura de tópicos</a:t>
            </a:r>
            <a:endParaRPr/>
          </a:p>
          <a:p>
            <a:pPr lvl="2">
              <a:buSzPct val="45000"/>
              <a:buFont typeface="StarSymbol"/>
              <a:buChar char=""/>
            </a:pPr>
            <a:r>
              <a:rPr lang="pt-BR" sz="2177">
                <a:latin typeface="Arial"/>
              </a:rPr>
              <a:t>3.º Nível da estrutura de tópicos</a:t>
            </a:r>
            <a:endParaRPr/>
          </a:p>
          <a:p>
            <a:pPr lvl="3">
              <a:buSzPct val="75000"/>
              <a:buFont typeface="StarSymbol"/>
              <a:buChar char=""/>
            </a:pPr>
            <a:r>
              <a:rPr lang="pt-BR" sz="1814">
                <a:latin typeface="Arial"/>
              </a:rPr>
              <a:t>4.º Nível da estrutura de tópicos</a:t>
            </a:r>
            <a:endParaRPr/>
          </a:p>
          <a:p>
            <a:pPr lvl="4">
              <a:buSzPct val="45000"/>
              <a:buFont typeface="StarSymbol"/>
              <a:buChar char=""/>
            </a:pPr>
            <a:r>
              <a:rPr lang="pt-BR" sz="1814">
                <a:latin typeface="Arial"/>
              </a:rPr>
              <a:t>5.º Nível da estrutura de tópicos</a:t>
            </a:r>
            <a:endParaRPr/>
          </a:p>
          <a:p>
            <a:pPr lvl="5">
              <a:buSzPct val="45000"/>
              <a:buFont typeface="StarSymbol"/>
              <a:buChar char=""/>
            </a:pPr>
            <a:r>
              <a:rPr lang="pt-BR" sz="1814">
                <a:latin typeface="Arial"/>
              </a:rPr>
              <a:t>6.º Nível da estrutura de tópicos</a:t>
            </a:r>
            <a:endParaRPr/>
          </a:p>
          <a:p>
            <a:pPr lvl="6">
              <a:buSzPct val="45000"/>
              <a:buFont typeface="StarSymbol"/>
              <a:buChar char=""/>
            </a:pPr>
            <a:r>
              <a:rPr lang="pt-BR" sz="1814">
                <a:latin typeface="Arial"/>
              </a:rPr>
              <a:t>7.º Nível da estrutura de tópicos</a:t>
            </a:r>
            <a:endParaRPr/>
          </a:p>
        </p:txBody>
      </p:sp>
      <p:sp>
        <p:nvSpPr>
          <p:cNvPr id="2" name="PlaceHolder 3"/>
          <p:cNvSpPr>
            <a:spLocks noGrp="1"/>
          </p:cNvSpPr>
          <p:nvPr>
            <p:ph type="dt"/>
          </p:nvPr>
        </p:nvSpPr>
        <p:spPr>
          <a:xfrm>
            <a:off x="457172" y="6247253"/>
            <a:ext cx="2130093" cy="472896"/>
          </a:xfrm>
          <a:prstGeom prst="rect">
            <a:avLst/>
          </a:prstGeom>
        </p:spPr>
        <p:txBody>
          <a:bodyPr lIns="0" tIns="0" rIns="0" bIns="0"/>
          <a:lstStyle/>
          <a:p>
            <a:r>
              <a:rPr lang="pt-BR" sz="1270">
                <a:solidFill>
                  <a:prstClr val="black"/>
                </a:solidFill>
                <a:latin typeface="Times New Roman"/>
              </a:rPr>
              <a:t>&lt;data/hora&gt;</a:t>
            </a:r>
            <a:endParaRPr>
              <a:solidFill>
                <a:prstClr val="black"/>
              </a:solidFill>
            </a:endParaRPr>
          </a:p>
        </p:txBody>
      </p:sp>
      <p:sp>
        <p:nvSpPr>
          <p:cNvPr id="3" name="PlaceHolder 4"/>
          <p:cNvSpPr>
            <a:spLocks noGrp="1"/>
          </p:cNvSpPr>
          <p:nvPr>
            <p:ph type="ftr"/>
          </p:nvPr>
        </p:nvSpPr>
        <p:spPr>
          <a:xfrm>
            <a:off x="3126401" y="6247253"/>
            <a:ext cx="2898142" cy="472896"/>
          </a:xfrm>
          <a:prstGeom prst="rect">
            <a:avLst/>
          </a:prstGeom>
        </p:spPr>
        <p:txBody>
          <a:bodyPr lIns="0" tIns="0" rIns="0" bIns="0"/>
          <a:lstStyle/>
          <a:p>
            <a:pPr algn="ctr"/>
            <a:r>
              <a:rPr lang="pt-BR" sz="1270">
                <a:solidFill>
                  <a:prstClr val="black"/>
                </a:solidFill>
                <a:latin typeface="Times New Roman"/>
              </a:rPr>
              <a:t>&lt;rodapé&gt;</a:t>
            </a:r>
            <a:endParaRPr>
              <a:solidFill>
                <a:prstClr val="black"/>
              </a:solidFill>
            </a:endParaRPr>
          </a:p>
        </p:txBody>
      </p:sp>
      <p:sp>
        <p:nvSpPr>
          <p:cNvPr id="4" name="PlaceHolder 5"/>
          <p:cNvSpPr>
            <a:spLocks noGrp="1"/>
          </p:cNvSpPr>
          <p:nvPr>
            <p:ph type="sldNum"/>
          </p:nvPr>
        </p:nvSpPr>
        <p:spPr>
          <a:xfrm>
            <a:off x="6555189" y="6247253"/>
            <a:ext cx="2130093" cy="472896"/>
          </a:xfrm>
          <a:prstGeom prst="rect">
            <a:avLst/>
          </a:prstGeom>
        </p:spPr>
        <p:txBody>
          <a:bodyPr lIns="0" tIns="0" rIns="0" bIns="0"/>
          <a:lstStyle/>
          <a:p>
            <a:pPr algn="r"/>
            <a:fld id="{C74E71B4-1A3F-409A-AABB-EEA92F454FFB}" type="slidenum">
              <a:rPr lang="pt-BR" sz="1270">
                <a:solidFill>
                  <a:prstClr val="black"/>
                </a:solidFill>
                <a:latin typeface="Times New Roman"/>
              </a:rPr>
              <a:pPr algn="r"/>
              <a:t>‹nº›</a:t>
            </a:fld>
            <a:endParaRPr>
              <a:solidFill>
                <a:prstClr val="black"/>
              </a:solidFill>
            </a:endParaRPr>
          </a:p>
        </p:txBody>
      </p:sp>
      <p:pic>
        <p:nvPicPr>
          <p:cNvPr id="5" name="Imagem 4"/>
          <p:cNvPicPr/>
          <p:nvPr/>
        </p:nvPicPr>
        <p:blipFill>
          <a:blip r:embed="rId14"/>
          <a:stretch/>
        </p:blipFill>
        <p:spPr>
          <a:xfrm>
            <a:off x="0" y="32"/>
            <a:ext cx="9141474" cy="6857968"/>
          </a:xfrm>
          <a:prstGeom prst="rect">
            <a:avLst/>
          </a:prstGeom>
          <a:ln>
            <a:noFill/>
          </a:ln>
        </p:spPr>
      </p:pic>
      <p:pic>
        <p:nvPicPr>
          <p:cNvPr id="9" name="Imagem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98442" y="6346828"/>
            <a:ext cx="1007671" cy="420919"/>
          </a:xfrm>
          <a:prstGeom prst="rect">
            <a:avLst/>
          </a:prstGeom>
        </p:spPr>
      </p:pic>
    </p:spTree>
    <p:extLst>
      <p:ext uri="{BB962C8B-B14F-4D97-AF65-F5344CB8AC3E}">
        <p14:creationId xmlns:p14="http://schemas.microsoft.com/office/powerpoint/2010/main" val="3679169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3108" y="1905289"/>
            <a:ext cx="7772400" cy="3521149"/>
          </a:xfrm>
        </p:spPr>
        <p:txBody>
          <a:bodyPr>
            <a:normAutofit fontScale="90000"/>
          </a:bodyPr>
          <a:lstStyle/>
          <a:p>
            <a:r>
              <a:rPr lang="pt-BR" sz="5400" b="1" dirty="0" smtClean="0">
                <a:solidFill>
                  <a:schemeClr val="accent1">
                    <a:lumMod val="75000"/>
                  </a:schemeClr>
                </a:solidFill>
              </a:rPr>
              <a:t/>
            </a:r>
            <a:br>
              <a:rPr lang="pt-BR" sz="5400" b="1" dirty="0" smtClean="0">
                <a:solidFill>
                  <a:schemeClr val="accent1">
                    <a:lumMod val="75000"/>
                  </a:schemeClr>
                </a:solidFill>
              </a:rPr>
            </a:br>
            <a:r>
              <a:rPr lang="pt-BR" sz="5400" b="1" dirty="0">
                <a:solidFill>
                  <a:schemeClr val="accent1">
                    <a:lumMod val="75000"/>
                  </a:schemeClr>
                </a:solidFill>
              </a:rPr>
              <a:t/>
            </a:r>
            <a:br>
              <a:rPr lang="pt-BR" sz="5400" b="1" dirty="0">
                <a:solidFill>
                  <a:schemeClr val="accent1">
                    <a:lumMod val="75000"/>
                  </a:schemeClr>
                </a:solidFill>
              </a:rPr>
            </a:br>
            <a:r>
              <a:rPr lang="pt-BR" sz="5400" b="1" dirty="0" smtClean="0">
                <a:solidFill>
                  <a:schemeClr val="accent1">
                    <a:lumMod val="75000"/>
                  </a:schemeClr>
                </a:solidFill>
              </a:rPr>
              <a:t/>
            </a:r>
            <a:br>
              <a:rPr lang="pt-BR" sz="5400" b="1" dirty="0" smtClean="0">
                <a:solidFill>
                  <a:schemeClr val="accent1">
                    <a:lumMod val="75000"/>
                  </a:schemeClr>
                </a:solidFill>
              </a:rPr>
            </a:br>
            <a:r>
              <a:rPr lang="pt-BR" sz="5400" b="1" dirty="0" smtClean="0">
                <a:solidFill>
                  <a:schemeClr val="accent1">
                    <a:lumMod val="75000"/>
                  </a:schemeClr>
                </a:solidFill>
              </a:rPr>
              <a:t/>
            </a:r>
            <a:br>
              <a:rPr lang="pt-BR" sz="5400" b="1" dirty="0" smtClean="0">
                <a:solidFill>
                  <a:schemeClr val="accent1">
                    <a:lumMod val="75000"/>
                  </a:schemeClr>
                </a:solidFill>
              </a:rPr>
            </a:br>
            <a:r>
              <a:rPr lang="pt-BR" sz="5400" b="1" dirty="0" smtClean="0">
                <a:solidFill>
                  <a:schemeClr val="accent1">
                    <a:lumMod val="75000"/>
                  </a:schemeClr>
                </a:solidFill>
                <a:effectLst>
                  <a:outerShdw blurRad="38100" dist="38100" dir="2700000" algn="tl">
                    <a:srgbClr val="000000">
                      <a:alpha val="43137"/>
                    </a:srgbClr>
                  </a:outerShdw>
                </a:effectLst>
              </a:rPr>
              <a:t>ISENÇÕES PARA ESCOLAS FILANTRÓPICAS E SEUS REFLEXOS NA EDUCAÇÃO DO PAÍS</a:t>
            </a:r>
            <a:endParaRPr lang="pt-BR" sz="5400" b="1" dirty="0">
              <a:solidFill>
                <a:schemeClr val="accent1">
                  <a:lumMod val="75000"/>
                </a:schemeClr>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p:txBody>
          <a:bodyPr/>
          <a:lstStyle/>
          <a:p>
            <a:fld id="{CC9ED67F-C461-4B40-A433-AB866EFFE076}" type="slidenum">
              <a:rPr lang="pt-BR" smtClean="0"/>
              <a:pPr/>
              <a:t>1</a:t>
            </a:fld>
            <a:endParaRPr lang="pt-BR"/>
          </a:p>
        </p:txBody>
      </p:sp>
    </p:spTree>
    <p:extLst>
      <p:ext uri="{BB962C8B-B14F-4D97-AF65-F5344CB8AC3E}">
        <p14:creationId xmlns:p14="http://schemas.microsoft.com/office/powerpoint/2010/main" val="2621873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81286-BE21-42E8-93B8-F541ACFF9C32}" type="slidenum">
              <a:rPr lang="pt-BR">
                <a:solidFill>
                  <a:srgbClr val="898989"/>
                </a:solidFill>
                <a:latin typeface="Calibri" panose="020F0502020204030204" pitchFamily="34" charset="0"/>
              </a:rPr>
              <a:pPr eaLnBrk="1" hangingPunct="1"/>
              <a:t>2</a:t>
            </a:fld>
            <a:endParaRPr lang="pt-BR">
              <a:solidFill>
                <a:srgbClr val="898989"/>
              </a:solidFill>
              <a:latin typeface="Calibri" panose="020F0502020204030204" pitchFamily="34" charset="0"/>
            </a:endParaRPr>
          </a:p>
        </p:txBody>
      </p:sp>
      <p:sp>
        <p:nvSpPr>
          <p:cNvPr id="5" name="Título 1"/>
          <p:cNvSpPr>
            <a:spLocks noGrp="1"/>
          </p:cNvSpPr>
          <p:nvPr>
            <p:ph type="title"/>
          </p:nvPr>
        </p:nvSpPr>
        <p:spPr>
          <a:xfrm>
            <a:off x="165463" y="741810"/>
            <a:ext cx="8839199" cy="599310"/>
          </a:xfrm>
        </p:spPr>
        <p:txBody>
          <a:bodyPr>
            <a:normAutofit/>
          </a:bodyPr>
          <a:lstStyle/>
          <a:p>
            <a:pPr algn="ctr"/>
            <a:r>
              <a:rPr lang="pt-BR" sz="2400" b="1" dirty="0" smtClean="0">
                <a:latin typeface="+mn-lt"/>
              </a:rPr>
              <a:t>Disposições Gerais</a:t>
            </a:r>
            <a:endParaRPr lang="pt-BR" sz="2400" b="1" dirty="0">
              <a:latin typeface="+mn-lt"/>
            </a:endParaRPr>
          </a:p>
        </p:txBody>
      </p:sp>
      <p:sp>
        <p:nvSpPr>
          <p:cNvPr id="7" name="Espaço Reservado para Conteúdo 2"/>
          <p:cNvSpPr>
            <a:spLocks noGrp="1"/>
          </p:cNvSpPr>
          <p:nvPr>
            <p:ph idx="1"/>
          </p:nvPr>
        </p:nvSpPr>
        <p:spPr>
          <a:xfrm>
            <a:off x="165463" y="1341120"/>
            <a:ext cx="8839199" cy="5516880"/>
          </a:xfrm>
        </p:spPr>
        <p:txBody>
          <a:bodyPr>
            <a:noAutofit/>
          </a:bodyPr>
          <a:lstStyle/>
          <a:p>
            <a:pPr algn="just">
              <a:lnSpc>
                <a:spcPct val="110000"/>
              </a:lnSpc>
              <a:spcBef>
                <a:spcPts val="600"/>
              </a:spcBef>
              <a:spcAft>
                <a:spcPts val="600"/>
              </a:spcAft>
              <a:defRPr/>
            </a:pPr>
            <a:r>
              <a:rPr lang="pt-BR" sz="2400" dirty="0" smtClean="0"/>
              <a:t>Legislação:</a:t>
            </a:r>
          </a:p>
          <a:p>
            <a:pPr lvl="1" algn="just">
              <a:lnSpc>
                <a:spcPct val="110000"/>
              </a:lnSpc>
              <a:spcBef>
                <a:spcPts val="600"/>
              </a:spcBef>
              <a:spcAft>
                <a:spcPts val="600"/>
              </a:spcAft>
              <a:defRPr/>
            </a:pPr>
            <a:r>
              <a:rPr lang="pt-BR" sz="1800" dirty="0" smtClean="0"/>
              <a:t>Lei </a:t>
            </a:r>
            <a:r>
              <a:rPr lang="pt-BR" sz="1800" dirty="0"/>
              <a:t>nº </a:t>
            </a:r>
            <a:r>
              <a:rPr lang="pt-BR" sz="1800" dirty="0" smtClean="0"/>
              <a:t>12.101, de 27 de novembro de 2009;</a:t>
            </a:r>
          </a:p>
          <a:p>
            <a:pPr lvl="1" algn="just">
              <a:lnSpc>
                <a:spcPct val="110000"/>
              </a:lnSpc>
              <a:spcBef>
                <a:spcPts val="600"/>
              </a:spcBef>
              <a:spcAft>
                <a:spcPts val="600"/>
              </a:spcAft>
              <a:defRPr/>
            </a:pPr>
            <a:r>
              <a:rPr lang="pt-BR" sz="1800" dirty="0" smtClean="0"/>
              <a:t>Decreto nº 8.242, de 23 de maio de 2014.</a:t>
            </a:r>
          </a:p>
          <a:p>
            <a:pPr algn="just">
              <a:lnSpc>
                <a:spcPct val="110000"/>
              </a:lnSpc>
              <a:spcBef>
                <a:spcPts val="600"/>
              </a:spcBef>
              <a:spcAft>
                <a:spcPts val="600"/>
              </a:spcAft>
              <a:defRPr/>
            </a:pPr>
            <a:r>
              <a:rPr lang="pt-BR" sz="2400" dirty="0" smtClean="0"/>
              <a:t>Abrangência:</a:t>
            </a:r>
          </a:p>
          <a:p>
            <a:pPr lvl="1" algn="just">
              <a:lnSpc>
                <a:spcPct val="110000"/>
              </a:lnSpc>
              <a:spcBef>
                <a:spcPts val="600"/>
              </a:spcBef>
              <a:spcAft>
                <a:spcPts val="600"/>
              </a:spcAft>
              <a:defRPr/>
            </a:pPr>
            <a:r>
              <a:rPr lang="pt-BR" sz="1800" dirty="0"/>
              <a:t>pessoas jurídicas de direito privado, sem fins lucrativos, reconhecidas como entidades beneficentes de assistência social com a finalidade de prestação de serviços nas áreas de assistência social, saúde ou </a:t>
            </a:r>
            <a:r>
              <a:rPr lang="pt-BR" sz="1800" dirty="0" smtClean="0"/>
              <a:t>educação.</a:t>
            </a:r>
          </a:p>
          <a:p>
            <a:pPr lvl="1" algn="just">
              <a:lnSpc>
                <a:spcPct val="110000"/>
              </a:lnSpc>
              <a:spcBef>
                <a:spcPts val="600"/>
              </a:spcBef>
              <a:spcAft>
                <a:spcPts val="600"/>
              </a:spcAft>
              <a:defRPr/>
            </a:pPr>
            <a:r>
              <a:rPr lang="pt-BR" sz="2400" dirty="0" smtClean="0"/>
              <a:t>Certificação:</a:t>
            </a:r>
          </a:p>
          <a:p>
            <a:pPr lvl="1" algn="just">
              <a:lnSpc>
                <a:spcPct val="110000"/>
              </a:lnSpc>
              <a:spcBef>
                <a:spcPts val="600"/>
              </a:spcBef>
              <a:spcAft>
                <a:spcPts val="600"/>
              </a:spcAft>
              <a:defRPr/>
            </a:pPr>
            <a:r>
              <a:rPr lang="pt-BR" sz="1800" dirty="0" smtClean="0"/>
              <a:t>pelo Ministério do Desenvolvimento Social e Agrário, Ministério da Saúde ou Ministério da Educação, conforme a área de atuação.</a:t>
            </a:r>
          </a:p>
          <a:p>
            <a:pPr algn="just">
              <a:lnSpc>
                <a:spcPct val="110000"/>
              </a:lnSpc>
              <a:spcBef>
                <a:spcPts val="600"/>
              </a:spcBef>
              <a:spcAft>
                <a:spcPts val="600"/>
              </a:spcAft>
              <a:defRPr/>
            </a:pPr>
            <a:r>
              <a:rPr lang="pt-BR" sz="2400" dirty="0" smtClean="0"/>
              <a:t>Benefício Fiscal:</a:t>
            </a:r>
          </a:p>
          <a:p>
            <a:pPr lvl="1" algn="just">
              <a:lnSpc>
                <a:spcPct val="110000"/>
              </a:lnSpc>
              <a:spcBef>
                <a:spcPts val="600"/>
              </a:spcBef>
              <a:spcAft>
                <a:spcPts val="600"/>
              </a:spcAft>
              <a:defRPr/>
            </a:pPr>
            <a:r>
              <a:rPr lang="pt-BR" sz="1800" dirty="0" smtClean="0"/>
              <a:t>Isenção </a:t>
            </a:r>
            <a:r>
              <a:rPr lang="pt-BR" sz="1800" dirty="0"/>
              <a:t>prevista no art. 195 § 7º da </a:t>
            </a:r>
            <a:r>
              <a:rPr lang="pt-BR" sz="1800" dirty="0" smtClean="0"/>
              <a:t>Constituição.</a:t>
            </a:r>
            <a:endParaRPr lang="pt-BR" sz="1800" dirty="0"/>
          </a:p>
        </p:txBody>
      </p:sp>
    </p:spTree>
    <p:extLst>
      <p:ext uri="{BB962C8B-B14F-4D97-AF65-F5344CB8AC3E}">
        <p14:creationId xmlns:p14="http://schemas.microsoft.com/office/powerpoint/2010/main" val="1898323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5463" y="1457258"/>
            <a:ext cx="8484782" cy="5400742"/>
          </a:xfrm>
        </p:spPr>
        <p:txBody>
          <a:bodyPr rtlCol="0">
            <a:noAutofit/>
          </a:bodyPr>
          <a:lstStyle/>
          <a:p>
            <a:pPr>
              <a:defRPr/>
            </a:pPr>
            <a:endParaRPr lang="pt-BR" sz="2400" b="1" dirty="0" smtClean="0"/>
          </a:p>
          <a:p>
            <a:pPr lvl="1" algn="just">
              <a:spcBef>
                <a:spcPts val="0"/>
              </a:spcBef>
              <a:defRPr/>
            </a:pPr>
            <a:r>
              <a:rPr lang="pt-BR" sz="2000" dirty="0" smtClean="0"/>
              <a:t>20</a:t>
            </a:r>
            <a:r>
              <a:rPr lang="pt-BR" sz="2000" dirty="0"/>
              <a:t>% (vinte por cento), destinadas à Previdência Social, incidentes sobre o total das remunerações pagas, devidas ou creditadas a qualquer título, durante o mês, aos segurados empregados, trabalhadores avulsos e contribuintes individuais (autônomos) que prestem serviços à entidade;</a:t>
            </a:r>
          </a:p>
          <a:p>
            <a:pPr lvl="1" algn="just">
              <a:spcBef>
                <a:spcPts val="0"/>
              </a:spcBef>
              <a:defRPr/>
            </a:pPr>
            <a:r>
              <a:rPr lang="pt-BR" sz="2000" dirty="0" smtClean="0"/>
              <a:t>1</a:t>
            </a:r>
            <a:r>
              <a:rPr lang="pt-BR" sz="2000" dirty="0"/>
              <a:t>%, 2% ou 3% destinadas ao financiamento de aposentadorias especiais e de benefícios decorrentes dos riscos ambientais do trabalho, incidentes sobre o total das remunerações pagas, devidas ou creditadas a qualquer título, durante o mês, aos segurados empregados e trabalhadores avulsos que prestem serviços à entidade;</a:t>
            </a:r>
          </a:p>
          <a:p>
            <a:pPr lvl="1" algn="just">
              <a:spcBef>
                <a:spcPts val="0"/>
              </a:spcBef>
              <a:defRPr/>
            </a:pPr>
            <a:r>
              <a:rPr lang="pt-BR" sz="2000" dirty="0" smtClean="0"/>
              <a:t>15</a:t>
            </a:r>
            <a:r>
              <a:rPr lang="pt-BR" sz="2000" dirty="0"/>
              <a:t>% (quinze por cento), destinadas à Previdência Social, incidentes sobre o valor bruto da nota fiscal ou fatura de serviços prestados por cooperados por intermédio de cooperativas de trabalho;</a:t>
            </a:r>
          </a:p>
          <a:p>
            <a:pPr lvl="1" algn="just">
              <a:spcBef>
                <a:spcPts val="0"/>
              </a:spcBef>
              <a:defRPr/>
            </a:pPr>
            <a:r>
              <a:rPr lang="pt-BR" sz="2000" dirty="0" smtClean="0"/>
              <a:t>contribuição </a:t>
            </a:r>
            <a:r>
              <a:rPr lang="pt-BR" sz="2000" dirty="0"/>
              <a:t>incidente sobre o lucro líquido (CSLL), destinada à seguridade social;</a:t>
            </a:r>
          </a:p>
          <a:p>
            <a:pPr lvl="1" algn="just">
              <a:spcBef>
                <a:spcPts val="0"/>
              </a:spcBef>
              <a:defRPr/>
            </a:pPr>
            <a:r>
              <a:rPr lang="pt-BR" sz="2000" dirty="0" smtClean="0"/>
              <a:t>COFINS </a:t>
            </a:r>
            <a:r>
              <a:rPr lang="pt-BR" sz="2000" dirty="0"/>
              <a:t>incidente sobre o faturamento, destinada à seguridade social;</a:t>
            </a:r>
          </a:p>
          <a:p>
            <a:pPr lvl="1" algn="just">
              <a:spcBef>
                <a:spcPts val="0"/>
              </a:spcBef>
              <a:defRPr/>
            </a:pPr>
            <a:r>
              <a:rPr lang="pt-BR" sz="2000" dirty="0" smtClean="0"/>
              <a:t>PIS/Pasep </a:t>
            </a:r>
            <a:r>
              <a:rPr lang="pt-BR" sz="2000" dirty="0"/>
              <a:t>incidente sobre a receita bruta, destinada à seguridade social</a:t>
            </a:r>
            <a:r>
              <a:rPr lang="pt-BR" sz="2000" dirty="0" smtClean="0"/>
              <a:t>.</a:t>
            </a:r>
            <a:endParaRPr lang="pt-BR" dirty="0" smtClean="0"/>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81286-BE21-42E8-93B8-F541ACFF9C32}" type="slidenum">
              <a:rPr lang="pt-BR">
                <a:solidFill>
                  <a:srgbClr val="898989"/>
                </a:solidFill>
                <a:latin typeface="Calibri" panose="020F0502020204030204" pitchFamily="34" charset="0"/>
              </a:rPr>
              <a:pPr eaLnBrk="1" hangingPunct="1"/>
              <a:t>3</a:t>
            </a:fld>
            <a:endParaRPr lang="pt-BR">
              <a:solidFill>
                <a:srgbClr val="898989"/>
              </a:solidFill>
              <a:latin typeface="Calibri" panose="020F0502020204030204" pitchFamily="34" charset="0"/>
            </a:endParaRPr>
          </a:p>
        </p:txBody>
      </p:sp>
      <p:sp>
        <p:nvSpPr>
          <p:cNvPr id="5" name="Título 1"/>
          <p:cNvSpPr>
            <a:spLocks noGrp="1"/>
          </p:cNvSpPr>
          <p:nvPr>
            <p:ph type="title"/>
          </p:nvPr>
        </p:nvSpPr>
        <p:spPr>
          <a:xfrm>
            <a:off x="165463" y="741810"/>
            <a:ext cx="8839199" cy="599310"/>
          </a:xfrm>
        </p:spPr>
        <p:txBody>
          <a:bodyPr>
            <a:normAutofit/>
          </a:bodyPr>
          <a:lstStyle/>
          <a:p>
            <a:pPr algn="ctr"/>
            <a:r>
              <a:rPr lang="pt-BR" sz="2400" b="1" dirty="0" smtClean="0">
                <a:latin typeface="+mn-lt"/>
              </a:rPr>
              <a:t>Alcance da Isenção</a:t>
            </a:r>
            <a:endParaRPr lang="pt-BR" sz="2400" b="1" dirty="0">
              <a:latin typeface="+mn-lt"/>
            </a:endParaRPr>
          </a:p>
        </p:txBody>
      </p:sp>
    </p:spTree>
    <p:extLst>
      <p:ext uri="{BB962C8B-B14F-4D97-AF65-F5344CB8AC3E}">
        <p14:creationId xmlns:p14="http://schemas.microsoft.com/office/powerpoint/2010/main" val="56783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671" y="1341120"/>
            <a:ext cx="8484782" cy="5516880"/>
          </a:xfrm>
        </p:spPr>
        <p:txBody>
          <a:bodyPr rtlCol="0">
            <a:normAutofit fontScale="92500" lnSpcReduction="20000"/>
          </a:bodyPr>
          <a:lstStyle/>
          <a:p>
            <a:pPr marL="0" indent="0">
              <a:buNone/>
              <a:defRPr/>
            </a:pPr>
            <a:r>
              <a:rPr lang="pt-BR" sz="1800" dirty="0"/>
              <a:t>I - demonstrar sua adequação às diretrizes e metas estabelecidas no Plano Nacional de Educação (PNE</a:t>
            </a:r>
            <a:r>
              <a:rPr lang="pt-BR" sz="1800" dirty="0" smtClean="0"/>
              <a:t>);</a:t>
            </a:r>
            <a:endParaRPr lang="pt-BR" sz="1800" dirty="0"/>
          </a:p>
          <a:p>
            <a:pPr marL="0" indent="0">
              <a:buNone/>
              <a:defRPr/>
            </a:pPr>
            <a:r>
              <a:rPr lang="pt-BR" sz="1800" dirty="0"/>
              <a:t>II - atender a padrões mínimos de qualidade, aferidos pelos processos de avaliação conduzidos pelo Ministério da Educação; </a:t>
            </a:r>
            <a:endParaRPr lang="pt-BR" sz="1800" dirty="0" smtClean="0"/>
          </a:p>
          <a:p>
            <a:pPr marL="0" indent="0">
              <a:buNone/>
              <a:defRPr/>
            </a:pPr>
            <a:r>
              <a:rPr lang="pt-BR" sz="1800" dirty="0" smtClean="0"/>
              <a:t>III </a:t>
            </a:r>
            <a:r>
              <a:rPr lang="pt-BR" sz="1800" dirty="0"/>
              <a:t>- conceder anualmente bolsas de estudo na proporção de 1 (uma) bolsa de estudo integral para cada 5 (cinco) alunos </a:t>
            </a:r>
            <a:r>
              <a:rPr lang="pt-BR" sz="1800" dirty="0" smtClean="0"/>
              <a:t>pagantes.</a:t>
            </a:r>
          </a:p>
          <a:p>
            <a:pPr>
              <a:defRPr/>
            </a:pPr>
            <a:r>
              <a:rPr lang="pt-BR" sz="1800" dirty="0" smtClean="0"/>
              <a:t>Bolsas </a:t>
            </a:r>
            <a:r>
              <a:rPr lang="pt-BR" sz="1800" dirty="0"/>
              <a:t>de estudo </a:t>
            </a:r>
            <a:r>
              <a:rPr lang="pt-BR" sz="1800" dirty="0" smtClean="0"/>
              <a:t>parciais:</a:t>
            </a:r>
          </a:p>
          <a:p>
            <a:pPr lvl="1" algn="just">
              <a:defRPr/>
            </a:pPr>
            <a:r>
              <a:rPr lang="pt-BR" sz="1400" dirty="0"/>
              <a:t>1 (uma) bolsa de estudo integral para cada 9 (nove) alunos </a:t>
            </a:r>
            <a:r>
              <a:rPr lang="pt-BR" sz="1400" dirty="0" smtClean="0"/>
              <a:t>pagantes;</a:t>
            </a:r>
          </a:p>
          <a:p>
            <a:pPr lvl="1" algn="just">
              <a:defRPr/>
            </a:pPr>
            <a:r>
              <a:rPr lang="pt-BR" sz="1400" dirty="0"/>
              <a:t>bolsas de estudo parciais de 50% (cinquenta por cento), quando necessário para o alcance do número mínimo </a:t>
            </a:r>
            <a:r>
              <a:rPr lang="pt-BR" sz="1400" dirty="0" smtClean="0"/>
              <a:t>exigido.</a:t>
            </a:r>
          </a:p>
          <a:p>
            <a:pPr algn="just">
              <a:defRPr/>
            </a:pPr>
            <a:r>
              <a:rPr lang="pt-BR" sz="1800" dirty="0"/>
              <a:t>Será facultado à </a:t>
            </a:r>
            <a:r>
              <a:rPr lang="pt-BR" sz="1800" dirty="0" smtClean="0"/>
              <a:t>entidade substituir até 25% (vinte e cinco por cento) da quantidade das bolsas de </a:t>
            </a:r>
            <a:r>
              <a:rPr lang="pt-BR" sz="1800" dirty="0"/>
              <a:t>estudo </a:t>
            </a:r>
            <a:r>
              <a:rPr lang="pt-BR" sz="1800" dirty="0" smtClean="0"/>
              <a:t>por </a:t>
            </a:r>
            <a:r>
              <a:rPr lang="pt-BR" sz="1800" dirty="0"/>
              <a:t>benefícios concedidos a beneficiários cuja renda familiar mensal per capita não exceda o valor de um salário mínimo e </a:t>
            </a:r>
            <a:r>
              <a:rPr lang="pt-BR" sz="1800" dirty="0" smtClean="0"/>
              <a:t>meio. </a:t>
            </a:r>
          </a:p>
          <a:p>
            <a:pPr algn="just">
              <a:defRPr/>
            </a:pPr>
            <a:r>
              <a:rPr lang="pt-BR" sz="1800" dirty="0" smtClean="0"/>
              <a:t>Admite-se </a:t>
            </a:r>
            <a:r>
              <a:rPr lang="pt-BR" sz="1800" dirty="0"/>
              <a:t>o cumprimento do percentual disposto no § 2o com projetos e atividades para a garantia da educação em tempo integral para alunos matriculados na educação básica em escolas públicas, desde que em articulação com as respectivas instituições públicas de ensino, na forma definida pelo Ministério da Educação. </a:t>
            </a:r>
            <a:endParaRPr lang="pt-BR" sz="1800" dirty="0" smtClean="0"/>
          </a:p>
          <a:p>
            <a:pPr algn="just">
              <a:defRPr/>
            </a:pPr>
            <a:r>
              <a:rPr lang="pt-BR" sz="1800" dirty="0" smtClean="0"/>
              <a:t>As </a:t>
            </a:r>
            <a:r>
              <a:rPr lang="pt-BR" sz="1800" dirty="0"/>
              <a:t>entidades de educação que prestam serviços integralmente gratuitos deverão garantir a observância da proporção de, no mínimo, 1 (um) aluno cuja renda familiar mensal per capita não exceda o valor de um salário-mínimo e meio para cada 5 (cinco) alunos matriculados</a:t>
            </a:r>
            <a:r>
              <a:rPr lang="pt-BR" sz="1800" dirty="0" smtClean="0"/>
              <a:t>.</a:t>
            </a:r>
          </a:p>
          <a:p>
            <a:pPr algn="just">
              <a:defRPr/>
            </a:pPr>
            <a:r>
              <a:rPr lang="pt-BR" sz="1800" dirty="0" smtClean="0"/>
              <a:t>Educação Superior: </a:t>
            </a:r>
            <a:r>
              <a:rPr lang="pt-BR" sz="1800" dirty="0" err="1" smtClean="0"/>
              <a:t>Arts</a:t>
            </a:r>
            <a:r>
              <a:rPr lang="pt-BR" sz="1800" dirty="0" smtClean="0"/>
              <a:t>. 13-A e 13-B da Lei nº 12.101/2009.</a:t>
            </a:r>
          </a:p>
          <a:p>
            <a:pPr>
              <a:defRPr/>
            </a:pPr>
            <a:endParaRPr lang="pt-BR" sz="1800" dirty="0" smtClean="0"/>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81286-BE21-42E8-93B8-F541ACFF9C32}" type="slidenum">
              <a:rPr lang="pt-BR">
                <a:solidFill>
                  <a:srgbClr val="898989"/>
                </a:solidFill>
                <a:latin typeface="Calibri" panose="020F0502020204030204" pitchFamily="34" charset="0"/>
              </a:rPr>
              <a:pPr eaLnBrk="1" hangingPunct="1"/>
              <a:t>4</a:t>
            </a:fld>
            <a:endParaRPr lang="pt-BR">
              <a:solidFill>
                <a:srgbClr val="898989"/>
              </a:solidFill>
              <a:latin typeface="Calibri" panose="020F0502020204030204" pitchFamily="34" charset="0"/>
            </a:endParaRPr>
          </a:p>
        </p:txBody>
      </p:sp>
      <p:sp>
        <p:nvSpPr>
          <p:cNvPr id="5" name="Título 1"/>
          <p:cNvSpPr>
            <a:spLocks noGrp="1"/>
          </p:cNvSpPr>
          <p:nvPr>
            <p:ph type="title"/>
          </p:nvPr>
        </p:nvSpPr>
        <p:spPr>
          <a:xfrm>
            <a:off x="165463" y="741810"/>
            <a:ext cx="8839199" cy="599310"/>
          </a:xfrm>
        </p:spPr>
        <p:txBody>
          <a:bodyPr>
            <a:normAutofit/>
          </a:bodyPr>
          <a:lstStyle/>
          <a:p>
            <a:pPr algn="ctr"/>
            <a:r>
              <a:rPr lang="pt-BR" sz="2400" b="1" dirty="0" smtClean="0">
                <a:latin typeface="+mn-lt"/>
              </a:rPr>
              <a:t>Certificação – Entidade Educacionais </a:t>
            </a:r>
            <a:endParaRPr lang="pt-BR" sz="2400" b="1" dirty="0">
              <a:latin typeface="+mn-lt"/>
            </a:endParaRPr>
          </a:p>
        </p:txBody>
      </p:sp>
    </p:spTree>
    <p:extLst>
      <p:ext uri="{BB962C8B-B14F-4D97-AF65-F5344CB8AC3E}">
        <p14:creationId xmlns:p14="http://schemas.microsoft.com/office/powerpoint/2010/main" val="293564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671" y="1341120"/>
            <a:ext cx="8484782" cy="5516880"/>
          </a:xfrm>
        </p:spPr>
        <p:txBody>
          <a:bodyPr rtlCol="0">
            <a:normAutofit lnSpcReduction="10000"/>
          </a:bodyPr>
          <a:lstStyle/>
          <a:p>
            <a:pPr algn="just">
              <a:defRPr/>
            </a:pPr>
            <a:r>
              <a:rPr lang="pt-BR" sz="1800" dirty="0" smtClean="0"/>
              <a:t>não </a:t>
            </a:r>
            <a:r>
              <a:rPr lang="pt-BR" sz="1800" dirty="0"/>
              <a:t>percebam seus diretores, conselheiros, sócios, instituidores ou benfeitores remuneração, vantagens ou </a:t>
            </a:r>
            <a:r>
              <a:rPr lang="pt-BR" sz="1800" dirty="0" smtClean="0"/>
              <a:t>benefícios;</a:t>
            </a:r>
          </a:p>
          <a:p>
            <a:pPr algn="just">
              <a:defRPr/>
            </a:pPr>
            <a:r>
              <a:rPr lang="pt-BR" sz="1800" dirty="0"/>
              <a:t>aplique suas rendas, seus recursos e eventual superávit integralmente no território nacional, na manutenção e desenvolvimento de seus objetivos </a:t>
            </a:r>
            <a:r>
              <a:rPr lang="pt-BR" sz="1800" dirty="0" smtClean="0"/>
              <a:t>institucionais;</a:t>
            </a:r>
          </a:p>
          <a:p>
            <a:pPr algn="just">
              <a:defRPr/>
            </a:pPr>
            <a:r>
              <a:rPr lang="pt-BR" sz="1800" dirty="0"/>
              <a:t>apresente certidão negativa ou certidão positiva com efeito de negativa de débitos relativos aos tributos administrados pela </a:t>
            </a:r>
            <a:r>
              <a:rPr lang="pt-BR" sz="1800" dirty="0" smtClean="0"/>
              <a:t>SRFB </a:t>
            </a:r>
            <a:r>
              <a:rPr lang="pt-BR" sz="1800" dirty="0"/>
              <a:t>e certificado de regularidade do </a:t>
            </a:r>
            <a:r>
              <a:rPr lang="pt-BR" sz="1800" dirty="0" smtClean="0"/>
              <a:t>FGTS;</a:t>
            </a:r>
          </a:p>
          <a:p>
            <a:pPr algn="just">
              <a:defRPr/>
            </a:pPr>
            <a:r>
              <a:rPr lang="pt-BR" sz="1800" dirty="0"/>
              <a:t> mantenha escrituração contábil regular que registre as receitas e despesas, bem como a aplicação em gratuidade de forma segregada, em consonância com as normas emanadas do Conselho Federal de Contabilidade;</a:t>
            </a:r>
          </a:p>
          <a:p>
            <a:pPr algn="just">
              <a:defRPr/>
            </a:pPr>
            <a:r>
              <a:rPr lang="pt-BR" sz="1800" dirty="0" smtClean="0"/>
              <a:t>não </a:t>
            </a:r>
            <a:r>
              <a:rPr lang="pt-BR" sz="1800" dirty="0"/>
              <a:t>distribua resultados, dividendos, bonificações, participações ou parcelas do seu patrimônio, sob qualquer forma ou pretexto;</a:t>
            </a:r>
          </a:p>
          <a:p>
            <a:pPr algn="just">
              <a:defRPr/>
            </a:pPr>
            <a:r>
              <a:rPr lang="pt-BR" sz="1800" dirty="0" smtClean="0"/>
              <a:t>conserve </a:t>
            </a:r>
            <a:r>
              <a:rPr lang="pt-BR" sz="1800" dirty="0"/>
              <a:t>em boa ordem, pelo prazo de 10 (dez) anos, contado da data da emissão, os documentos que comprovem a origem e a aplicação de seus recursos e os relativos a atos ou operações realizados que impliquem modificação da situação patrimonial;</a:t>
            </a:r>
          </a:p>
          <a:p>
            <a:pPr algn="just">
              <a:defRPr/>
            </a:pPr>
            <a:r>
              <a:rPr lang="pt-BR" sz="1800" dirty="0" smtClean="0"/>
              <a:t>cumpra </a:t>
            </a:r>
            <a:r>
              <a:rPr lang="pt-BR" sz="1800" dirty="0"/>
              <a:t>as obrigações acessórias estabelecidas na legislação tributária;</a:t>
            </a:r>
          </a:p>
          <a:p>
            <a:pPr algn="just">
              <a:defRPr/>
            </a:pPr>
            <a:r>
              <a:rPr lang="pt-BR" sz="1800" dirty="0" smtClean="0"/>
              <a:t>apresente </a:t>
            </a:r>
            <a:r>
              <a:rPr lang="pt-BR" sz="1800" dirty="0"/>
              <a:t>as demonstrações contábeis e financeiras devidamente auditadas por </a:t>
            </a:r>
            <a:r>
              <a:rPr lang="pt-BR" sz="1800" dirty="0" smtClean="0"/>
              <a:t>auditor.</a:t>
            </a:r>
          </a:p>
          <a:p>
            <a:pPr algn="just">
              <a:defRPr/>
            </a:pPr>
            <a:r>
              <a:rPr lang="pt-BR" sz="1800" dirty="0" smtClean="0"/>
              <a:t>Independe de requerimento.</a:t>
            </a:r>
            <a:endParaRPr lang="pt-BR" sz="1800" dirty="0"/>
          </a:p>
          <a:p>
            <a:pPr marL="0" indent="0">
              <a:buNone/>
              <a:defRPr/>
            </a:pPr>
            <a:endParaRPr lang="pt-BR" sz="1800" dirty="0" smtClean="0"/>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81286-BE21-42E8-93B8-F541ACFF9C32}" type="slidenum">
              <a:rPr lang="pt-BR">
                <a:solidFill>
                  <a:srgbClr val="898989"/>
                </a:solidFill>
                <a:latin typeface="Calibri" panose="020F0502020204030204" pitchFamily="34" charset="0"/>
              </a:rPr>
              <a:pPr eaLnBrk="1" hangingPunct="1"/>
              <a:t>5</a:t>
            </a:fld>
            <a:endParaRPr lang="pt-BR">
              <a:solidFill>
                <a:srgbClr val="898989"/>
              </a:solidFill>
              <a:latin typeface="Calibri" panose="020F0502020204030204" pitchFamily="34" charset="0"/>
            </a:endParaRPr>
          </a:p>
        </p:txBody>
      </p:sp>
      <p:sp>
        <p:nvSpPr>
          <p:cNvPr id="5" name="Título 1"/>
          <p:cNvSpPr>
            <a:spLocks noGrp="1"/>
          </p:cNvSpPr>
          <p:nvPr>
            <p:ph type="title"/>
          </p:nvPr>
        </p:nvSpPr>
        <p:spPr>
          <a:xfrm>
            <a:off x="165463" y="741810"/>
            <a:ext cx="8839199" cy="599310"/>
          </a:xfrm>
        </p:spPr>
        <p:txBody>
          <a:bodyPr>
            <a:normAutofit/>
          </a:bodyPr>
          <a:lstStyle/>
          <a:p>
            <a:pPr algn="ctr"/>
            <a:r>
              <a:rPr lang="pt-BR" sz="2400" b="1" dirty="0" smtClean="0">
                <a:latin typeface="+mn-lt"/>
              </a:rPr>
              <a:t>Isenção – Requisitos  </a:t>
            </a:r>
            <a:endParaRPr lang="pt-BR" sz="2400" b="1" dirty="0">
              <a:latin typeface="+mn-lt"/>
            </a:endParaRPr>
          </a:p>
        </p:txBody>
      </p:sp>
    </p:spTree>
    <p:extLst>
      <p:ext uri="{BB962C8B-B14F-4D97-AF65-F5344CB8AC3E}">
        <p14:creationId xmlns:p14="http://schemas.microsoft.com/office/powerpoint/2010/main" val="324305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6"/>
          <p:cNvSpPr>
            <a:spLocks noChangeArrowheads="1"/>
          </p:cNvSpPr>
          <p:nvPr/>
        </p:nvSpPr>
        <p:spPr bwMode="auto">
          <a:xfrm>
            <a:off x="1" y="361"/>
            <a:ext cx="9144000" cy="423068"/>
          </a:xfrm>
          <a:prstGeom prst="roundRect">
            <a:avLst>
              <a:gd name="adj" fmla="val 16667"/>
            </a:avLst>
          </a:prstGeom>
          <a:solidFill>
            <a:srgbClr val="008000"/>
          </a:solidFill>
          <a:ln w="9525">
            <a:noFill/>
            <a:round/>
            <a:headEnd/>
            <a:tailEnd/>
          </a:ln>
        </p:spPr>
        <p:txBody>
          <a:bodyPr lIns="0" tIns="25602" rIns="0" bIns="0" anchor="ctr"/>
          <a:lstStyle/>
          <a:p>
            <a:pPr algn="ctr">
              <a:lnSpc>
                <a:spcPct val="93000"/>
              </a:lnSpc>
              <a:buClr>
                <a:srgbClr val="000000"/>
              </a:buClr>
              <a:buSzPct val="45000"/>
            </a:pPr>
            <a:r>
              <a:rPr lang="pt-BR" sz="2177" b="1" dirty="0" smtClean="0">
                <a:solidFill>
                  <a:prstClr val="white"/>
                </a:solidFill>
              </a:rPr>
              <a:t>Entidades </a:t>
            </a:r>
            <a:r>
              <a:rPr lang="pt-BR" sz="2177" b="1" dirty="0">
                <a:solidFill>
                  <a:prstClr val="white"/>
                </a:solidFill>
              </a:rPr>
              <a:t>Beneficentes de Assistência Social</a:t>
            </a:r>
          </a:p>
        </p:txBody>
      </p:sp>
      <p:graphicFrame>
        <p:nvGraphicFramePr>
          <p:cNvPr id="2" name="Tabela 1"/>
          <p:cNvGraphicFramePr>
            <a:graphicFrameLocks noGrp="1"/>
          </p:cNvGraphicFramePr>
          <p:nvPr>
            <p:extLst>
              <p:ext uri="{D42A27DB-BD31-4B8C-83A1-F6EECF244321}">
                <p14:modId xmlns:p14="http://schemas.microsoft.com/office/powerpoint/2010/main" val="1367861854"/>
              </p:ext>
            </p:extLst>
          </p:nvPr>
        </p:nvGraphicFramePr>
        <p:xfrm>
          <a:off x="383615" y="927833"/>
          <a:ext cx="8283744" cy="3748498"/>
        </p:xfrm>
        <a:graphic>
          <a:graphicData uri="http://schemas.openxmlformats.org/drawingml/2006/table">
            <a:tbl>
              <a:tblPr/>
              <a:tblGrid>
                <a:gridCol w="645588"/>
                <a:gridCol w="772645"/>
                <a:gridCol w="1102309"/>
                <a:gridCol w="1102309"/>
                <a:gridCol w="1102309"/>
                <a:gridCol w="1102309"/>
                <a:gridCol w="1102309"/>
                <a:gridCol w="1353966"/>
              </a:tblGrid>
              <a:tr h="251072">
                <a:tc gridSpan="8">
                  <a:txBody>
                    <a:bodyPr/>
                    <a:lstStyle/>
                    <a:p>
                      <a:pPr algn="ctr" fontAlgn="b"/>
                      <a:r>
                        <a:rPr lang="pt-BR" sz="1300" b="1" i="0" u="none" strike="noStrike" dirty="0" smtClean="0">
                          <a:solidFill>
                            <a:srgbClr val="000000"/>
                          </a:solidFill>
                          <a:effectLst/>
                          <a:latin typeface="Calibri" panose="020F0502020204030204" pitchFamily="34" charset="0"/>
                        </a:rPr>
                        <a:t>Renúncia - </a:t>
                      </a:r>
                      <a:r>
                        <a:rPr lang="pt-BR" sz="1300" b="1" i="0" u="none" strike="noStrike" dirty="0">
                          <a:solidFill>
                            <a:srgbClr val="000000"/>
                          </a:solidFill>
                          <a:effectLst/>
                          <a:latin typeface="Calibri" panose="020F0502020204030204" pitchFamily="34" charset="0"/>
                        </a:rPr>
                        <a:t>Anos-Calendário 2008 a 2015</a:t>
                      </a:r>
                    </a:p>
                  </a:txBody>
                  <a:tcPr marL="8640" marR="8640" marT="8640"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3624">
                <a:tc>
                  <a:txBody>
                    <a:bodyPr/>
                    <a:lstStyle/>
                    <a:p>
                      <a:pPr algn="l" fontAlgn="ctr"/>
                      <a:r>
                        <a:rPr lang="pt-BR" sz="900" b="1" i="0" u="none" strike="noStrike">
                          <a:solidFill>
                            <a:srgbClr val="000000"/>
                          </a:solidFill>
                          <a:effectLst/>
                          <a:latin typeface="Arial" panose="020B0604020202020204" pitchFamily="34" charset="0"/>
                        </a:rPr>
                        <a:t> </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BR" sz="900" b="1" i="0" u="none" strike="noStrike" dirty="0">
                          <a:solidFill>
                            <a:srgbClr val="000000"/>
                          </a:solidFill>
                          <a:effectLst/>
                          <a:latin typeface="Arial" panose="020B0604020202020204" pitchFamily="34" charset="0"/>
                        </a:rPr>
                        <a:t> </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1" i="0" u="none" strike="noStrike">
                          <a:solidFill>
                            <a:srgbClr val="000000"/>
                          </a:solidFill>
                          <a:effectLst/>
                          <a:latin typeface="Arial" panose="020B0604020202020204" pitchFamily="34" charset="0"/>
                        </a:rPr>
                        <a:t> </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1" i="0" u="none" strike="noStrike">
                          <a:solidFill>
                            <a:srgbClr val="000000"/>
                          </a:solidFill>
                          <a:effectLst/>
                          <a:latin typeface="Arial" panose="020B0604020202020204" pitchFamily="34" charset="0"/>
                        </a:rPr>
                        <a:t> </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900" b="1" i="0" u="none" strike="noStrike">
                          <a:solidFill>
                            <a:srgbClr val="000000"/>
                          </a:solidFill>
                          <a:effectLst/>
                          <a:latin typeface="Arial" panose="020B0604020202020204" pitchFamily="34" charset="0"/>
                        </a:rPr>
                        <a:t> </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panose="020B0604020202020204" pitchFamily="34" charset="0"/>
                        </a:rPr>
                        <a:t>R$ milhões</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27678">
                <a:tc>
                  <a:txBody>
                    <a:bodyPr/>
                    <a:lstStyle/>
                    <a:p>
                      <a:pPr algn="ctr" fontAlgn="ctr"/>
                      <a:r>
                        <a:rPr lang="pt-BR" sz="900" b="1" i="0" u="none" strike="noStrike">
                          <a:solidFill>
                            <a:srgbClr val="000000"/>
                          </a:solidFill>
                          <a:effectLst/>
                          <a:latin typeface="Arial" panose="020B0604020202020204" pitchFamily="34" charset="0"/>
                        </a:rPr>
                        <a:t>Ano</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rial" panose="020B0604020202020204" pitchFamily="34" charset="0"/>
                        </a:rPr>
                        <a:t>Qtde Empresas</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Arial" panose="020B0604020202020204" pitchFamily="34" charset="0"/>
                        </a:rPr>
                        <a:t>Massa Salarial Empregados</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Arial" panose="020B0604020202020204" pitchFamily="34" charset="0"/>
                        </a:rPr>
                        <a:t>Massa Salarial </a:t>
                      </a:r>
                      <a:r>
                        <a:rPr lang="pt-BR" sz="900" b="1" i="0" u="none" strike="noStrike" dirty="0" err="1">
                          <a:solidFill>
                            <a:srgbClr val="000000"/>
                          </a:solidFill>
                          <a:effectLst/>
                          <a:latin typeface="Arial" panose="020B0604020202020204" pitchFamily="34" charset="0"/>
                        </a:rPr>
                        <a:t>Contrib</a:t>
                      </a:r>
                      <a:r>
                        <a:rPr lang="pt-BR" sz="900" b="1" i="0" u="none" strike="noStrike" dirty="0">
                          <a:solidFill>
                            <a:srgbClr val="000000"/>
                          </a:solidFill>
                          <a:effectLst/>
                          <a:latin typeface="Arial" panose="020B0604020202020204" pitchFamily="34" charset="0"/>
                        </a:rPr>
                        <a:t>. Individual</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rial" panose="020B0604020202020204" pitchFamily="34" charset="0"/>
                        </a:rPr>
                        <a:t>Massa Salarial Total</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rial" panose="020B0604020202020204" pitchFamily="34" charset="0"/>
                        </a:rPr>
                        <a:t>Qtde Média de Vínculos Totais</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rial" panose="020B0604020202020204" pitchFamily="34" charset="0"/>
                        </a:rPr>
                        <a:t>GPS – Filantrópica (1)</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rial" panose="020B0604020202020204" pitchFamily="34" charset="0"/>
                        </a:rPr>
                        <a:t>Renúncia Previdência</a:t>
                      </a:r>
                    </a:p>
                  </a:txBody>
                  <a:tcPr marL="8640" marR="8640" marT="86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1072">
                <a:tc>
                  <a:txBody>
                    <a:bodyPr/>
                    <a:lstStyle/>
                    <a:p>
                      <a:pPr algn="ctr" fontAlgn="b"/>
                      <a:r>
                        <a:rPr lang="pt-BR" sz="1000" b="0" i="0" u="none" strike="noStrike">
                          <a:solidFill>
                            <a:srgbClr val="000000"/>
                          </a:solidFill>
                          <a:effectLst/>
                          <a:latin typeface="Calibri" panose="020F0502020204030204" pitchFamily="34" charset="0"/>
                        </a:rPr>
                        <a:t>2008</a:t>
                      </a: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Arial" panose="020B0604020202020204" pitchFamily="34" charset="0"/>
                        </a:rPr>
                        <a:t>6.730</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19.243,97</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1.073,16</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20.317,13</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1.061.681</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1.406,03</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4.448,31</a:t>
                      </a:r>
                    </a:p>
                  </a:txBody>
                  <a:tcPr marL="8640" marR="8640" marT="864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2009</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6.727</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dirty="0">
                          <a:solidFill>
                            <a:srgbClr val="000000"/>
                          </a:solidFill>
                          <a:effectLst/>
                          <a:latin typeface="Arial" panose="020B0604020202020204" pitchFamily="34" charset="0"/>
                        </a:rPr>
                        <a:t>21.920,03</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1.244,90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23.164,93</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1.152.860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1.573,00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5.071,39</a:t>
                      </a:r>
                    </a:p>
                  </a:txBody>
                  <a:tcPr marL="8640" marR="8640" marT="8640" marB="0" anchor="ctr">
                    <a:lnL>
                      <a:noFill/>
                    </a:lnL>
                    <a:lnR>
                      <a:noFill/>
                    </a:lnR>
                    <a:lnT>
                      <a:noFill/>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2010</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6.716</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24.684,62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1.357,40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26.042,02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1.219.430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1.751,41</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5.702,10</a:t>
                      </a:r>
                    </a:p>
                  </a:txBody>
                  <a:tcPr marL="8640" marR="8640" marT="8640" marB="0" anchor="ctr">
                    <a:lnL>
                      <a:noFill/>
                    </a:lnL>
                    <a:lnR>
                      <a:noFill/>
                    </a:lnR>
                    <a:lnT>
                      <a:noFill/>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2011</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6.704</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27.969,45</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1.437,39</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29.406,85</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1.307.749</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1.930,42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6.440,76</a:t>
                      </a:r>
                    </a:p>
                  </a:txBody>
                  <a:tcPr marL="8640" marR="8640" marT="8640" marB="0" anchor="ctr">
                    <a:lnL>
                      <a:noFill/>
                    </a:lnL>
                    <a:lnR>
                      <a:noFill/>
                    </a:lnR>
                    <a:lnT>
                      <a:noFill/>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2012</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6.682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31.950,76</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1.461,22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33.411,98</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1.373.132</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2.154,23</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7.321,41</a:t>
                      </a:r>
                    </a:p>
                  </a:txBody>
                  <a:tcPr marL="8640" marR="8640" marT="8640" marB="0" anchor="ctr">
                    <a:lnL>
                      <a:noFill/>
                    </a:lnL>
                    <a:lnR>
                      <a:noFill/>
                    </a:lnR>
                    <a:lnT>
                      <a:noFill/>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2013</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6.663</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35.889,27</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1.516,93</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37.406,20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1.409.624</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2.381,60</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8.199,03</a:t>
                      </a:r>
                    </a:p>
                  </a:txBody>
                  <a:tcPr marL="8640" marR="8640" marT="8640" marB="0" anchor="ctr">
                    <a:lnL>
                      <a:noFill/>
                    </a:lnL>
                    <a:lnR>
                      <a:noFill/>
                    </a:lnR>
                    <a:lnT>
                      <a:noFill/>
                    </a:lnT>
                    <a:lnB>
                      <a:noFill/>
                    </a:lnB>
                    <a:solidFill>
                      <a:srgbClr val="FFFFFF"/>
                    </a:solidFill>
                  </a:tcPr>
                </a:tc>
              </a:tr>
              <a:tr h="251072">
                <a:tc>
                  <a:txBody>
                    <a:bodyPr/>
                    <a:lstStyle/>
                    <a:p>
                      <a:pPr algn="ctr" fontAlgn="b"/>
                      <a:r>
                        <a:rPr lang="pt-BR" sz="1000" b="0" i="0" u="none" strike="noStrike">
                          <a:solidFill>
                            <a:srgbClr val="000000"/>
                          </a:solidFill>
                          <a:effectLst/>
                          <a:latin typeface="Calibri" panose="020F0502020204030204" pitchFamily="34" charset="0"/>
                        </a:rPr>
                        <a:t>2014</a:t>
                      </a:r>
                    </a:p>
                  </a:txBody>
                  <a:tcPr marL="8640" marR="8640" marT="8640" marB="0" anchor="b">
                    <a:lnL>
                      <a:noFill/>
                    </a:lnL>
                    <a:lnR>
                      <a:noFill/>
                    </a:lnR>
                    <a:lnT>
                      <a:noFill/>
                    </a:lnT>
                    <a:lnB>
                      <a:noFill/>
                    </a:lnB>
                  </a:tcPr>
                </a:tc>
                <a:tc>
                  <a:txBody>
                    <a:bodyPr/>
                    <a:lstStyle/>
                    <a:p>
                      <a:pPr algn="r" fontAlgn="ctr"/>
                      <a:r>
                        <a:rPr lang="pt-BR" sz="1000" b="0" i="0" u="none" strike="noStrike">
                          <a:solidFill>
                            <a:srgbClr val="000000"/>
                          </a:solidFill>
                          <a:effectLst/>
                          <a:latin typeface="Arial" panose="020B0604020202020204" pitchFamily="34" charset="0"/>
                        </a:rPr>
                        <a:t>6.621</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40.229,26</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1.649,98</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41.879,24</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1.452.711</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2.676,47</a:t>
                      </a:r>
                    </a:p>
                  </a:txBody>
                  <a:tcPr marL="8640" marR="8640" marT="8640"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9.180,43</a:t>
                      </a:r>
                    </a:p>
                  </a:txBody>
                  <a:tcPr marL="8640" marR="8640" marT="8640" marB="0" anchor="ctr">
                    <a:lnL>
                      <a:noFill/>
                    </a:lnL>
                    <a:lnR>
                      <a:noFill/>
                    </a:lnR>
                    <a:lnT>
                      <a:noFill/>
                    </a:lnT>
                    <a:lnB>
                      <a:noFill/>
                    </a:lnB>
                    <a:solidFill>
                      <a:srgbClr val="FFFFFF"/>
                    </a:solidFill>
                  </a:tcPr>
                </a:tc>
              </a:tr>
              <a:tr h="263624">
                <a:tc>
                  <a:txBody>
                    <a:bodyPr/>
                    <a:lstStyle/>
                    <a:p>
                      <a:pPr algn="ctr" fontAlgn="b"/>
                      <a:r>
                        <a:rPr lang="pt-BR" sz="1000" b="0" i="0" u="none" strike="noStrike">
                          <a:solidFill>
                            <a:srgbClr val="000000"/>
                          </a:solidFill>
                          <a:effectLst/>
                          <a:latin typeface="Calibri" panose="020F0502020204030204" pitchFamily="34" charset="0"/>
                        </a:rPr>
                        <a:t>2015</a:t>
                      </a:r>
                    </a:p>
                  </a:txBody>
                  <a:tcPr marL="8640" marR="8640" marT="864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Arial" panose="020B0604020202020204" pitchFamily="34" charset="0"/>
                        </a:rPr>
                        <a:t>6.542</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dirty="0">
                          <a:solidFill>
                            <a:srgbClr val="000000"/>
                          </a:solidFill>
                          <a:effectLst/>
                          <a:latin typeface="Arial" panose="020B0604020202020204" pitchFamily="34" charset="0"/>
                        </a:rPr>
                        <a:t>44.050,32</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1.573,32</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45.623,64</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1.458.362</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2.854,60</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0" u="none" strike="noStrike">
                          <a:solidFill>
                            <a:srgbClr val="000000"/>
                          </a:solidFill>
                          <a:effectLst/>
                          <a:latin typeface="Arial" panose="020B0604020202020204" pitchFamily="34" charset="0"/>
                        </a:rPr>
                        <a:t>10.005,73</a:t>
                      </a:r>
                    </a:p>
                  </a:txBody>
                  <a:tcPr marL="8640" marR="8640" marT="864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51072">
                <a:tc gridSpan="2">
                  <a:txBody>
                    <a:bodyPr/>
                    <a:lstStyle/>
                    <a:p>
                      <a:pPr algn="l" fontAlgn="b"/>
                      <a:r>
                        <a:rPr lang="pt-BR" sz="900" b="0" i="0" u="none" strike="noStrike">
                          <a:solidFill>
                            <a:srgbClr val="000000"/>
                          </a:solidFill>
                          <a:effectLst/>
                          <a:latin typeface="Calibri" panose="020F0502020204030204" pitchFamily="34" charset="0"/>
                        </a:rPr>
                        <a:t>Fonte: SIGA PJ</a:t>
                      </a: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w="12700" cap="flat" cmpd="sng" algn="ctr">
                      <a:solidFill>
                        <a:srgbClr val="000000"/>
                      </a:solidFill>
                      <a:prstDash val="solid"/>
                      <a:round/>
                      <a:headEnd type="none" w="med" len="med"/>
                      <a:tailEnd type="none" w="med" len="med"/>
                    </a:lnT>
                    <a:lnB>
                      <a:noFill/>
                    </a:lnB>
                  </a:tcPr>
                </a:tc>
              </a:tr>
              <a:tr h="333924">
                <a:tc gridSpan="5">
                  <a:txBody>
                    <a:bodyPr/>
                    <a:lstStyle/>
                    <a:p>
                      <a:pPr algn="l" fontAlgn="b"/>
                      <a:r>
                        <a:rPr lang="pt-BR" sz="900" b="0" i="0" u="none" strike="noStrike" dirty="0">
                          <a:solidFill>
                            <a:srgbClr val="000000"/>
                          </a:solidFill>
                          <a:effectLst/>
                          <a:latin typeface="Calibri" panose="020F0502020204030204" pitchFamily="34" charset="0"/>
                        </a:rPr>
                        <a:t>(1) GPS Filantrópica - Código de pagamento 2305 (Filantrópicas com Isenção - CNPJ) e 2321 (Filantrópicas com Isenção - CEI).</a:t>
                      </a:r>
                    </a:p>
                  </a:txBody>
                  <a:tcPr marL="8640" marR="8640" marT="8640"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ctr"/>
                      <a:r>
                        <a:rPr lang="pt-BR" sz="1000" b="0" i="0" u="none" strike="noStrike">
                          <a:solidFill>
                            <a:srgbClr val="000000"/>
                          </a:solidFill>
                          <a:effectLst/>
                          <a:latin typeface="Arial" panose="020B0604020202020204" pitchFamily="34" charset="0"/>
                        </a:rPr>
                        <a:t> </a:t>
                      </a:r>
                    </a:p>
                  </a:txBody>
                  <a:tcPr marL="8640" marR="8640" marT="8640" marB="0" anchor="ctr">
                    <a:lnL>
                      <a:noFill/>
                    </a:lnL>
                    <a:lnR>
                      <a:noFill/>
                    </a:lnR>
                    <a:lnT>
                      <a:noFill/>
                    </a:lnT>
                    <a:lnB>
                      <a:noFill/>
                    </a:lnB>
                    <a:solidFill>
                      <a:srgbClr val="FFFFFF"/>
                    </a:solidFill>
                  </a:tcPr>
                </a:tc>
                <a:tc>
                  <a:txBody>
                    <a:bodyPr/>
                    <a:lstStyle/>
                    <a:p>
                      <a:pPr algn="l" fontAlgn="b"/>
                      <a:endParaRPr lang="pt-BR" sz="1300" b="0" i="0" u="none" strike="noStrike">
                        <a:solidFill>
                          <a:srgbClr val="000000"/>
                        </a:solidFill>
                        <a:effectLst/>
                        <a:latin typeface="Calibri" panose="020F0502020204030204" pitchFamily="34" charset="0"/>
                      </a:endParaRPr>
                    </a:p>
                  </a:txBody>
                  <a:tcPr marL="8640" marR="8640" marT="8640" marB="0" anchor="b">
                    <a:lnL>
                      <a:noFill/>
                    </a:lnL>
                    <a:lnR>
                      <a:noFill/>
                    </a:lnR>
                    <a:lnT>
                      <a:noFill/>
                    </a:lnT>
                    <a:lnB>
                      <a:noFill/>
                    </a:lnB>
                  </a:tcPr>
                </a:tc>
                <a:tc>
                  <a:txBody>
                    <a:bodyPr/>
                    <a:lstStyle/>
                    <a:p>
                      <a:pPr algn="l" fontAlgn="b"/>
                      <a:endParaRPr lang="pt-BR" sz="1300" b="0" i="0" u="none" strike="noStrike" dirty="0">
                        <a:solidFill>
                          <a:srgbClr val="000000"/>
                        </a:solidFill>
                        <a:effectLst/>
                        <a:latin typeface="Calibri" panose="020F0502020204030204" pitchFamily="34" charset="0"/>
                      </a:endParaRPr>
                    </a:p>
                  </a:txBody>
                  <a:tcPr marL="8640" marR="8640" marT="8640" marB="0" anchor="b">
                    <a:lnL>
                      <a:noFill/>
                    </a:lnL>
                    <a:lnR>
                      <a:noFill/>
                    </a:lnR>
                    <a:lnT>
                      <a:noFill/>
                    </a:lnT>
                    <a:lnB>
                      <a:noFill/>
                    </a:lnB>
                  </a:tcPr>
                </a:tc>
              </a:tr>
            </a:tbl>
          </a:graphicData>
        </a:graphic>
      </p:graphicFrame>
    </p:spTree>
    <p:extLst>
      <p:ext uri="{BB962C8B-B14F-4D97-AF65-F5344CB8AC3E}">
        <p14:creationId xmlns:p14="http://schemas.microsoft.com/office/powerpoint/2010/main" val="280882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6"/>
          <p:cNvSpPr>
            <a:spLocks noChangeArrowheads="1"/>
          </p:cNvSpPr>
          <p:nvPr/>
        </p:nvSpPr>
        <p:spPr bwMode="auto">
          <a:xfrm>
            <a:off x="1" y="361"/>
            <a:ext cx="9144000" cy="423068"/>
          </a:xfrm>
          <a:prstGeom prst="roundRect">
            <a:avLst>
              <a:gd name="adj" fmla="val 16667"/>
            </a:avLst>
          </a:prstGeom>
          <a:solidFill>
            <a:srgbClr val="008000"/>
          </a:solidFill>
          <a:ln w="9525">
            <a:noFill/>
            <a:round/>
            <a:headEnd/>
            <a:tailEnd/>
          </a:ln>
        </p:spPr>
        <p:txBody>
          <a:bodyPr lIns="0" tIns="25602" rIns="0" bIns="0" anchor="ctr"/>
          <a:lstStyle/>
          <a:p>
            <a:pPr algn="ctr">
              <a:lnSpc>
                <a:spcPct val="93000"/>
              </a:lnSpc>
              <a:buClr>
                <a:srgbClr val="000000"/>
              </a:buClr>
              <a:buSzPct val="45000"/>
            </a:pPr>
            <a:r>
              <a:rPr lang="pt-BR" sz="2177" b="1" dirty="0">
                <a:solidFill>
                  <a:prstClr val="white"/>
                </a:solidFill>
              </a:rPr>
              <a:t>4. Entidades Beneficentes de Assistência Social</a:t>
            </a:r>
          </a:p>
        </p:txBody>
      </p:sp>
      <p:graphicFrame>
        <p:nvGraphicFramePr>
          <p:cNvPr id="4" name="Tabela 3"/>
          <p:cNvGraphicFramePr>
            <a:graphicFrameLocks noGrp="1"/>
          </p:cNvGraphicFramePr>
          <p:nvPr>
            <p:extLst/>
          </p:nvPr>
        </p:nvGraphicFramePr>
        <p:xfrm>
          <a:off x="978316" y="1724411"/>
          <a:ext cx="7348825" cy="672768"/>
        </p:xfrm>
        <a:graphic>
          <a:graphicData uri="http://schemas.openxmlformats.org/drawingml/2006/table">
            <a:tbl>
              <a:tblPr firstRow="1" bandRow="1">
                <a:tableStyleId>{21E4AEA4-8DFA-4A89-87EB-49C32662AFE0}</a:tableStyleId>
              </a:tblPr>
              <a:tblGrid>
                <a:gridCol w="1837206"/>
                <a:gridCol w="1837206"/>
                <a:gridCol w="2286441"/>
                <a:gridCol w="1387972"/>
              </a:tblGrid>
              <a:tr h="336384">
                <a:tc>
                  <a:txBody>
                    <a:bodyPr/>
                    <a:lstStyle/>
                    <a:p>
                      <a:pPr algn="ctr"/>
                      <a:r>
                        <a:rPr lang="pt-BR" sz="1500" dirty="0" smtClean="0"/>
                        <a:t>Educação</a:t>
                      </a:r>
                      <a:endParaRPr lang="pt-BR" sz="1500" dirty="0"/>
                    </a:p>
                  </a:txBody>
                  <a:tcPr marL="82944" marR="82944" marT="41472" marB="41472"/>
                </a:tc>
                <a:tc>
                  <a:txBody>
                    <a:bodyPr/>
                    <a:lstStyle/>
                    <a:p>
                      <a:pPr algn="ctr"/>
                      <a:r>
                        <a:rPr lang="pt-BR" sz="1500" dirty="0" smtClean="0"/>
                        <a:t>Saúde</a:t>
                      </a:r>
                      <a:endParaRPr lang="pt-BR" sz="1500" dirty="0"/>
                    </a:p>
                  </a:txBody>
                  <a:tcPr marL="82944" marR="82944" marT="41472" marB="41472">
                    <a:solidFill>
                      <a:schemeClr val="accent1">
                        <a:lumMod val="75000"/>
                      </a:schemeClr>
                    </a:solidFill>
                  </a:tcPr>
                </a:tc>
                <a:tc>
                  <a:txBody>
                    <a:bodyPr/>
                    <a:lstStyle/>
                    <a:p>
                      <a:pPr algn="ctr"/>
                      <a:r>
                        <a:rPr lang="pt-BR" sz="1500" dirty="0" smtClean="0"/>
                        <a:t>Assistência Social</a:t>
                      </a:r>
                      <a:endParaRPr lang="pt-BR" sz="1500" dirty="0"/>
                    </a:p>
                  </a:txBody>
                  <a:tcPr marL="82944" marR="82944" marT="41472" marB="41472">
                    <a:solidFill>
                      <a:srgbClr val="FFC000"/>
                    </a:solidFill>
                  </a:tcPr>
                </a:tc>
                <a:tc>
                  <a:txBody>
                    <a:bodyPr/>
                    <a:lstStyle/>
                    <a:p>
                      <a:pPr algn="ctr"/>
                      <a:r>
                        <a:rPr lang="pt-BR" sz="1500" dirty="0" smtClean="0"/>
                        <a:t>Total</a:t>
                      </a:r>
                      <a:endParaRPr lang="pt-BR" sz="1500" dirty="0"/>
                    </a:p>
                  </a:txBody>
                  <a:tcPr marL="82944" marR="82944" marT="41472" marB="41472">
                    <a:solidFill>
                      <a:srgbClr val="008000"/>
                    </a:solidFill>
                  </a:tcPr>
                </a:tc>
              </a:tr>
              <a:tr h="336384">
                <a:tc>
                  <a:txBody>
                    <a:bodyPr/>
                    <a:lstStyle/>
                    <a:p>
                      <a:pPr algn="ctr"/>
                      <a:r>
                        <a:rPr lang="pt-BR" sz="1500" dirty="0" smtClean="0"/>
                        <a:t>4.021</a:t>
                      </a:r>
                      <a:endParaRPr lang="pt-BR" sz="1500" dirty="0"/>
                    </a:p>
                  </a:txBody>
                  <a:tcPr marL="82944" marR="82944" marT="41472" marB="41472"/>
                </a:tc>
                <a:tc>
                  <a:txBody>
                    <a:bodyPr/>
                    <a:lstStyle/>
                    <a:p>
                      <a:pPr algn="ctr"/>
                      <a:r>
                        <a:rPr lang="pt-BR" sz="1500" dirty="0" smtClean="0"/>
                        <a:t>6.061</a:t>
                      </a:r>
                      <a:endParaRPr lang="pt-BR" sz="1500" dirty="0"/>
                    </a:p>
                  </a:txBody>
                  <a:tcPr marL="82944" marR="82944" marT="41472" marB="41472">
                    <a:solidFill>
                      <a:schemeClr val="accent1">
                        <a:lumMod val="60000"/>
                        <a:lumOff val="40000"/>
                      </a:schemeClr>
                    </a:solidFill>
                  </a:tcPr>
                </a:tc>
                <a:tc>
                  <a:txBody>
                    <a:bodyPr/>
                    <a:lstStyle/>
                    <a:p>
                      <a:pPr algn="ctr"/>
                      <a:r>
                        <a:rPr lang="pt-BR" sz="1500" dirty="0" smtClean="0"/>
                        <a:t>951</a:t>
                      </a:r>
                      <a:endParaRPr lang="pt-BR" sz="1500" dirty="0"/>
                    </a:p>
                  </a:txBody>
                  <a:tcPr marL="82944" marR="82944" marT="41472" marB="41472">
                    <a:solidFill>
                      <a:srgbClr val="FFFF99"/>
                    </a:solidFill>
                  </a:tcPr>
                </a:tc>
                <a:tc>
                  <a:txBody>
                    <a:bodyPr/>
                    <a:lstStyle/>
                    <a:p>
                      <a:pPr algn="ctr"/>
                      <a:r>
                        <a:rPr lang="pt-BR" sz="1500" dirty="0" smtClean="0"/>
                        <a:t>11.033</a:t>
                      </a:r>
                      <a:endParaRPr lang="pt-BR" sz="1500" dirty="0"/>
                    </a:p>
                  </a:txBody>
                  <a:tcPr marL="82944" marR="82944" marT="41472" marB="41472">
                    <a:solidFill>
                      <a:schemeClr val="accent3"/>
                    </a:solidFill>
                  </a:tcPr>
                </a:tc>
              </a:tr>
            </a:tbl>
          </a:graphicData>
        </a:graphic>
      </p:graphicFrame>
      <p:sp>
        <p:nvSpPr>
          <p:cNvPr id="5" name="Retângulo 4"/>
          <p:cNvSpPr/>
          <p:nvPr/>
        </p:nvSpPr>
        <p:spPr>
          <a:xfrm>
            <a:off x="376728" y="892452"/>
            <a:ext cx="8216064" cy="371512"/>
          </a:xfrm>
          <a:prstGeom prst="rect">
            <a:avLst/>
          </a:prstGeom>
        </p:spPr>
        <p:txBody>
          <a:bodyPr wrap="square">
            <a:spAutoFit/>
          </a:bodyPr>
          <a:lstStyle/>
          <a:p>
            <a:r>
              <a:rPr lang="pt-BR" sz="1814"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Previsão de Renúncia para 2016 = R$ 11.011 (Em R$ milhões)</a:t>
            </a:r>
            <a:endParaRPr lang="pt-BR" sz="2903" b="1" dirty="0">
              <a:solidFill>
                <a:srgbClr val="0070C0"/>
              </a:solidFill>
              <a:latin typeface="Times New Roman" panose="02020603050405020304" pitchFamily="18" charset="0"/>
              <a:ea typeface="Times New Roman" panose="02020603050405020304" pitchFamily="18" charset="0"/>
            </a:endParaRPr>
          </a:p>
        </p:txBody>
      </p:sp>
      <p:sp>
        <p:nvSpPr>
          <p:cNvPr id="6" name="Retângulo 5"/>
          <p:cNvSpPr/>
          <p:nvPr/>
        </p:nvSpPr>
        <p:spPr>
          <a:xfrm>
            <a:off x="184262" y="6201626"/>
            <a:ext cx="4115266" cy="287771"/>
          </a:xfrm>
          <a:prstGeom prst="rect">
            <a:avLst/>
          </a:prstGeom>
        </p:spPr>
        <p:txBody>
          <a:bodyPr wrap="square">
            <a:spAutoFit/>
          </a:bodyPr>
          <a:lstStyle/>
          <a:p>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Fonte - Receita Federal do Brasil</a:t>
            </a:r>
            <a:r>
              <a:rPr lang="pt-BR" sz="1270" b="1" dirty="0">
                <a:solidFill>
                  <a:prstClr val="black"/>
                </a:solidFill>
                <a:latin typeface="Times New Roman" panose="02020603050405020304" pitchFamily="18" charset="0"/>
                <a:ea typeface="Times New Roman" panose="02020603050405020304" pitchFamily="18" charset="0"/>
              </a:rPr>
              <a:t> </a:t>
            </a:r>
            <a:endPar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Gráfico 9"/>
          <p:cNvGraphicFramePr/>
          <p:nvPr>
            <p:extLst/>
          </p:nvPr>
        </p:nvGraphicFramePr>
        <p:xfrm>
          <a:off x="1436761" y="2449238"/>
          <a:ext cx="6096000" cy="3829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8434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81286-BE21-42E8-93B8-F541ACFF9C32}" type="slidenum">
              <a:rPr lang="pt-BR">
                <a:solidFill>
                  <a:srgbClr val="898989"/>
                </a:solidFill>
                <a:latin typeface="Calibri" panose="020F0502020204030204" pitchFamily="34" charset="0"/>
              </a:rPr>
              <a:pPr eaLnBrk="1" hangingPunct="1"/>
              <a:t>8</a:t>
            </a:fld>
            <a:endParaRPr lang="pt-BR">
              <a:solidFill>
                <a:srgbClr val="898989"/>
              </a:solidFill>
              <a:latin typeface="Calibri" panose="020F0502020204030204" pitchFamily="34" charset="0"/>
            </a:endParaRPr>
          </a:p>
        </p:txBody>
      </p:sp>
      <p:sp>
        <p:nvSpPr>
          <p:cNvPr id="5" name="Título 1"/>
          <p:cNvSpPr>
            <a:spLocks noGrp="1"/>
          </p:cNvSpPr>
          <p:nvPr>
            <p:ph type="title"/>
          </p:nvPr>
        </p:nvSpPr>
        <p:spPr>
          <a:xfrm>
            <a:off x="165463" y="741810"/>
            <a:ext cx="8839199" cy="599310"/>
          </a:xfrm>
        </p:spPr>
        <p:txBody>
          <a:bodyPr>
            <a:normAutofit/>
          </a:bodyPr>
          <a:lstStyle/>
          <a:p>
            <a:pPr algn="ctr"/>
            <a:r>
              <a:rPr lang="pt-BR" sz="3200" b="1" dirty="0" smtClean="0">
                <a:latin typeface="+mn-lt"/>
              </a:rPr>
              <a:t>PEC 287-A</a:t>
            </a:r>
            <a:endParaRPr lang="pt-BR" sz="3200" b="1" dirty="0">
              <a:latin typeface="+mn-lt"/>
            </a:endParaRPr>
          </a:p>
        </p:txBody>
      </p:sp>
      <p:sp>
        <p:nvSpPr>
          <p:cNvPr id="7" name="Espaço Reservado para Conteúdo 2"/>
          <p:cNvSpPr>
            <a:spLocks noGrp="1"/>
          </p:cNvSpPr>
          <p:nvPr>
            <p:ph idx="1"/>
          </p:nvPr>
        </p:nvSpPr>
        <p:spPr>
          <a:xfrm>
            <a:off x="165463" y="1341120"/>
            <a:ext cx="8839199" cy="5148649"/>
          </a:xfrm>
        </p:spPr>
        <p:txBody>
          <a:bodyPr>
            <a:noAutofit/>
          </a:bodyPr>
          <a:lstStyle/>
          <a:p>
            <a:pPr algn="just">
              <a:lnSpc>
                <a:spcPct val="110000"/>
              </a:lnSpc>
              <a:spcBef>
                <a:spcPts val="600"/>
              </a:spcBef>
              <a:spcAft>
                <a:spcPts val="600"/>
              </a:spcAft>
              <a:defRPr/>
            </a:pPr>
            <a:r>
              <a:rPr lang="pt-BR" dirty="0" smtClean="0"/>
              <a:t>O Poder Executivo, ao encaminhar a Proposta de Emenda à Constituição nº 287-A, nenhuma referência ou proposição fez em relação à imunidade de que trata o § 7º do art. 195 da Constituição.</a:t>
            </a:r>
            <a:endParaRPr lang="pt-BR" dirty="0"/>
          </a:p>
        </p:txBody>
      </p:sp>
    </p:spTree>
    <p:extLst>
      <p:ext uri="{BB962C8B-B14F-4D97-AF65-F5344CB8AC3E}">
        <p14:creationId xmlns:p14="http://schemas.microsoft.com/office/powerpoint/2010/main" val="1987784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21787</TotalTime>
  <Words>958</Words>
  <Application>Microsoft Office PowerPoint</Application>
  <PresentationFormat>Apresentação na tela (4:3)</PresentationFormat>
  <Paragraphs>142</Paragraphs>
  <Slides>8</Slides>
  <Notes>0</Notes>
  <HiddenSlides>0</HiddenSlides>
  <MMClips>0</MMClips>
  <ScaleCrop>false</ScaleCrop>
  <HeadingPairs>
    <vt:vector size="6" baseType="variant">
      <vt:variant>
        <vt:lpstr>Fontes usadas</vt:lpstr>
      </vt:variant>
      <vt:variant>
        <vt:i4>8</vt:i4>
      </vt:variant>
      <vt:variant>
        <vt:lpstr>Tema</vt:lpstr>
      </vt:variant>
      <vt:variant>
        <vt:i4>3</vt:i4>
      </vt:variant>
      <vt:variant>
        <vt:lpstr>Títulos de slides</vt:lpstr>
      </vt:variant>
      <vt:variant>
        <vt:i4>8</vt:i4>
      </vt:variant>
    </vt:vector>
  </HeadingPairs>
  <TitlesOfParts>
    <vt:vector size="19" baseType="lpstr">
      <vt:lpstr>MS PGothic</vt:lpstr>
      <vt:lpstr>Arial</vt:lpstr>
      <vt:lpstr>Arial Rounded MT Bold</vt:lpstr>
      <vt:lpstr>Calibri</vt:lpstr>
      <vt:lpstr>Calibri Light</vt:lpstr>
      <vt:lpstr>DejaVu Sans</vt:lpstr>
      <vt:lpstr>StarSymbol</vt:lpstr>
      <vt:lpstr>Times New Roman</vt:lpstr>
      <vt:lpstr>Tema do Office</vt:lpstr>
      <vt:lpstr>Office Theme</vt:lpstr>
      <vt:lpstr>1_Office Theme</vt:lpstr>
      <vt:lpstr>    ISENÇÕES PARA ESCOLAS FILANTRÓPICAS E SEUS REFLEXOS NA EDUCAÇÃO DO PAÍS</vt:lpstr>
      <vt:lpstr>Disposições Gerais</vt:lpstr>
      <vt:lpstr>Alcance da Isenção</vt:lpstr>
      <vt:lpstr>Certificação – Entidade Educacionais </vt:lpstr>
      <vt:lpstr>Isenção – Requisitos  </vt:lpstr>
      <vt:lpstr>Apresentação do PowerPoint</vt:lpstr>
      <vt:lpstr>Apresentação do PowerPoint</vt:lpstr>
      <vt:lpstr>PEC 287-A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Retrato da Previdência Social no Brasil</dc:title>
  <dc:creator>Manoel Carlos</dc:creator>
  <cp:lastModifiedBy>Elizabeth Gomes de Lima Santos</cp:lastModifiedBy>
  <cp:revision>1282</cp:revision>
  <cp:lastPrinted>2017-04-25T11:33:27Z</cp:lastPrinted>
  <dcterms:created xsi:type="dcterms:W3CDTF">2015-08-26T19:13:41Z</dcterms:created>
  <dcterms:modified xsi:type="dcterms:W3CDTF">2017-04-25T13:05:40Z</dcterms:modified>
</cp:coreProperties>
</file>