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png&amp;ehk=00klXDIgfYMC84JRmYu9dQ&amp;r=0&amp;pid=OfficeInsert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3" r:id="rId2"/>
    <p:sldId id="257" r:id="rId3"/>
    <p:sldId id="271" r:id="rId4"/>
    <p:sldId id="288" r:id="rId5"/>
    <p:sldId id="262" r:id="rId6"/>
    <p:sldId id="263" r:id="rId7"/>
    <p:sldId id="284" r:id="rId8"/>
    <p:sldId id="289" r:id="rId9"/>
    <p:sldId id="264" r:id="rId10"/>
    <p:sldId id="265" r:id="rId11"/>
    <p:sldId id="266" r:id="rId12"/>
    <p:sldId id="267" r:id="rId13"/>
    <p:sldId id="275" r:id="rId14"/>
    <p:sldId id="272" r:id="rId15"/>
    <p:sldId id="278" r:id="rId16"/>
    <p:sldId id="276" r:id="rId17"/>
    <p:sldId id="280" r:id="rId18"/>
    <p:sldId id="285" r:id="rId19"/>
    <p:sldId id="281" r:id="rId20"/>
    <p:sldId id="287" r:id="rId21"/>
    <p:sldId id="273" r:id="rId22"/>
  </p:sldIdLst>
  <p:sldSz cx="12192000" cy="6858000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de Almeida Santos" initials="JdA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7" autoAdjust="0"/>
    <p:restoredTop sz="94660"/>
  </p:normalViewPr>
  <p:slideViewPr>
    <p:cSldViewPr snapToGrid="0">
      <p:cViewPr varScale="1">
        <p:scale>
          <a:sx n="92" d="100"/>
          <a:sy n="92" d="100"/>
        </p:scale>
        <p:origin x="7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1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6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366454525244076E-2"/>
          <c:y val="9.1646986783450721E-2"/>
          <c:w val="0.97663355612019354"/>
          <c:h val="0.74128310348909898"/>
        </c:manualLayout>
      </c:layout>
      <c:pie3D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Vendas</c:v>
                </c:pt>
              </c:strCache>
            </c:strRef>
          </c:tx>
          <c:explosion val="30"/>
          <c:dPt>
            <c:idx val="0"/>
            <c:bubble3D val="0"/>
            <c:explosion val="23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097-48D8-B25F-B9A83B1F88F1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097-48D8-B25F-B9A83B1F88F1}"/>
              </c:ext>
            </c:extLst>
          </c:dPt>
          <c:cat>
            <c:strRef>
              <c:f>Planilha1!$A$2:$A$3</c:f>
              <c:strCache>
                <c:ptCount val="2"/>
                <c:pt idx="0">
                  <c:v>Filantrópicas</c:v>
                </c:pt>
                <c:pt idx="1">
                  <c:v>Outras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13.56</c:v>
                </c:pt>
                <c:pt idx="1">
                  <c:v>86.44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97-48D8-B25F-B9A83B1F8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1B8D0-106A-EF4B-82BB-12A0DEBB5EBC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1B4EB-99F5-4149-B27D-2A9A1694D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204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ABC0E-4391-4CC9-8EE0-498174FAA3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92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ABC0E-4391-4CC9-8EE0-498174FAA39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9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593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4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3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325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33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717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70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22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79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19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61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612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00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644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65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3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17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285B4-76A5-4D9D-B7D9-7B045A8C74C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AFB4C-F1A0-4F6A-9276-797AD2687529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1" b="918"/>
          <a:stretch/>
        </p:blipFill>
        <p:spPr>
          <a:xfrm>
            <a:off x="0" y="0"/>
            <a:ext cx="12192000" cy="689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69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12" Type="http://schemas.openxmlformats.org/officeDocument/2006/relationships/image" Target="../media/image13.png"/><Relationship Id="rId17" Type="http://schemas.openxmlformats.org/officeDocument/2006/relationships/image" Target="../media/image18.gif"/><Relationship Id="rId2" Type="http://schemas.openxmlformats.org/officeDocument/2006/relationships/image" Target="../media/image3.emf"/><Relationship Id="rId16" Type="http://schemas.openxmlformats.org/officeDocument/2006/relationships/image" Target="../media/image1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png"/><Relationship Id="rId10" Type="http://schemas.openxmlformats.org/officeDocument/2006/relationships/image" Target="../media/image11.jpg"/><Relationship Id="rId19" Type="http://schemas.openxmlformats.org/officeDocument/2006/relationships/image" Target="../media/image20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2.png&amp;ehk=00klXDIgfYMC84JRmYu9dQ&amp;r=0&amp;pid=OfficeInsert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/>
          <p:cNvGrpSpPr/>
          <p:nvPr/>
        </p:nvGrpSpPr>
        <p:grpSpPr>
          <a:xfrm>
            <a:off x="514119" y="646363"/>
            <a:ext cx="11163762" cy="5626830"/>
            <a:chOff x="1642135" y="294867"/>
            <a:chExt cx="11163762" cy="5626830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27570" y="1181058"/>
              <a:ext cx="3792893" cy="3792893"/>
            </a:xfrm>
            <a:prstGeom prst="rect">
              <a:avLst/>
            </a:prstGeom>
          </p:spPr>
        </p:pic>
        <p:grpSp>
          <p:nvGrpSpPr>
            <p:cNvPr id="6" name="Agrupar 5"/>
            <p:cNvGrpSpPr/>
            <p:nvPr/>
          </p:nvGrpSpPr>
          <p:grpSpPr>
            <a:xfrm>
              <a:off x="1642135" y="294867"/>
              <a:ext cx="11163762" cy="5626830"/>
              <a:chOff x="1642135" y="294867"/>
              <a:chExt cx="11163762" cy="5626830"/>
            </a:xfrm>
          </p:grpSpPr>
          <p:pic>
            <p:nvPicPr>
              <p:cNvPr id="7" name="Imagem 6"/>
              <p:cNvPicPr>
                <a:picLocks noChangeAspect="1"/>
              </p:cNvPicPr>
              <p:nvPr/>
            </p:nvPicPr>
            <p:blipFill rotWithShape="1">
              <a:blip r:embed="rId3"/>
              <a:srcRect l="26847" t="-2415"/>
              <a:stretch/>
            </p:blipFill>
            <p:spPr>
              <a:xfrm>
                <a:off x="6151058" y="294867"/>
                <a:ext cx="2145916" cy="630670"/>
              </a:xfrm>
              <a:prstGeom prst="rect">
                <a:avLst/>
              </a:prstGeom>
            </p:spPr>
          </p:pic>
          <p:sp>
            <p:nvSpPr>
              <p:cNvPr id="8" name="CaixaDeTexto 7"/>
              <p:cNvSpPr txBox="1"/>
              <p:nvPr/>
            </p:nvSpPr>
            <p:spPr>
              <a:xfrm>
                <a:off x="1642135" y="5398477"/>
                <a:ext cx="1116376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8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anose="020B0A04020102020204" pitchFamily="34" charset="0"/>
                  </a:rPr>
                  <a:t>FÓRUM NACIONAL DAS INSTITUIÇÕES FILANTRÓPICAS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670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1450730" y="1204546"/>
            <a:ext cx="8722153" cy="5501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708850" y="4930726"/>
            <a:ext cx="2092796" cy="12310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022954" y="4930726"/>
            <a:ext cx="2092796" cy="12310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/>
          <p:cNvSpPr/>
          <p:nvPr/>
        </p:nvSpPr>
        <p:spPr>
          <a:xfrm>
            <a:off x="3708850" y="10193090"/>
            <a:ext cx="2092796" cy="12310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6022954" y="10193090"/>
            <a:ext cx="2092796" cy="12310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tângulo 50"/>
          <p:cNvSpPr/>
          <p:nvPr/>
        </p:nvSpPr>
        <p:spPr>
          <a:xfrm>
            <a:off x="8206064" y="10193090"/>
            <a:ext cx="2092796" cy="12310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CaixaDeTexto 63"/>
          <p:cNvSpPr txBox="1"/>
          <p:nvPr/>
        </p:nvSpPr>
        <p:spPr>
          <a:xfrm>
            <a:off x="6091265" y="10393108"/>
            <a:ext cx="1939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2,33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8267231" y="10393107"/>
            <a:ext cx="1939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3,44</a:t>
            </a:r>
          </a:p>
        </p:txBody>
      </p:sp>
      <p:sp>
        <p:nvSpPr>
          <p:cNvPr id="82" name="CaixaDeTexto 81"/>
          <p:cNvSpPr txBox="1"/>
          <p:nvPr/>
        </p:nvSpPr>
        <p:spPr>
          <a:xfrm>
            <a:off x="3795253" y="10393108"/>
            <a:ext cx="1939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</a:rPr>
              <a:t>1,00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1764635" y="10193090"/>
            <a:ext cx="1791989" cy="12310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8" name="CaixaDeTexto 57"/>
          <p:cNvSpPr txBox="1"/>
          <p:nvPr/>
        </p:nvSpPr>
        <p:spPr>
          <a:xfrm>
            <a:off x="1796990" y="10378743"/>
            <a:ext cx="1743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Assistência Social</a:t>
            </a:r>
          </a:p>
        </p:txBody>
      </p:sp>
      <p:cxnSp>
        <p:nvCxnSpPr>
          <p:cNvPr id="60" name="Conector reto 59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m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63" name="Imagem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grpSp>
        <p:nvGrpSpPr>
          <p:cNvPr id="74" name="Agrupar 73"/>
          <p:cNvGrpSpPr/>
          <p:nvPr/>
        </p:nvGrpSpPr>
        <p:grpSpPr>
          <a:xfrm>
            <a:off x="1738389" y="1349318"/>
            <a:ext cx="8434494" cy="5330013"/>
            <a:chOff x="1738389" y="1349318"/>
            <a:chExt cx="8434494" cy="5330013"/>
          </a:xfrm>
        </p:grpSpPr>
        <p:sp>
          <p:nvSpPr>
            <p:cNvPr id="75" name="Retângulo 74"/>
            <p:cNvSpPr/>
            <p:nvPr/>
          </p:nvSpPr>
          <p:spPr>
            <a:xfrm>
              <a:off x="5965227" y="2651503"/>
              <a:ext cx="1824332" cy="906219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76" name="Retângulo 75"/>
            <p:cNvSpPr/>
            <p:nvPr/>
          </p:nvSpPr>
          <p:spPr>
            <a:xfrm>
              <a:off x="3651123" y="4720143"/>
              <a:ext cx="1824332" cy="90621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77" name="Retângulo 76"/>
            <p:cNvSpPr/>
            <p:nvPr/>
          </p:nvSpPr>
          <p:spPr>
            <a:xfrm>
              <a:off x="5965227" y="4720143"/>
              <a:ext cx="1824332" cy="90621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grpSp>
          <p:nvGrpSpPr>
            <p:cNvPr id="78" name="Agrupar 77"/>
            <p:cNvGrpSpPr/>
            <p:nvPr/>
          </p:nvGrpSpPr>
          <p:grpSpPr>
            <a:xfrm>
              <a:off x="3631878" y="1349318"/>
              <a:ext cx="1824333" cy="1262750"/>
              <a:chOff x="3631878" y="1349318"/>
              <a:chExt cx="1824333" cy="1262750"/>
            </a:xfrm>
          </p:grpSpPr>
          <p:sp>
            <p:nvSpPr>
              <p:cNvPr id="144" name="Retângulo 143"/>
              <p:cNvSpPr/>
              <p:nvPr/>
            </p:nvSpPr>
            <p:spPr>
              <a:xfrm>
                <a:off x="3631878" y="1349318"/>
                <a:ext cx="1824333" cy="126275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145" name="CaixaDeTexto 144"/>
              <p:cNvSpPr txBox="1"/>
              <p:nvPr/>
            </p:nvSpPr>
            <p:spPr>
              <a:xfrm>
                <a:off x="3644892" y="1626750"/>
                <a:ext cx="179830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/>
                  <a:t>ISENÇÃO COTA PATRONAL</a:t>
                </a:r>
              </a:p>
            </p:txBody>
          </p:sp>
        </p:grpSp>
        <p:grpSp>
          <p:nvGrpSpPr>
            <p:cNvPr id="79" name="Agrupar 78"/>
            <p:cNvGrpSpPr/>
            <p:nvPr/>
          </p:nvGrpSpPr>
          <p:grpSpPr>
            <a:xfrm>
              <a:off x="5936360" y="1349318"/>
              <a:ext cx="1856145" cy="1196788"/>
              <a:chOff x="5936360" y="1349318"/>
              <a:chExt cx="1856145" cy="1196788"/>
            </a:xfrm>
          </p:grpSpPr>
          <p:sp>
            <p:nvSpPr>
              <p:cNvPr id="142" name="Retângulo 141"/>
              <p:cNvSpPr/>
              <p:nvPr/>
            </p:nvSpPr>
            <p:spPr>
              <a:xfrm>
                <a:off x="5946763" y="1349318"/>
                <a:ext cx="1835338" cy="1196788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143" name="CaixaDeTexto 142"/>
              <p:cNvSpPr txBox="1"/>
              <p:nvPr/>
            </p:nvSpPr>
            <p:spPr>
              <a:xfrm>
                <a:off x="5936360" y="1593769"/>
                <a:ext cx="185614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/>
                  <a:t>ÍNDICE VALOR TANGÍVEL</a:t>
                </a:r>
              </a:p>
            </p:txBody>
          </p:sp>
        </p:grpSp>
        <p:grpSp>
          <p:nvGrpSpPr>
            <p:cNvPr id="80" name="Agrupar 79"/>
            <p:cNvGrpSpPr/>
            <p:nvPr/>
          </p:nvGrpSpPr>
          <p:grpSpPr>
            <a:xfrm>
              <a:off x="8129093" y="1349318"/>
              <a:ext cx="1830918" cy="1124192"/>
              <a:chOff x="8129093" y="1349318"/>
              <a:chExt cx="1830918" cy="1124192"/>
            </a:xfrm>
          </p:grpSpPr>
          <p:sp>
            <p:nvSpPr>
              <p:cNvPr id="140" name="Retângulo 139"/>
              <p:cNvSpPr/>
              <p:nvPr/>
            </p:nvSpPr>
            <p:spPr>
              <a:xfrm>
                <a:off x="8129093" y="1349318"/>
                <a:ext cx="1830918" cy="112419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141" name="CaixaDeTexto 140"/>
              <p:cNvSpPr txBox="1"/>
              <p:nvPr/>
            </p:nvSpPr>
            <p:spPr>
              <a:xfrm>
                <a:off x="8138716" y="1557471"/>
                <a:ext cx="181167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/>
                  <a:t>ÍNDICE VALOR INTANGÍVEL</a:t>
                </a:r>
              </a:p>
            </p:txBody>
          </p:sp>
        </p:grpSp>
        <p:grpSp>
          <p:nvGrpSpPr>
            <p:cNvPr id="81" name="Agrupar 80"/>
            <p:cNvGrpSpPr/>
            <p:nvPr/>
          </p:nvGrpSpPr>
          <p:grpSpPr>
            <a:xfrm>
              <a:off x="3631879" y="3663121"/>
              <a:ext cx="1824332" cy="906219"/>
              <a:chOff x="3669011" y="2817118"/>
              <a:chExt cx="2092796" cy="1231032"/>
            </a:xfrm>
          </p:grpSpPr>
          <p:sp>
            <p:nvSpPr>
              <p:cNvPr id="137" name="Retângulo 136"/>
              <p:cNvSpPr/>
              <p:nvPr/>
            </p:nvSpPr>
            <p:spPr>
              <a:xfrm>
                <a:off x="3669011" y="2817118"/>
                <a:ext cx="2092796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" name="CaixaDeTexto 138"/>
              <p:cNvSpPr txBox="1"/>
              <p:nvPr/>
            </p:nvSpPr>
            <p:spPr>
              <a:xfrm>
                <a:off x="3745785" y="2832403"/>
                <a:ext cx="1939250" cy="96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1,00</a:t>
                </a:r>
              </a:p>
            </p:txBody>
          </p:sp>
        </p:grpSp>
        <p:sp>
          <p:nvSpPr>
            <p:cNvPr id="136" name="CaixaDeTexto 135"/>
            <p:cNvSpPr txBox="1"/>
            <p:nvPr/>
          </p:nvSpPr>
          <p:spPr>
            <a:xfrm>
              <a:off x="3739698" y="4688961"/>
              <a:ext cx="16904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1,00</a:t>
              </a:r>
            </a:p>
          </p:txBody>
        </p:sp>
        <p:grpSp>
          <p:nvGrpSpPr>
            <p:cNvPr id="84" name="Agrupar 83"/>
            <p:cNvGrpSpPr/>
            <p:nvPr/>
          </p:nvGrpSpPr>
          <p:grpSpPr>
            <a:xfrm>
              <a:off x="3669011" y="5773112"/>
              <a:ext cx="1824332" cy="906219"/>
              <a:chOff x="3669011" y="5448300"/>
              <a:chExt cx="2092796" cy="1231032"/>
            </a:xfrm>
          </p:grpSpPr>
          <p:sp>
            <p:nvSpPr>
              <p:cNvPr id="132" name="Retângulo 131"/>
              <p:cNvSpPr/>
              <p:nvPr/>
            </p:nvSpPr>
            <p:spPr>
              <a:xfrm>
                <a:off x="3669011" y="5448300"/>
                <a:ext cx="2092796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134" name="CaixaDeTexto 133"/>
              <p:cNvSpPr txBox="1"/>
              <p:nvPr/>
            </p:nvSpPr>
            <p:spPr>
              <a:xfrm>
                <a:off x="3779961" y="5523562"/>
                <a:ext cx="1939250" cy="96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1,00</a:t>
                </a:r>
              </a:p>
            </p:txBody>
          </p:sp>
        </p:grpSp>
        <p:grpSp>
          <p:nvGrpSpPr>
            <p:cNvPr id="85" name="Agrupar 84"/>
            <p:cNvGrpSpPr/>
            <p:nvPr/>
          </p:nvGrpSpPr>
          <p:grpSpPr>
            <a:xfrm>
              <a:off x="3633235" y="2651503"/>
              <a:ext cx="1824333" cy="906219"/>
              <a:chOff x="3669011" y="1501527"/>
              <a:chExt cx="2092796" cy="1231032"/>
            </a:xfrm>
          </p:grpSpPr>
          <p:sp>
            <p:nvSpPr>
              <p:cNvPr id="129" name="Retângulo 128"/>
              <p:cNvSpPr/>
              <p:nvPr/>
            </p:nvSpPr>
            <p:spPr>
              <a:xfrm>
                <a:off x="3669011" y="1501527"/>
                <a:ext cx="2092796" cy="1231032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131" name="CaixaDeTexto 130"/>
              <p:cNvSpPr txBox="1"/>
              <p:nvPr/>
            </p:nvSpPr>
            <p:spPr>
              <a:xfrm>
                <a:off x="3768478" y="1556793"/>
                <a:ext cx="1939250" cy="96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1,00</a:t>
                </a:r>
              </a:p>
            </p:txBody>
          </p:sp>
        </p:grpSp>
        <p:grpSp>
          <p:nvGrpSpPr>
            <p:cNvPr id="86" name="Agrupar 85"/>
            <p:cNvGrpSpPr/>
            <p:nvPr/>
          </p:nvGrpSpPr>
          <p:grpSpPr>
            <a:xfrm>
              <a:off x="5983117" y="5773112"/>
              <a:ext cx="1824333" cy="906219"/>
              <a:chOff x="5983115" y="5448300"/>
              <a:chExt cx="2092796" cy="1231032"/>
            </a:xfrm>
          </p:grpSpPr>
          <p:sp>
            <p:nvSpPr>
              <p:cNvPr id="126" name="Retângulo 125"/>
              <p:cNvSpPr/>
              <p:nvPr/>
            </p:nvSpPr>
            <p:spPr>
              <a:xfrm>
                <a:off x="5983115" y="5448300"/>
                <a:ext cx="2092796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128" name="CaixaDeTexto 127"/>
              <p:cNvSpPr txBox="1"/>
              <p:nvPr/>
            </p:nvSpPr>
            <p:spPr>
              <a:xfrm>
                <a:off x="6106688" y="5523562"/>
                <a:ext cx="1939249" cy="96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2,33</a:t>
                </a:r>
              </a:p>
            </p:txBody>
          </p:sp>
        </p:grpSp>
        <p:sp>
          <p:nvSpPr>
            <p:cNvPr id="125" name="CaixaDeTexto 124"/>
            <p:cNvSpPr txBox="1"/>
            <p:nvPr/>
          </p:nvSpPr>
          <p:spPr>
            <a:xfrm>
              <a:off x="6043849" y="4753929"/>
              <a:ext cx="16904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4,56</a:t>
              </a:r>
            </a:p>
          </p:txBody>
        </p:sp>
        <p:grpSp>
          <p:nvGrpSpPr>
            <p:cNvPr id="88" name="Agrupar 87"/>
            <p:cNvGrpSpPr/>
            <p:nvPr/>
          </p:nvGrpSpPr>
          <p:grpSpPr>
            <a:xfrm>
              <a:off x="5945983" y="3663121"/>
              <a:ext cx="1824332" cy="906219"/>
              <a:chOff x="5983115" y="2817118"/>
              <a:chExt cx="2092796" cy="1231032"/>
            </a:xfrm>
          </p:grpSpPr>
          <p:sp>
            <p:nvSpPr>
              <p:cNvPr id="121" name="Retângulo 120"/>
              <p:cNvSpPr/>
              <p:nvPr/>
            </p:nvSpPr>
            <p:spPr>
              <a:xfrm>
                <a:off x="5983115" y="2817118"/>
                <a:ext cx="2092796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3" name="CaixaDeTexto 122"/>
              <p:cNvSpPr txBox="1"/>
              <p:nvPr/>
            </p:nvSpPr>
            <p:spPr>
              <a:xfrm>
                <a:off x="6059889" y="2832403"/>
                <a:ext cx="1939250" cy="96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1,92</a:t>
                </a:r>
              </a:p>
            </p:txBody>
          </p:sp>
        </p:grpSp>
        <p:sp>
          <p:nvSpPr>
            <p:cNvPr id="120" name="CaixaDeTexto 119"/>
            <p:cNvSpPr txBox="1"/>
            <p:nvPr/>
          </p:nvSpPr>
          <p:spPr>
            <a:xfrm>
              <a:off x="6037039" y="2635466"/>
              <a:ext cx="16904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3,37</a:t>
              </a:r>
            </a:p>
          </p:txBody>
        </p:sp>
        <p:grpSp>
          <p:nvGrpSpPr>
            <p:cNvPr id="90" name="Agrupar 89"/>
            <p:cNvGrpSpPr/>
            <p:nvPr/>
          </p:nvGrpSpPr>
          <p:grpSpPr>
            <a:xfrm>
              <a:off x="8129093" y="3663121"/>
              <a:ext cx="1824332" cy="906219"/>
              <a:chOff x="8166225" y="2817118"/>
              <a:chExt cx="2092796" cy="1231032"/>
            </a:xfrm>
          </p:grpSpPr>
          <p:sp>
            <p:nvSpPr>
              <p:cNvPr id="116" name="Retângulo 115"/>
              <p:cNvSpPr/>
              <p:nvPr/>
            </p:nvSpPr>
            <p:spPr>
              <a:xfrm>
                <a:off x="8166225" y="2817118"/>
                <a:ext cx="2092796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8" name="CaixaDeTexto 117"/>
              <p:cNvSpPr txBox="1"/>
              <p:nvPr/>
            </p:nvSpPr>
            <p:spPr>
              <a:xfrm>
                <a:off x="8242999" y="2832403"/>
                <a:ext cx="1939250" cy="96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2,03</a:t>
                </a:r>
              </a:p>
            </p:txBody>
          </p:sp>
        </p:grpSp>
        <p:sp>
          <p:nvSpPr>
            <p:cNvPr id="91" name="CaixaDeTexto 90"/>
            <p:cNvSpPr txBox="1"/>
            <p:nvPr/>
          </p:nvSpPr>
          <p:spPr>
            <a:xfrm>
              <a:off x="8129167" y="5256565"/>
              <a:ext cx="20437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R$ 16.071.808.260</a:t>
              </a:r>
            </a:p>
          </p:txBody>
        </p:sp>
        <p:grpSp>
          <p:nvGrpSpPr>
            <p:cNvPr id="92" name="Agrupar 91"/>
            <p:cNvGrpSpPr/>
            <p:nvPr/>
          </p:nvGrpSpPr>
          <p:grpSpPr>
            <a:xfrm>
              <a:off x="8148337" y="4720143"/>
              <a:ext cx="1824332" cy="906219"/>
              <a:chOff x="8166225" y="4132709"/>
              <a:chExt cx="2092796" cy="1231032"/>
            </a:xfrm>
          </p:grpSpPr>
          <p:sp>
            <p:nvSpPr>
              <p:cNvPr id="114" name="Retângulo 113"/>
              <p:cNvSpPr/>
              <p:nvPr/>
            </p:nvSpPr>
            <p:spPr>
              <a:xfrm>
                <a:off x="8166225" y="4132709"/>
                <a:ext cx="2092796" cy="1231032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115" name="CaixaDeTexto 114"/>
              <p:cNvSpPr txBox="1"/>
              <p:nvPr/>
            </p:nvSpPr>
            <p:spPr>
              <a:xfrm>
                <a:off x="8242999" y="4133568"/>
                <a:ext cx="1939250" cy="96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2,82</a:t>
                </a:r>
              </a:p>
            </p:txBody>
          </p:sp>
        </p:grpSp>
        <p:grpSp>
          <p:nvGrpSpPr>
            <p:cNvPr id="93" name="Agrupar 92"/>
            <p:cNvGrpSpPr/>
            <p:nvPr/>
          </p:nvGrpSpPr>
          <p:grpSpPr>
            <a:xfrm>
              <a:off x="8166225" y="5773112"/>
              <a:ext cx="1824332" cy="906219"/>
              <a:chOff x="8166225" y="5448300"/>
              <a:chExt cx="2092796" cy="1231032"/>
            </a:xfrm>
          </p:grpSpPr>
          <p:sp>
            <p:nvSpPr>
              <p:cNvPr id="111" name="Retângulo 110"/>
              <p:cNvSpPr/>
              <p:nvPr/>
            </p:nvSpPr>
            <p:spPr>
              <a:xfrm>
                <a:off x="8166225" y="5448300"/>
                <a:ext cx="2092796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113" name="CaixaDeTexto 112"/>
              <p:cNvSpPr txBox="1"/>
              <p:nvPr/>
            </p:nvSpPr>
            <p:spPr>
              <a:xfrm>
                <a:off x="8249510" y="5487391"/>
                <a:ext cx="1939250" cy="96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3,44</a:t>
                </a:r>
              </a:p>
            </p:txBody>
          </p:sp>
        </p:grpSp>
        <p:grpSp>
          <p:nvGrpSpPr>
            <p:cNvPr id="94" name="Agrupar 93"/>
            <p:cNvGrpSpPr/>
            <p:nvPr/>
          </p:nvGrpSpPr>
          <p:grpSpPr>
            <a:xfrm>
              <a:off x="8148335" y="2651503"/>
              <a:ext cx="1824332" cy="906219"/>
              <a:chOff x="8166225" y="1501527"/>
              <a:chExt cx="2092796" cy="1231032"/>
            </a:xfrm>
          </p:grpSpPr>
          <p:sp>
            <p:nvSpPr>
              <p:cNvPr id="108" name="Retângulo 107"/>
              <p:cNvSpPr/>
              <p:nvPr/>
            </p:nvSpPr>
            <p:spPr>
              <a:xfrm>
                <a:off x="8166225" y="1501527"/>
                <a:ext cx="2092796" cy="1231032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110" name="CaixaDeTexto 109"/>
              <p:cNvSpPr txBox="1"/>
              <p:nvPr/>
            </p:nvSpPr>
            <p:spPr>
              <a:xfrm>
                <a:off x="8208342" y="1520131"/>
                <a:ext cx="1939250" cy="9616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2,55</a:t>
                </a:r>
              </a:p>
            </p:txBody>
          </p:sp>
        </p:grpSp>
        <p:grpSp>
          <p:nvGrpSpPr>
            <p:cNvPr id="96" name="Agrupar 95"/>
            <p:cNvGrpSpPr/>
            <p:nvPr/>
          </p:nvGrpSpPr>
          <p:grpSpPr>
            <a:xfrm>
              <a:off x="1738389" y="3663121"/>
              <a:ext cx="1562113" cy="906219"/>
              <a:chOff x="1775521" y="2817118"/>
              <a:chExt cx="1791989" cy="1231032"/>
            </a:xfrm>
          </p:grpSpPr>
          <p:sp>
            <p:nvSpPr>
              <p:cNvPr id="106" name="Retângulo 105"/>
              <p:cNvSpPr/>
              <p:nvPr/>
            </p:nvSpPr>
            <p:spPr>
              <a:xfrm>
                <a:off x="1775521" y="2817118"/>
                <a:ext cx="1791989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CaixaDeTexto 106"/>
              <p:cNvSpPr txBox="1"/>
              <p:nvPr/>
            </p:nvSpPr>
            <p:spPr>
              <a:xfrm>
                <a:off x="1852919" y="3201801"/>
                <a:ext cx="1660513" cy="501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Educação</a:t>
                </a:r>
              </a:p>
            </p:txBody>
          </p:sp>
        </p:grpSp>
        <p:grpSp>
          <p:nvGrpSpPr>
            <p:cNvPr id="97" name="Agrupar 96"/>
            <p:cNvGrpSpPr/>
            <p:nvPr/>
          </p:nvGrpSpPr>
          <p:grpSpPr>
            <a:xfrm>
              <a:off x="1757633" y="4720143"/>
              <a:ext cx="1562113" cy="906219"/>
              <a:chOff x="1775521" y="4132709"/>
              <a:chExt cx="1791989" cy="1231032"/>
            </a:xfrm>
          </p:grpSpPr>
          <p:sp>
            <p:nvSpPr>
              <p:cNvPr id="104" name="Retângulo 103"/>
              <p:cNvSpPr/>
              <p:nvPr/>
            </p:nvSpPr>
            <p:spPr>
              <a:xfrm>
                <a:off x="1775521" y="4132709"/>
                <a:ext cx="1791989" cy="1231032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CaixaDeTexto 104"/>
              <p:cNvSpPr txBox="1"/>
              <p:nvPr/>
            </p:nvSpPr>
            <p:spPr>
              <a:xfrm>
                <a:off x="1852919" y="4509121"/>
                <a:ext cx="1660513" cy="501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Saúde</a:t>
                </a:r>
              </a:p>
            </p:txBody>
          </p:sp>
        </p:grpSp>
        <p:grpSp>
          <p:nvGrpSpPr>
            <p:cNvPr id="98" name="Agrupar 97"/>
            <p:cNvGrpSpPr/>
            <p:nvPr/>
          </p:nvGrpSpPr>
          <p:grpSpPr>
            <a:xfrm>
              <a:off x="1757633" y="2651503"/>
              <a:ext cx="1624396" cy="906219"/>
              <a:chOff x="1775521" y="1501527"/>
              <a:chExt cx="1863438" cy="1231032"/>
            </a:xfrm>
          </p:grpSpPr>
          <p:sp>
            <p:nvSpPr>
              <p:cNvPr id="102" name="Retângulo 101"/>
              <p:cNvSpPr/>
              <p:nvPr/>
            </p:nvSpPr>
            <p:spPr>
              <a:xfrm>
                <a:off x="1775521" y="1501527"/>
                <a:ext cx="1791989" cy="1231032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CaixaDeTexto 102"/>
              <p:cNvSpPr txBox="1"/>
              <p:nvPr/>
            </p:nvSpPr>
            <p:spPr>
              <a:xfrm>
                <a:off x="1799547" y="1878772"/>
                <a:ext cx="1839412" cy="501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Consolidado</a:t>
                </a:r>
              </a:p>
            </p:txBody>
          </p:sp>
        </p:grpSp>
        <p:grpSp>
          <p:nvGrpSpPr>
            <p:cNvPr id="99" name="Agrupar 98"/>
            <p:cNvGrpSpPr/>
            <p:nvPr/>
          </p:nvGrpSpPr>
          <p:grpSpPr>
            <a:xfrm>
              <a:off x="1775521" y="5773112"/>
              <a:ext cx="1562113" cy="906219"/>
              <a:chOff x="1775521" y="5448300"/>
              <a:chExt cx="1791989" cy="1231032"/>
            </a:xfrm>
          </p:grpSpPr>
          <p:sp>
            <p:nvSpPr>
              <p:cNvPr id="100" name="Retângulo 99"/>
              <p:cNvSpPr/>
              <p:nvPr/>
            </p:nvSpPr>
            <p:spPr>
              <a:xfrm>
                <a:off x="1775521" y="5448300"/>
                <a:ext cx="1791989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CaixaDeTexto 100"/>
              <p:cNvSpPr txBox="1"/>
              <p:nvPr/>
            </p:nvSpPr>
            <p:spPr>
              <a:xfrm>
                <a:off x="1799547" y="5633953"/>
                <a:ext cx="1743936" cy="877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Assistência Social</a:t>
                </a:r>
              </a:p>
            </p:txBody>
          </p:sp>
        </p:grpSp>
      </p:grpSp>
      <p:sp>
        <p:nvSpPr>
          <p:cNvPr id="146" name="CaixaDeTexto 145"/>
          <p:cNvSpPr txBox="1"/>
          <p:nvPr/>
        </p:nvSpPr>
        <p:spPr>
          <a:xfrm>
            <a:off x="979714" y="384137"/>
            <a:ext cx="8541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da contrapartida das Instituições Filantrópicas</a:t>
            </a:r>
          </a:p>
        </p:txBody>
      </p:sp>
      <p:sp>
        <p:nvSpPr>
          <p:cNvPr id="87" name="CaixaDeTexto 86"/>
          <p:cNvSpPr txBox="1"/>
          <p:nvPr/>
        </p:nvSpPr>
        <p:spPr>
          <a:xfrm>
            <a:off x="4703268" y="1392536"/>
            <a:ext cx="19793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/>
              <a:t>/</a:t>
            </a:r>
          </a:p>
        </p:txBody>
      </p:sp>
      <p:cxnSp>
        <p:nvCxnSpPr>
          <p:cNvPr id="89" name="Conector reto 88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5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82"/>
          <p:cNvSpPr/>
          <p:nvPr/>
        </p:nvSpPr>
        <p:spPr>
          <a:xfrm>
            <a:off x="1450730" y="1204546"/>
            <a:ext cx="9141070" cy="5501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684517" y="1399778"/>
            <a:ext cx="2092796" cy="9135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CaixaDeTexto 51"/>
          <p:cNvSpPr txBox="1"/>
          <p:nvPr/>
        </p:nvSpPr>
        <p:spPr>
          <a:xfrm>
            <a:off x="3902870" y="1552224"/>
            <a:ext cx="1702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ISENÇÃO COTA PATRONAL</a:t>
            </a:r>
          </a:p>
        </p:txBody>
      </p:sp>
      <p:grpSp>
        <p:nvGrpSpPr>
          <p:cNvPr id="30" name="Agrupar 29"/>
          <p:cNvGrpSpPr/>
          <p:nvPr/>
        </p:nvGrpSpPr>
        <p:grpSpPr>
          <a:xfrm>
            <a:off x="8277655" y="1379406"/>
            <a:ext cx="2092796" cy="910573"/>
            <a:chOff x="8277655" y="1379406"/>
            <a:chExt cx="2092796" cy="910573"/>
          </a:xfrm>
        </p:grpSpPr>
        <p:sp>
          <p:nvSpPr>
            <p:cNvPr id="5" name="Retângulo 4"/>
            <p:cNvSpPr/>
            <p:nvPr/>
          </p:nvSpPr>
          <p:spPr>
            <a:xfrm>
              <a:off x="8277655" y="1379406"/>
              <a:ext cx="2092796" cy="91057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8334387" y="1511527"/>
              <a:ext cx="1979332" cy="64633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ÍNDICE </a:t>
              </a:r>
            </a:p>
            <a:p>
              <a:pPr algn="ctr"/>
              <a:r>
                <a:rPr lang="pt-BR" b="1" dirty="0"/>
                <a:t>DE VALOR</a:t>
              </a:r>
            </a:p>
          </p:txBody>
        </p:sp>
      </p:grpSp>
      <p:sp>
        <p:nvSpPr>
          <p:cNvPr id="6" name="Retângulo 5"/>
          <p:cNvSpPr/>
          <p:nvPr/>
        </p:nvSpPr>
        <p:spPr>
          <a:xfrm>
            <a:off x="5971561" y="1416967"/>
            <a:ext cx="2092796" cy="897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4" name="CaixaDeTexto 53"/>
          <p:cNvSpPr txBox="1"/>
          <p:nvPr/>
        </p:nvSpPr>
        <p:spPr>
          <a:xfrm>
            <a:off x="5952511" y="1542634"/>
            <a:ext cx="2130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VALOR CONSOLIDADO</a:t>
            </a:r>
          </a:p>
        </p:txBody>
      </p:sp>
      <p:grpSp>
        <p:nvGrpSpPr>
          <p:cNvPr id="26" name="Agrupar 25"/>
          <p:cNvGrpSpPr/>
          <p:nvPr/>
        </p:nvGrpSpPr>
        <p:grpSpPr>
          <a:xfrm>
            <a:off x="3630050" y="3539828"/>
            <a:ext cx="2136625" cy="939169"/>
            <a:chOff x="3629463" y="3539828"/>
            <a:chExt cx="2136625" cy="939169"/>
          </a:xfrm>
        </p:grpSpPr>
        <p:sp>
          <p:nvSpPr>
            <p:cNvPr id="40" name="Retângulo 39"/>
            <p:cNvSpPr/>
            <p:nvPr/>
          </p:nvSpPr>
          <p:spPr>
            <a:xfrm>
              <a:off x="3673292" y="3539828"/>
              <a:ext cx="2092796" cy="925349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3629463" y="4140443"/>
              <a:ext cx="207546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R$3.884.596.803</a:t>
              </a:r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3746310" y="3541918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3,8bi</a:t>
              </a:r>
            </a:p>
          </p:txBody>
        </p:sp>
      </p:grpSp>
      <p:grpSp>
        <p:nvGrpSpPr>
          <p:cNvPr id="14" name="Agrupar 13"/>
          <p:cNvGrpSpPr/>
          <p:nvPr/>
        </p:nvGrpSpPr>
        <p:grpSpPr>
          <a:xfrm>
            <a:off x="3638714" y="4617437"/>
            <a:ext cx="2119297" cy="969459"/>
            <a:chOff x="3629464" y="4617437"/>
            <a:chExt cx="2119297" cy="969459"/>
          </a:xfrm>
        </p:grpSpPr>
        <p:sp>
          <p:nvSpPr>
            <p:cNvPr id="44" name="Retângulo 43"/>
            <p:cNvSpPr/>
            <p:nvPr/>
          </p:nvSpPr>
          <p:spPr>
            <a:xfrm>
              <a:off x="3655965" y="4617437"/>
              <a:ext cx="2092796" cy="96945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3629464" y="5240606"/>
              <a:ext cx="20754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R$5.719.504.719</a:t>
              </a:r>
            </a:p>
          </p:txBody>
        </p:sp>
        <p:sp>
          <p:nvSpPr>
            <p:cNvPr id="60" name="CaixaDeTexto 59"/>
            <p:cNvSpPr txBox="1"/>
            <p:nvPr/>
          </p:nvSpPr>
          <p:spPr>
            <a:xfrm>
              <a:off x="3755432" y="4617438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5,7bi</a:t>
              </a:r>
            </a:p>
          </p:txBody>
        </p:sp>
      </p:grpSp>
      <p:grpSp>
        <p:nvGrpSpPr>
          <p:cNvPr id="27" name="Agrupar 26"/>
          <p:cNvGrpSpPr/>
          <p:nvPr/>
        </p:nvGrpSpPr>
        <p:grpSpPr>
          <a:xfrm>
            <a:off x="3642714" y="5725336"/>
            <a:ext cx="2111296" cy="953996"/>
            <a:chOff x="3655965" y="5725336"/>
            <a:chExt cx="2111296" cy="953996"/>
          </a:xfrm>
        </p:grpSpPr>
        <p:sp>
          <p:nvSpPr>
            <p:cNvPr id="48" name="Retângulo 47"/>
            <p:cNvSpPr/>
            <p:nvPr/>
          </p:nvSpPr>
          <p:spPr>
            <a:xfrm>
              <a:off x="3655965" y="5725336"/>
              <a:ext cx="2092796" cy="95399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3674330" y="6394166"/>
              <a:ext cx="2092931" cy="2623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R$900.981.911</a:t>
              </a:r>
            </a:p>
          </p:txBody>
        </p:sp>
        <p:sp>
          <p:nvSpPr>
            <p:cNvPr id="61" name="CaixaDeTexto 60"/>
            <p:cNvSpPr txBox="1"/>
            <p:nvPr/>
          </p:nvSpPr>
          <p:spPr>
            <a:xfrm>
              <a:off x="3732738" y="5725336"/>
              <a:ext cx="1939250" cy="548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0,9bi</a:t>
              </a:r>
            </a:p>
          </p:txBody>
        </p:sp>
      </p:grpSp>
      <p:grpSp>
        <p:nvGrpSpPr>
          <p:cNvPr id="25" name="Agrupar 24"/>
          <p:cNvGrpSpPr/>
          <p:nvPr/>
        </p:nvGrpSpPr>
        <p:grpSpPr>
          <a:xfrm>
            <a:off x="3651964" y="2440008"/>
            <a:ext cx="2092796" cy="939326"/>
            <a:chOff x="3655965" y="2440008"/>
            <a:chExt cx="2092796" cy="939326"/>
          </a:xfrm>
        </p:grpSpPr>
        <p:sp>
          <p:nvSpPr>
            <p:cNvPr id="36" name="Retângulo 35"/>
            <p:cNvSpPr/>
            <p:nvPr/>
          </p:nvSpPr>
          <p:spPr>
            <a:xfrm>
              <a:off x="3655965" y="2440008"/>
              <a:ext cx="2092796" cy="91857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3655965" y="3040780"/>
              <a:ext cx="20927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R$10.505.083.435</a:t>
              </a:r>
            </a:p>
          </p:txBody>
        </p:sp>
        <p:sp>
          <p:nvSpPr>
            <p:cNvPr id="63" name="CaixaDeTexto 62"/>
            <p:cNvSpPr txBox="1"/>
            <p:nvPr/>
          </p:nvSpPr>
          <p:spPr>
            <a:xfrm>
              <a:off x="3717830" y="2464158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10,5bi</a:t>
              </a:r>
            </a:p>
          </p:txBody>
        </p:sp>
      </p:grpSp>
      <p:grpSp>
        <p:nvGrpSpPr>
          <p:cNvPr id="22" name="Agrupar 21"/>
          <p:cNvGrpSpPr/>
          <p:nvPr/>
        </p:nvGrpSpPr>
        <p:grpSpPr>
          <a:xfrm>
            <a:off x="5969013" y="5725336"/>
            <a:ext cx="2092796" cy="953996"/>
            <a:chOff x="6000280" y="5725336"/>
            <a:chExt cx="2092796" cy="953996"/>
          </a:xfrm>
        </p:grpSpPr>
        <p:sp>
          <p:nvSpPr>
            <p:cNvPr id="50" name="Retângulo 49"/>
            <p:cNvSpPr/>
            <p:nvPr/>
          </p:nvSpPr>
          <p:spPr>
            <a:xfrm>
              <a:off x="6000280" y="5725336"/>
              <a:ext cx="2092796" cy="95399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6017743" y="6394166"/>
              <a:ext cx="2075333" cy="2623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R$ 5.167.184.466</a:t>
              </a:r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6077053" y="5725336"/>
              <a:ext cx="1939250" cy="548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5,1bi</a:t>
              </a:r>
            </a:p>
          </p:txBody>
        </p:sp>
      </p:grpSp>
      <p:grpSp>
        <p:nvGrpSpPr>
          <p:cNvPr id="23" name="Agrupar 22"/>
          <p:cNvGrpSpPr/>
          <p:nvPr/>
        </p:nvGrpSpPr>
        <p:grpSpPr>
          <a:xfrm>
            <a:off x="5968220" y="4605564"/>
            <a:ext cx="2094383" cy="969458"/>
            <a:chOff x="5995590" y="4605564"/>
            <a:chExt cx="2094383" cy="969458"/>
          </a:xfrm>
        </p:grpSpPr>
        <p:sp>
          <p:nvSpPr>
            <p:cNvPr id="46" name="Retângulo 45"/>
            <p:cNvSpPr/>
            <p:nvPr/>
          </p:nvSpPr>
          <p:spPr>
            <a:xfrm>
              <a:off x="5997177" y="4617437"/>
              <a:ext cx="2092796" cy="95758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6" name="CaixaDeTexto 75"/>
            <p:cNvSpPr txBox="1"/>
            <p:nvPr/>
          </p:nvSpPr>
          <p:spPr>
            <a:xfrm>
              <a:off x="5995590" y="5228732"/>
              <a:ext cx="20753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R$ 42.087.036.971</a:t>
              </a:r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6087369" y="4605564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42,0bi</a:t>
              </a:r>
            </a:p>
          </p:txBody>
        </p:sp>
      </p:grpSp>
      <p:grpSp>
        <p:nvGrpSpPr>
          <p:cNvPr id="24" name="Agrupar 23"/>
          <p:cNvGrpSpPr/>
          <p:nvPr/>
        </p:nvGrpSpPr>
        <p:grpSpPr>
          <a:xfrm>
            <a:off x="5959899" y="3527237"/>
            <a:ext cx="2111024" cy="951760"/>
            <a:chOff x="5959899" y="3527237"/>
            <a:chExt cx="2111024" cy="951760"/>
          </a:xfrm>
        </p:grpSpPr>
        <p:sp>
          <p:nvSpPr>
            <p:cNvPr id="42" name="Retângulo 41"/>
            <p:cNvSpPr/>
            <p:nvPr/>
          </p:nvSpPr>
          <p:spPr>
            <a:xfrm>
              <a:off x="5978127" y="3539827"/>
              <a:ext cx="2092796" cy="925633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5959899" y="4140443"/>
              <a:ext cx="20119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R$15.007.125.036</a:t>
              </a:r>
            </a:p>
          </p:txBody>
        </p:sp>
        <p:sp>
          <p:nvSpPr>
            <p:cNvPr id="79" name="CaixaDeTexto 78"/>
            <p:cNvSpPr txBox="1"/>
            <p:nvPr/>
          </p:nvSpPr>
          <p:spPr>
            <a:xfrm>
              <a:off x="6073950" y="3527237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15,0bi</a:t>
              </a:r>
            </a:p>
          </p:txBody>
        </p:sp>
      </p:grpSp>
      <p:grpSp>
        <p:nvGrpSpPr>
          <p:cNvPr id="21" name="Agrupar 20"/>
          <p:cNvGrpSpPr/>
          <p:nvPr/>
        </p:nvGrpSpPr>
        <p:grpSpPr>
          <a:xfrm>
            <a:off x="5969013" y="2398422"/>
            <a:ext cx="2092796" cy="986981"/>
            <a:chOff x="5937747" y="2398422"/>
            <a:chExt cx="2092796" cy="986981"/>
          </a:xfrm>
        </p:grpSpPr>
        <p:sp>
          <p:nvSpPr>
            <p:cNvPr id="38" name="Retângulo 37"/>
            <p:cNvSpPr/>
            <p:nvPr/>
          </p:nvSpPr>
          <p:spPr>
            <a:xfrm>
              <a:off x="5937747" y="2409270"/>
              <a:ext cx="2092796" cy="970804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80" name="CaixaDeTexto 79"/>
            <p:cNvSpPr txBox="1"/>
            <p:nvPr/>
          </p:nvSpPr>
          <p:spPr>
            <a:xfrm>
              <a:off x="5937747" y="3046849"/>
              <a:ext cx="20562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R$62.261.346.473</a:t>
              </a:r>
            </a:p>
          </p:txBody>
        </p:sp>
        <p:sp>
          <p:nvSpPr>
            <p:cNvPr id="81" name="CaixaDeTexto 80"/>
            <p:cNvSpPr txBox="1"/>
            <p:nvPr/>
          </p:nvSpPr>
          <p:spPr>
            <a:xfrm>
              <a:off x="5993087" y="2398422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62,2bi</a:t>
              </a:r>
            </a:p>
          </p:txBody>
        </p:sp>
      </p:grpSp>
      <p:sp>
        <p:nvSpPr>
          <p:cNvPr id="95" name="CaixaDeTexto 94"/>
          <p:cNvSpPr txBox="1"/>
          <p:nvPr/>
        </p:nvSpPr>
        <p:spPr>
          <a:xfrm>
            <a:off x="4910982" y="1161274"/>
            <a:ext cx="19793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/>
              <a:t>/</a:t>
            </a:r>
          </a:p>
        </p:txBody>
      </p:sp>
      <p:sp>
        <p:nvSpPr>
          <p:cNvPr id="96" name="CaixaDeTexto 95"/>
          <p:cNvSpPr txBox="1"/>
          <p:nvPr/>
        </p:nvSpPr>
        <p:spPr>
          <a:xfrm>
            <a:off x="7173924" y="1105698"/>
            <a:ext cx="19793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/>
              <a:t>=</a:t>
            </a:r>
          </a:p>
        </p:txBody>
      </p:sp>
      <p:grpSp>
        <p:nvGrpSpPr>
          <p:cNvPr id="20" name="Agrupar 19"/>
          <p:cNvGrpSpPr/>
          <p:nvPr/>
        </p:nvGrpSpPr>
        <p:grpSpPr>
          <a:xfrm>
            <a:off x="8258605" y="2409269"/>
            <a:ext cx="2092796" cy="982349"/>
            <a:chOff x="8220219" y="2409269"/>
            <a:chExt cx="2092796" cy="982349"/>
          </a:xfrm>
        </p:grpSpPr>
        <p:sp>
          <p:nvSpPr>
            <p:cNvPr id="92" name="Retângulo 91"/>
            <p:cNvSpPr/>
            <p:nvPr/>
          </p:nvSpPr>
          <p:spPr>
            <a:xfrm>
              <a:off x="8220219" y="2409269"/>
              <a:ext cx="2092796" cy="982349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3" name="CaixaDeTexto 102"/>
            <p:cNvSpPr txBox="1"/>
            <p:nvPr/>
          </p:nvSpPr>
          <p:spPr>
            <a:xfrm>
              <a:off x="8296992" y="2546500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5,92</a:t>
              </a:r>
            </a:p>
          </p:txBody>
        </p:sp>
      </p:grpSp>
      <p:grpSp>
        <p:nvGrpSpPr>
          <p:cNvPr id="18" name="Agrupar 17"/>
          <p:cNvGrpSpPr/>
          <p:nvPr/>
        </p:nvGrpSpPr>
        <p:grpSpPr>
          <a:xfrm>
            <a:off x="8258605" y="3539826"/>
            <a:ext cx="2092796" cy="925351"/>
            <a:chOff x="8287074" y="3539826"/>
            <a:chExt cx="2092796" cy="925351"/>
          </a:xfrm>
        </p:grpSpPr>
        <p:sp>
          <p:nvSpPr>
            <p:cNvPr id="41" name="Retângulo 40"/>
            <p:cNvSpPr/>
            <p:nvPr/>
          </p:nvSpPr>
          <p:spPr>
            <a:xfrm>
              <a:off x="8287074" y="3539826"/>
              <a:ext cx="2092796" cy="92535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8363847" y="3648558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3,86</a:t>
              </a:r>
            </a:p>
          </p:txBody>
        </p:sp>
      </p:grpSp>
      <p:grpSp>
        <p:nvGrpSpPr>
          <p:cNvPr id="16" name="Agrupar 15"/>
          <p:cNvGrpSpPr/>
          <p:nvPr/>
        </p:nvGrpSpPr>
        <p:grpSpPr>
          <a:xfrm>
            <a:off x="8258605" y="4611876"/>
            <a:ext cx="2092796" cy="958337"/>
            <a:chOff x="8296992" y="4611876"/>
            <a:chExt cx="2092796" cy="958337"/>
          </a:xfrm>
        </p:grpSpPr>
        <p:sp>
          <p:nvSpPr>
            <p:cNvPr id="45" name="Retângulo 44"/>
            <p:cNvSpPr/>
            <p:nvPr/>
          </p:nvSpPr>
          <p:spPr>
            <a:xfrm>
              <a:off x="8296992" y="4611876"/>
              <a:ext cx="2092796" cy="95833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5" name="CaixaDeTexto 104"/>
            <p:cNvSpPr txBox="1"/>
            <p:nvPr/>
          </p:nvSpPr>
          <p:spPr>
            <a:xfrm>
              <a:off x="8373765" y="4737101"/>
              <a:ext cx="19392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7,35</a:t>
              </a:r>
            </a:p>
          </p:txBody>
        </p:sp>
      </p:grpSp>
      <p:grpSp>
        <p:nvGrpSpPr>
          <p:cNvPr id="13" name="Agrupar 12"/>
          <p:cNvGrpSpPr/>
          <p:nvPr/>
        </p:nvGrpSpPr>
        <p:grpSpPr>
          <a:xfrm>
            <a:off x="8258605" y="5725336"/>
            <a:ext cx="2092796" cy="953996"/>
            <a:chOff x="8287074" y="5725336"/>
            <a:chExt cx="2092796" cy="953996"/>
          </a:xfrm>
        </p:grpSpPr>
        <p:sp>
          <p:nvSpPr>
            <p:cNvPr id="49" name="Retângulo 48"/>
            <p:cNvSpPr/>
            <p:nvPr/>
          </p:nvSpPr>
          <p:spPr>
            <a:xfrm>
              <a:off x="8287074" y="5725336"/>
              <a:ext cx="2092796" cy="95399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" name="CaixaDeTexto 105"/>
            <p:cNvSpPr txBox="1"/>
            <p:nvPr/>
          </p:nvSpPr>
          <p:spPr>
            <a:xfrm>
              <a:off x="8363847" y="5725336"/>
              <a:ext cx="1939250" cy="548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5,73</a:t>
              </a:r>
            </a:p>
          </p:txBody>
        </p:sp>
      </p:grpSp>
      <p:grpSp>
        <p:nvGrpSpPr>
          <p:cNvPr id="17" name="Agrupar 16"/>
          <p:cNvGrpSpPr/>
          <p:nvPr/>
        </p:nvGrpSpPr>
        <p:grpSpPr>
          <a:xfrm>
            <a:off x="1703185" y="3530209"/>
            <a:ext cx="1791989" cy="944974"/>
            <a:chOff x="1720129" y="3530209"/>
            <a:chExt cx="1791989" cy="944974"/>
          </a:xfrm>
        </p:grpSpPr>
        <p:sp>
          <p:nvSpPr>
            <p:cNvPr id="47" name="Retângulo 46"/>
            <p:cNvSpPr/>
            <p:nvPr/>
          </p:nvSpPr>
          <p:spPr>
            <a:xfrm>
              <a:off x="1720129" y="3530209"/>
              <a:ext cx="1791989" cy="944974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64" name="CaixaDeTexto 63"/>
            <p:cNvSpPr txBox="1"/>
            <p:nvPr/>
          </p:nvSpPr>
          <p:spPr>
            <a:xfrm>
              <a:off x="1785867" y="3818030"/>
              <a:ext cx="16605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Educação</a:t>
              </a:r>
            </a:p>
          </p:txBody>
        </p:sp>
      </p:grpSp>
      <p:grpSp>
        <p:nvGrpSpPr>
          <p:cNvPr id="12" name="Agrupar 11"/>
          <p:cNvGrpSpPr/>
          <p:nvPr/>
        </p:nvGrpSpPr>
        <p:grpSpPr>
          <a:xfrm>
            <a:off x="1703185" y="4617438"/>
            <a:ext cx="1791989" cy="969459"/>
            <a:chOff x="1742725" y="4132709"/>
            <a:chExt cx="1791989" cy="1231032"/>
          </a:xfrm>
        </p:grpSpPr>
        <p:sp>
          <p:nvSpPr>
            <p:cNvPr id="51" name="Retângulo 50"/>
            <p:cNvSpPr/>
            <p:nvPr/>
          </p:nvSpPr>
          <p:spPr>
            <a:xfrm>
              <a:off x="1742725" y="4132709"/>
              <a:ext cx="1791989" cy="123103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820122" y="4563559"/>
              <a:ext cx="16605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Saúde</a:t>
              </a:r>
            </a:p>
          </p:txBody>
        </p:sp>
      </p:grpSp>
      <p:grpSp>
        <p:nvGrpSpPr>
          <p:cNvPr id="19" name="Agrupar 18"/>
          <p:cNvGrpSpPr/>
          <p:nvPr/>
        </p:nvGrpSpPr>
        <p:grpSpPr>
          <a:xfrm>
            <a:off x="1703185" y="2440008"/>
            <a:ext cx="1839412" cy="920550"/>
            <a:chOff x="1672705" y="2440008"/>
            <a:chExt cx="1839412" cy="920550"/>
          </a:xfrm>
        </p:grpSpPr>
        <p:sp>
          <p:nvSpPr>
            <p:cNvPr id="43" name="Retângulo 42"/>
            <p:cNvSpPr/>
            <p:nvPr/>
          </p:nvSpPr>
          <p:spPr>
            <a:xfrm>
              <a:off x="1696417" y="2440008"/>
              <a:ext cx="1791989" cy="92055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CaixaDeTexto 65"/>
            <p:cNvSpPr txBox="1"/>
            <p:nvPr/>
          </p:nvSpPr>
          <p:spPr>
            <a:xfrm>
              <a:off x="1672705" y="2715617"/>
              <a:ext cx="18394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Consolidado</a:t>
              </a:r>
            </a:p>
          </p:txBody>
        </p:sp>
      </p:grpSp>
      <p:grpSp>
        <p:nvGrpSpPr>
          <p:cNvPr id="8" name="Agrupar 7"/>
          <p:cNvGrpSpPr/>
          <p:nvPr/>
        </p:nvGrpSpPr>
        <p:grpSpPr>
          <a:xfrm>
            <a:off x="1703185" y="5729152"/>
            <a:ext cx="1791989" cy="950179"/>
            <a:chOff x="1742725" y="5448300"/>
            <a:chExt cx="1791989" cy="1231032"/>
          </a:xfrm>
        </p:grpSpPr>
        <p:sp>
          <p:nvSpPr>
            <p:cNvPr id="55" name="Retângulo 54"/>
            <p:cNvSpPr/>
            <p:nvPr/>
          </p:nvSpPr>
          <p:spPr>
            <a:xfrm>
              <a:off x="1742725" y="5448300"/>
              <a:ext cx="1791989" cy="12310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CaixaDeTexto 66"/>
            <p:cNvSpPr txBox="1"/>
            <p:nvPr/>
          </p:nvSpPr>
          <p:spPr>
            <a:xfrm>
              <a:off x="1775080" y="5740651"/>
              <a:ext cx="17439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Assistência Social</a:t>
              </a:r>
            </a:p>
          </p:txBody>
        </p:sp>
      </p:grpSp>
      <p:cxnSp>
        <p:nvCxnSpPr>
          <p:cNvPr id="69" name="Conector reto 68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Imagem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72" name="Imagem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cxnSp>
        <p:nvCxnSpPr>
          <p:cNvPr id="73" name="Conector reto 72"/>
          <p:cNvCxnSpPr>
            <a:cxnSpLocks/>
          </p:cNvCxnSpPr>
          <p:nvPr/>
        </p:nvCxnSpPr>
        <p:spPr>
          <a:xfrm>
            <a:off x="3026227" y="972009"/>
            <a:ext cx="5720206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ixaDeTexto 83"/>
          <p:cNvSpPr txBox="1"/>
          <p:nvPr/>
        </p:nvSpPr>
        <p:spPr>
          <a:xfrm>
            <a:off x="961538" y="418011"/>
            <a:ext cx="8541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e valor da contrapartida das Instituições</a:t>
            </a:r>
          </a:p>
        </p:txBody>
      </p:sp>
    </p:spTree>
    <p:extLst>
      <p:ext uri="{BB962C8B-B14F-4D97-AF65-F5344CB8AC3E}">
        <p14:creationId xmlns:p14="http://schemas.microsoft.com/office/powerpoint/2010/main" val="86433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62149" y="1046636"/>
            <a:ext cx="11038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Certificadas pelo CEBAS Educação, Saúde e Assistência Social</a:t>
            </a:r>
          </a:p>
        </p:txBody>
      </p:sp>
      <p:grpSp>
        <p:nvGrpSpPr>
          <p:cNvPr id="18" name="Agrupar 17"/>
          <p:cNvGrpSpPr/>
          <p:nvPr/>
        </p:nvGrpSpPr>
        <p:grpSpPr>
          <a:xfrm>
            <a:off x="5095395" y="1923375"/>
            <a:ext cx="2001210" cy="787168"/>
            <a:chOff x="4467936" y="2677892"/>
            <a:chExt cx="3227388" cy="1404680"/>
          </a:xfrm>
        </p:grpSpPr>
        <p:sp>
          <p:nvSpPr>
            <p:cNvPr id="6" name="Retângulo 5"/>
            <p:cNvSpPr/>
            <p:nvPr/>
          </p:nvSpPr>
          <p:spPr>
            <a:xfrm>
              <a:off x="4467936" y="2719762"/>
              <a:ext cx="3227388" cy="136281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400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586332" y="2677892"/>
              <a:ext cx="29905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5,92</a:t>
              </a:r>
            </a:p>
          </p:txBody>
        </p:sp>
      </p:grpSp>
      <p:cxnSp>
        <p:nvCxnSpPr>
          <p:cNvPr id="13" name="Conector reto 12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3026227" y="972009"/>
            <a:ext cx="455023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19" name="CaixaDeTexto 18"/>
          <p:cNvSpPr txBox="1"/>
          <p:nvPr/>
        </p:nvSpPr>
        <p:spPr>
          <a:xfrm>
            <a:off x="862149" y="406841"/>
            <a:ext cx="8541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de Valor das Instituições Filantrópicas</a:t>
            </a:r>
          </a:p>
        </p:txBody>
      </p:sp>
      <p:grpSp>
        <p:nvGrpSpPr>
          <p:cNvPr id="12" name="Agrupar 11"/>
          <p:cNvGrpSpPr/>
          <p:nvPr/>
        </p:nvGrpSpPr>
        <p:grpSpPr>
          <a:xfrm>
            <a:off x="819575" y="2792372"/>
            <a:ext cx="10552850" cy="3459551"/>
            <a:chOff x="926902" y="2792372"/>
            <a:chExt cx="10552850" cy="3459551"/>
          </a:xfrm>
        </p:grpSpPr>
        <p:grpSp>
          <p:nvGrpSpPr>
            <p:cNvPr id="4" name="Agrupar 3"/>
            <p:cNvGrpSpPr/>
            <p:nvPr/>
          </p:nvGrpSpPr>
          <p:grpSpPr>
            <a:xfrm>
              <a:off x="926902" y="2792373"/>
              <a:ext cx="5092898" cy="3459550"/>
              <a:chOff x="926902" y="2792373"/>
              <a:chExt cx="5092898" cy="3459550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926902" y="2792373"/>
                <a:ext cx="5092898" cy="345955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pt-BR" sz="2000" dirty="0"/>
              </a:p>
            </p:txBody>
          </p:sp>
          <p:sp>
            <p:nvSpPr>
              <p:cNvPr id="9" name="CaixaDeTexto 8"/>
              <p:cNvSpPr txBox="1"/>
              <p:nvPr/>
            </p:nvSpPr>
            <p:spPr>
              <a:xfrm>
                <a:off x="1040568" y="3174335"/>
                <a:ext cx="4783289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Para cada </a:t>
                </a:r>
                <a:r>
                  <a:rPr lang="pt-BR" sz="2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R$1,00 investido</a:t>
                </a:r>
                <a:r>
                  <a:rPr lang="pt-BR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as instituições Filantrópicas certificadas pelo CEBAS </a:t>
                </a:r>
                <a:r>
                  <a:rPr lang="pt-BR" sz="2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retornam R$5,92</a:t>
                </a: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ou seja, pagam o R$1,00 investido e retornam R$4,92 adicionais.</a:t>
                </a:r>
              </a:p>
            </p:txBody>
          </p:sp>
        </p:grpSp>
        <p:grpSp>
          <p:nvGrpSpPr>
            <p:cNvPr id="10" name="Agrupar 9"/>
            <p:cNvGrpSpPr/>
            <p:nvPr/>
          </p:nvGrpSpPr>
          <p:grpSpPr>
            <a:xfrm>
              <a:off x="6386854" y="2792372"/>
              <a:ext cx="5092898" cy="3459551"/>
              <a:chOff x="6386854" y="2792372"/>
              <a:chExt cx="5092898" cy="3459551"/>
            </a:xfrm>
          </p:grpSpPr>
          <p:sp>
            <p:nvSpPr>
              <p:cNvPr id="21" name="Retângulo 20"/>
              <p:cNvSpPr/>
              <p:nvPr/>
            </p:nvSpPr>
            <p:spPr>
              <a:xfrm>
                <a:off x="6386854" y="2792372"/>
                <a:ext cx="5092898" cy="3459551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pt-BR" sz="2000" dirty="0"/>
              </a:p>
            </p:txBody>
          </p:sp>
          <p:sp>
            <p:nvSpPr>
              <p:cNvPr id="22" name="CaixaDeTexto 21"/>
              <p:cNvSpPr txBox="1"/>
              <p:nvPr/>
            </p:nvSpPr>
            <p:spPr>
              <a:xfrm>
                <a:off x="6394605" y="2927936"/>
                <a:ext cx="5085147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 número deverá ser bem maior com:</a:t>
                </a:r>
              </a:p>
              <a:p>
                <a:endParaRPr lang="pt-BR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buClr>
                    <a:srgbClr val="C00000"/>
                  </a:buClr>
                  <a:buFont typeface="Wingdings" panose="05000000000000000000" pitchFamily="2" charset="2"/>
                  <a:buChar char="v"/>
                </a:pP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atualização dos dados 2015:</a:t>
                </a:r>
              </a:p>
              <a:p>
                <a:pPr marL="285750" indent="-285750"/>
                <a:endParaRPr lang="pt-BR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buClr>
                    <a:srgbClr val="C00000"/>
                  </a:buClr>
                  <a:buFont typeface="Wingdings" panose="05000000000000000000" pitchFamily="2" charset="2"/>
                  <a:buChar char="v"/>
                </a:pP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aprofundamento da análise por região e estado;</a:t>
                </a:r>
              </a:p>
              <a:p>
                <a:pPr marL="285750" indent="-285750">
                  <a:buClr>
                    <a:srgbClr val="C00000"/>
                  </a:buClr>
                  <a:buFont typeface="Wingdings" panose="05000000000000000000" pitchFamily="2" charset="2"/>
                  <a:buChar char="v"/>
                </a:pPr>
                <a:endParaRPr lang="pt-BR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buClr>
                    <a:srgbClr val="C00000"/>
                  </a:buClr>
                  <a:buFont typeface="Wingdings" panose="05000000000000000000" pitchFamily="2" charset="2"/>
                  <a:buChar char="v"/>
                </a:pP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levantamento detalhado de custos e preços; </a:t>
                </a:r>
              </a:p>
              <a:p>
                <a:pPr marL="285750" indent="-285750">
                  <a:buClr>
                    <a:srgbClr val="C00000"/>
                  </a:buClr>
                  <a:buFont typeface="Wingdings" panose="05000000000000000000" pitchFamily="2" charset="2"/>
                  <a:buChar char="v"/>
                </a:pPr>
                <a:endParaRPr lang="pt-BR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buClr>
                    <a:srgbClr val="C00000"/>
                  </a:buClr>
                  <a:buFont typeface="Wingdings" panose="05000000000000000000" pitchFamily="2" charset="2"/>
                  <a:buChar char="v"/>
                </a:pPr>
                <a:r>
                  <a:rPr lang="pt-B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evolução da mensuração com inclusão de indicadores.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855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1" b="918"/>
          <a:stretch/>
        </p:blipFill>
        <p:spPr>
          <a:xfrm>
            <a:off x="0" y="0"/>
            <a:ext cx="12192000" cy="6897188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contrapartida do setor filantrópico para o país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862149" y="1134918"/>
            <a:ext cx="103980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 Filantrópicas representam: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Apenas 2,87% da arrecadação da Previdência;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161 milhões de atendimentos anuais;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1,3 milhões de empregos diretos;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Saúde: 53% dos atendimentos SUS e o índice chega a 60% com os atendimentos de alta complexidade;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990 municípios do Brasil só há um hospital Filantrópico para atender à população;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Assistência Social: 62,7% das vagas privadas ofertadas em Assistência Social 100% gratuitas.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to 11"/>
          <p:cNvCxnSpPr/>
          <p:nvPr/>
        </p:nvCxnSpPr>
        <p:spPr>
          <a:xfrm>
            <a:off x="3026227" y="972009"/>
            <a:ext cx="455023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7" y="6071709"/>
            <a:ext cx="414780" cy="414780"/>
          </a:xfrm>
          <a:prstGeom prst="rect">
            <a:avLst/>
          </a:prstGeom>
        </p:spPr>
      </p:pic>
      <p:cxnSp>
        <p:nvCxnSpPr>
          <p:cNvPr id="11" name="Conector reto 10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cxnSpLocks/>
          </p:cNvCxnSpPr>
          <p:nvPr/>
        </p:nvCxnSpPr>
        <p:spPr>
          <a:xfrm>
            <a:off x="3026227" y="972009"/>
            <a:ext cx="5955884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12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1" b="918"/>
          <a:stretch/>
        </p:blipFill>
        <p:spPr>
          <a:xfrm>
            <a:off x="0" y="0"/>
            <a:ext cx="12192000" cy="6897188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contrapartida do setor filantrópico para o país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925284" y="1143731"/>
            <a:ext cx="1093585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retorno das Filantrópicas é significativamente maior se considerados outros fatores que não compõe estes dados, por exemplo, no caso da Educação: 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Quando damos 1 bolsa para cada 5 pagantes, independente se o pagamento é de 100% ou de 10% é considerado um pagante, portanto, em valor, o percentual é ainda maior;</a:t>
            </a:r>
          </a:p>
          <a:p>
            <a:pPr marL="800100" lvl="1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Custo de permanência não considerado:  uniformes, alimentação, transporte, reforço escolar, saúde, assistência à família,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800100" lvl="1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 foram considerados todos os serviços e atendimentos dos Hospitais Universitários.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3026227" y="972009"/>
            <a:ext cx="455023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7" y="6071709"/>
            <a:ext cx="414780" cy="414780"/>
          </a:xfrm>
          <a:prstGeom prst="rect">
            <a:avLst/>
          </a:prstGeom>
        </p:spPr>
      </p:pic>
      <p:cxnSp>
        <p:nvCxnSpPr>
          <p:cNvPr id="11" name="Conector reto 10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cxnSpLocks/>
          </p:cNvCxnSpPr>
          <p:nvPr/>
        </p:nvCxnSpPr>
        <p:spPr>
          <a:xfrm>
            <a:off x="3026227" y="972009"/>
            <a:ext cx="5955884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4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1" b="918"/>
          <a:stretch/>
        </p:blipFill>
        <p:spPr>
          <a:xfrm>
            <a:off x="0" y="0"/>
            <a:ext cx="12192000" cy="6897188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contrapartida do setor filantrópico para o país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979714" y="1162738"/>
            <a:ext cx="103980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Educação: 2,2 milhões de jovens tem a oportunidade de estudar em instituições Filantrópicas reconhecidas pelos mais rigorosos rankings e avaliações do país;  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31,9% dos alunos matriculados, mais de 600.000 deles bolsistas; 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to 11"/>
          <p:cNvCxnSpPr/>
          <p:nvPr/>
        </p:nvCxnSpPr>
        <p:spPr>
          <a:xfrm>
            <a:off x="3026227" y="972009"/>
            <a:ext cx="455023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7" y="6071709"/>
            <a:ext cx="414780" cy="414780"/>
          </a:xfrm>
          <a:prstGeom prst="rect">
            <a:avLst/>
          </a:prstGeom>
        </p:spPr>
      </p:pic>
      <p:cxnSp>
        <p:nvCxnSpPr>
          <p:cNvPr id="11" name="Conector reto 10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cxnSpLocks/>
          </p:cNvCxnSpPr>
          <p:nvPr/>
        </p:nvCxnSpPr>
        <p:spPr>
          <a:xfrm>
            <a:off x="3026227" y="972009"/>
            <a:ext cx="6052459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2424353" y="3460576"/>
            <a:ext cx="7508756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que seria da população menos favorecida sem as organizações Filantrópicas que contribuem com quase 6 vezes mais do que a imunidade constitucional que recebem??? </a:t>
            </a:r>
          </a:p>
        </p:txBody>
      </p:sp>
    </p:spTree>
    <p:extLst>
      <p:ext uri="{BB962C8B-B14F-4D97-AF65-F5344CB8AC3E}">
        <p14:creationId xmlns:p14="http://schemas.microsoft.com/office/powerpoint/2010/main" val="137102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btitle 2"/>
          <p:cNvSpPr txBox="1">
            <a:spLocks/>
          </p:cNvSpPr>
          <p:nvPr/>
        </p:nvSpPr>
        <p:spPr>
          <a:xfrm>
            <a:off x="855964" y="1124930"/>
            <a:ext cx="5207379" cy="2818242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Salário médio do empregado com ensino médio completo = R$ 1.944,29*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Salário médio do empregado com ensino superior completo = R$ 5.704,62*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Contribuição previdenciária mensal do empregado com ensino médio completo = R$ 563,84**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77937" y="1124930"/>
            <a:ext cx="5208348" cy="3556905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Contribuição previdenciária mensal do empregado com ensino  completo =          R$ 1.768,43***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Empregado com ensino superior contribui R$ 1.204,59 por salário a mais do que um empregado com ensino médio.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salários recebidos por ano = 13,33 </a:t>
            </a: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 salários/mes+13°salário+1/3férias)</a:t>
            </a: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979714" y="4969008"/>
            <a:ext cx="10815163" cy="1030424"/>
          </a:xfrm>
          <a:prstGeom prst="rect">
            <a:avLst/>
          </a:prstGeom>
        </p:spPr>
        <p:txBody>
          <a:bodyPr>
            <a:noAutofit/>
          </a:bodyPr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Análise: SEMESP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Fontes: Censo da Educação Superior Inep/MEC / Assessoria Econômica SEMESP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* Fonte: RAIS – CGET/DES/SPPE/TEM – </a:t>
            </a:r>
            <a:r>
              <a:rPr lang="pt-BR" sz="10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http://portal.mte.gov.br/portal-mte/rais/#2</a:t>
            </a:r>
            <a:endParaRPr lang="pt-B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** A empresa paga 20% do total das remunerações pagas. https://idg.receita.fazenda.gov.br/acesso-rapido/tributos/contribuicoes-previdenciarias-pj#aliquota1. O empregado contribui 9% quando o salário de contribuição está na faixa de R$ 1.659,39 a R$ 2.765,66. http://www.previdencia.gov.br/servicos-ao-cidadao/todos-os-servicos/gps/tabela-contribuicao-mensal/.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*** A empresa paga 20% do total das remunerações pagas. https://idg.receita.fazenda.gov.br/acesso-rapido/tributos/contribuicoes-previdenciarias-pj#aliquota1. O empregado contribui 11% quando o salário de contribuição está na faixa de R$ 2.765,67 até R$ 5.531,31. http://www.previdencia.gov.br/servicos-ao-cidadao/todos-os-servicos/gps/tabela-contribuicao-mensal/.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14" name="CaixaDeTexto 13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Imunidade X Aumento da Arrecadação</a:t>
            </a:r>
          </a:p>
        </p:txBody>
      </p:sp>
      <p:cxnSp>
        <p:nvCxnSpPr>
          <p:cNvPr id="15" name="Conector reto 14"/>
          <p:cNvCxnSpPr>
            <a:cxnSpLocks/>
          </p:cNvCxnSpPr>
          <p:nvPr/>
        </p:nvCxnSpPr>
        <p:spPr>
          <a:xfrm>
            <a:off x="3026227" y="972009"/>
            <a:ext cx="6052459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0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btitle 2"/>
          <p:cNvSpPr txBox="1">
            <a:spLocks/>
          </p:cNvSpPr>
          <p:nvPr/>
        </p:nvSpPr>
        <p:spPr>
          <a:xfrm>
            <a:off x="885203" y="1098356"/>
            <a:ext cx="11121740" cy="4110903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Diferença anual média de contribuição do empregado com ensino superior em relação ao empregado com ensino médio = 13,33 x R$ 1.204,59 = R$ 16.057,18;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Concluintes por ano em instituições de ensino superior Filantrópicas = 175 mil;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cada 175 mil alunos formados em instituições Filantrópicas por ano aumenta o potencial de arrecadação da previdência em R$ 2,81 bilhões:</a:t>
            </a:r>
          </a:p>
          <a:p>
            <a:pPr marL="571500" lvl="1" indent="-342900" algn="l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 mil empregados com ensino médio contribuem para previdência, em média, R$ 1,32 bilhão por ano;</a:t>
            </a:r>
          </a:p>
          <a:p>
            <a:pPr marL="571500" lvl="1" indent="-342900" algn="l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 mil empregados com ensino superior contribuem para previdência, em média, R$ 4,13 bilhões por ano.</a:t>
            </a:r>
            <a:endParaRPr lang="pt-BR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sp>
        <p:nvSpPr>
          <p:cNvPr id="14" name="CaixaDeTexto 13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Imunidade X Aumento da Arrecadação</a:t>
            </a:r>
          </a:p>
        </p:txBody>
      </p:sp>
      <p:cxnSp>
        <p:nvCxnSpPr>
          <p:cNvPr id="15" name="Conector reto 14"/>
          <p:cNvCxnSpPr>
            <a:cxnSpLocks/>
          </p:cNvCxnSpPr>
          <p:nvPr/>
        </p:nvCxnSpPr>
        <p:spPr>
          <a:xfrm>
            <a:off x="3026227" y="972009"/>
            <a:ext cx="6052459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m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979713" y="6514769"/>
            <a:ext cx="11652883" cy="171838"/>
          </a:xfrm>
          <a:prstGeom prst="rect">
            <a:avLst/>
          </a:prstGeom>
        </p:spPr>
        <p:txBody>
          <a:bodyPr>
            <a:noAutofit/>
          </a:bodyPr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000" dirty="0"/>
              <a:t>Fontes: Censo da Educação Superior Inep/MEC / Assessoria Econômica SEMESP</a:t>
            </a:r>
          </a:p>
          <a:p>
            <a:pPr marL="0" indent="0">
              <a:buNone/>
            </a:pPr>
            <a:endParaRPr lang="pt-BR" sz="1000" dirty="0">
              <a:latin typeface="+mn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386236" y="5434268"/>
            <a:ext cx="9538062" cy="4277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28600" lvl="1" algn="ctr">
              <a:lnSpc>
                <a:spcPct val="120000"/>
              </a:lnSpc>
              <a:buClr>
                <a:srgbClr val="C00000"/>
              </a:buClr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 diferença a mais para a previdência é de R$ 2,81 bilhões por ano</a:t>
            </a:r>
          </a:p>
        </p:txBody>
      </p:sp>
    </p:spTree>
    <p:extLst>
      <p:ext uri="{BB962C8B-B14F-4D97-AF65-F5344CB8AC3E}">
        <p14:creationId xmlns:p14="http://schemas.microsoft.com/office/powerpoint/2010/main" val="60016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838196" y="1126065"/>
            <a:ext cx="10935853" cy="2448910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aumento da arrecadação para a previdência em um ano, em função do aumento da escolaridade, já supera em 1,63 vez o valor total de imunidade anual sobre a folha de pagamento das instituições de ensino superior Filantrópicas.</a:t>
            </a:r>
          </a:p>
          <a:p>
            <a:pPr marL="571500" lvl="1" indent="-342900" algn="l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Aumento da arrecadação previdenciária pelo aumento da escolaridade por ano = R$ 2,81 bilhões</a:t>
            </a:r>
          </a:p>
          <a:p>
            <a:pPr marL="571500" lvl="1" indent="-342900" algn="l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Imunidade anual sobre a folha de pagamento das instituições Filantrópicas = 1,72 bilhão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979713" y="6514769"/>
            <a:ext cx="11652883" cy="171838"/>
          </a:xfrm>
          <a:prstGeom prst="rect">
            <a:avLst/>
          </a:prstGeom>
        </p:spPr>
        <p:txBody>
          <a:bodyPr>
            <a:noAutofit/>
          </a:bodyPr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tx1"/>
                </a:solidFill>
                <a:effectLst/>
                <a:latin typeface="Lato" panose="020F0502020204030203" pitchFamily="34" charset="0"/>
                <a:ea typeface="+mn-ea"/>
                <a:cs typeface="+mn-cs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000" dirty="0"/>
              <a:t>Fontes: Censo da Educação Superior Inep/MEC / Assessoria Econômica SEMESP</a:t>
            </a:r>
          </a:p>
          <a:p>
            <a:pPr marL="0" indent="0">
              <a:buNone/>
            </a:pPr>
            <a:endParaRPr lang="pt-BR" sz="1000" dirty="0">
              <a:latin typeface="+mn-lt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14" name="CaixaDeTexto 13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Imunidade X Aumento da Arrecadação</a:t>
            </a:r>
          </a:p>
        </p:txBody>
      </p:sp>
      <p:cxnSp>
        <p:nvCxnSpPr>
          <p:cNvPr id="15" name="Conector reto 14"/>
          <p:cNvCxnSpPr>
            <a:cxnSpLocks/>
          </p:cNvCxnSpPr>
          <p:nvPr/>
        </p:nvCxnSpPr>
        <p:spPr>
          <a:xfrm>
            <a:off x="3026227" y="972009"/>
            <a:ext cx="6052459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>
          <a:xfrm>
            <a:off x="1326969" y="4403253"/>
            <a:ext cx="953806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28600" lvl="1" algn="ctr">
              <a:lnSpc>
                <a:spcPct val="120000"/>
              </a:lnSpc>
              <a:buClr>
                <a:srgbClr val="C00000"/>
              </a:buClr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Saldo positivo para a Previdência por ano = R$ 1,09 bilhão</a:t>
            </a:r>
          </a:p>
        </p:txBody>
      </p:sp>
    </p:spTree>
    <p:extLst>
      <p:ext uri="{BB962C8B-B14F-4D97-AF65-F5344CB8AC3E}">
        <p14:creationId xmlns:p14="http://schemas.microsoft.com/office/powerpoint/2010/main" val="304250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btitle 2"/>
          <p:cNvSpPr txBox="1">
            <a:spLocks/>
          </p:cNvSpPr>
          <p:nvPr/>
        </p:nvSpPr>
        <p:spPr>
          <a:xfrm>
            <a:off x="862149" y="1113146"/>
            <a:ext cx="10578737" cy="2602798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investimento público direto em educação por estudante no ensino superior** por ano é de R$ 21.875,00.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o setor público trocasse a imunidade sobre a folha de pagamentos das instituições de ensino superior Filantrópicas por vagas nas instituições de ensino superior públicas federais, incorreria em um </a:t>
            </a: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acréscimo de R$ 0,580 bilhão aos gastos públicos por ano.</a:t>
            </a:r>
          </a:p>
        </p:txBody>
      </p:sp>
      <p:sp>
        <p:nvSpPr>
          <p:cNvPr id="6" name="Retângulo 5"/>
          <p:cNvSpPr/>
          <p:nvPr/>
        </p:nvSpPr>
        <p:spPr>
          <a:xfrm>
            <a:off x="979714" y="5914015"/>
            <a:ext cx="1093585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Fontes: Censo da Educação Superior Inep/MEC / Assessoria Econômica SEMESP</a:t>
            </a:r>
          </a:p>
          <a:p>
            <a:pPr>
              <a:spcAft>
                <a:spcPts val="300"/>
              </a:spcAft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* INSS Patronal = 20% ; Sesc/Incra/Sebrae/Seguro de Acidentes do Trabalho/Salário Educação = 5,50%</a:t>
            </a:r>
          </a:p>
          <a:p>
            <a:pPr algn="just">
              <a:spcAft>
                <a:spcPts val="300"/>
              </a:spcAft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** Fonte: Inep/MEC – 2014. Não se incluem nestas informações as seguintes despesas: aposentadorias e reformas, pensões, recursos para bolsa de estudo e financiamento estudantil, despesas com juros e encargos da dívida e amortizações da dívida da área educacional e a modalidade de aplicação: Transferências Correntes e de Capital ao Setor Privado.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Imunidade X Contrapartida</a:t>
            </a:r>
          </a:p>
        </p:txBody>
      </p:sp>
      <p:cxnSp>
        <p:nvCxnSpPr>
          <p:cNvPr id="10" name="Conector reto 9"/>
          <p:cNvCxnSpPr>
            <a:cxnSpLocks/>
          </p:cNvCxnSpPr>
          <p:nvPr/>
        </p:nvCxnSpPr>
        <p:spPr>
          <a:xfrm>
            <a:off x="3026227" y="972009"/>
            <a:ext cx="6052459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9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24962" y="1459939"/>
            <a:ext cx="11342077" cy="50214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/>
          <a:srcRect l="29557"/>
          <a:stretch/>
        </p:blipFill>
        <p:spPr>
          <a:xfrm>
            <a:off x="4928019" y="424820"/>
            <a:ext cx="2521300" cy="751361"/>
          </a:xfrm>
          <a:prstGeom prst="rect">
            <a:avLst/>
          </a:prstGeom>
        </p:spPr>
      </p:pic>
      <p:sp>
        <p:nvSpPr>
          <p:cNvPr id="22" name="CaixaDeTexto 21"/>
          <p:cNvSpPr txBox="1"/>
          <p:nvPr/>
        </p:nvSpPr>
        <p:spPr>
          <a:xfrm>
            <a:off x="4650376" y="1459939"/>
            <a:ext cx="3056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aleway" panose="020B0503030101060003" pitchFamily="34" charset="0"/>
              </a:rPr>
              <a:t>apoio</a:t>
            </a:r>
          </a:p>
        </p:txBody>
      </p:sp>
      <p:grpSp>
        <p:nvGrpSpPr>
          <p:cNvPr id="5" name="Agrupar 4"/>
          <p:cNvGrpSpPr/>
          <p:nvPr/>
        </p:nvGrpSpPr>
        <p:grpSpPr>
          <a:xfrm>
            <a:off x="1590523" y="3099070"/>
            <a:ext cx="9492170" cy="1019870"/>
            <a:chOff x="1590523" y="3099070"/>
            <a:chExt cx="9492170" cy="1019870"/>
          </a:xfrm>
        </p:grpSpPr>
        <p:pic>
          <p:nvPicPr>
            <p:cNvPr id="30" name="Imagem 2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0523" y="3428319"/>
              <a:ext cx="1626175" cy="361372"/>
            </a:xfrm>
            <a:prstGeom prst="rect">
              <a:avLst/>
            </a:prstGeom>
          </p:spPr>
        </p:pic>
        <p:pic>
          <p:nvPicPr>
            <p:cNvPr id="31" name="Imagem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891" y="3366089"/>
              <a:ext cx="1158314" cy="485833"/>
            </a:xfrm>
            <a:prstGeom prst="rect">
              <a:avLst/>
            </a:prstGeom>
          </p:spPr>
        </p:pic>
        <p:pic>
          <p:nvPicPr>
            <p:cNvPr id="32" name="Imagem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398" y="3356566"/>
              <a:ext cx="1072096" cy="504879"/>
            </a:xfrm>
            <a:prstGeom prst="rect">
              <a:avLst/>
            </a:prstGeom>
          </p:spPr>
        </p:pic>
        <p:pic>
          <p:nvPicPr>
            <p:cNvPr id="33" name="Imagem 32"/>
            <p:cNvPicPr>
              <a:picLocks noChangeAspect="1"/>
            </p:cNvPicPr>
            <p:nvPr/>
          </p:nvPicPr>
          <p:blipFill rotWithShape="1">
            <a:blip r:embed="rId6"/>
            <a:srcRect l="24027" t="28335" r="26796" b="45405"/>
            <a:stretch/>
          </p:blipFill>
          <p:spPr>
            <a:xfrm>
              <a:off x="9743688" y="3099070"/>
              <a:ext cx="1339005" cy="1019870"/>
            </a:xfrm>
            <a:prstGeom prst="rect">
              <a:avLst/>
            </a:prstGeom>
          </p:spPr>
        </p:pic>
      </p:grpSp>
      <p:grpSp>
        <p:nvGrpSpPr>
          <p:cNvPr id="8" name="Agrupar 7"/>
          <p:cNvGrpSpPr/>
          <p:nvPr/>
        </p:nvGrpSpPr>
        <p:grpSpPr>
          <a:xfrm>
            <a:off x="1590523" y="4141403"/>
            <a:ext cx="9318975" cy="926431"/>
            <a:chOff x="1590523" y="4141403"/>
            <a:chExt cx="9318975" cy="926431"/>
          </a:xfrm>
        </p:grpSpPr>
        <p:pic>
          <p:nvPicPr>
            <p:cNvPr id="1028" name="Picture 4" descr="Resultado de imagem para confenen logo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0523" y="4175861"/>
              <a:ext cx="1071892" cy="857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Imagem 3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6773" y="4202729"/>
              <a:ext cx="1825113" cy="803778"/>
            </a:xfrm>
            <a:prstGeom prst="rect">
              <a:avLst/>
            </a:prstGeom>
          </p:spPr>
        </p:pic>
        <p:pic>
          <p:nvPicPr>
            <p:cNvPr id="35" name="Imagem 34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477" b="4034"/>
            <a:stretch/>
          </p:blipFill>
          <p:spPr>
            <a:xfrm>
              <a:off x="7156244" y="4141403"/>
              <a:ext cx="1023814" cy="926431"/>
            </a:xfrm>
            <a:prstGeom prst="rect">
              <a:avLst/>
            </a:prstGeom>
          </p:spPr>
        </p:pic>
        <p:pic>
          <p:nvPicPr>
            <p:cNvPr id="36" name="Imagem 3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14415" y="4359084"/>
              <a:ext cx="1395083" cy="491069"/>
            </a:xfrm>
            <a:prstGeom prst="rect">
              <a:avLst/>
            </a:prstGeom>
          </p:spPr>
        </p:pic>
      </p:grpSp>
      <p:grpSp>
        <p:nvGrpSpPr>
          <p:cNvPr id="9" name="Agrupar 8"/>
          <p:cNvGrpSpPr/>
          <p:nvPr/>
        </p:nvGrpSpPr>
        <p:grpSpPr>
          <a:xfrm>
            <a:off x="1273836" y="5430907"/>
            <a:ext cx="10301593" cy="789749"/>
            <a:chOff x="1273836" y="5430907"/>
            <a:chExt cx="10301593" cy="789749"/>
          </a:xfrm>
        </p:grpSpPr>
        <p:pic>
          <p:nvPicPr>
            <p:cNvPr id="1032" name="Picture 8" descr="http://campgo.org.br/wp-content/uploads/2017/03/logofebraeda.jp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3836" y="5445473"/>
              <a:ext cx="1749419" cy="760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Imagem 3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1059" y="5665945"/>
              <a:ext cx="1698433" cy="319672"/>
            </a:xfrm>
            <a:prstGeom prst="rect">
              <a:avLst/>
            </a:prstGeom>
          </p:spPr>
        </p:pic>
        <p:pic>
          <p:nvPicPr>
            <p:cNvPr id="1034" name="Picture 10" descr="http://wp.clicrbs.com.br/otavioauler/files/2012/08/Fenep.pn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17296" y="5535140"/>
              <a:ext cx="1453205" cy="5812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://www.crub.org.br/wp-content/uploads/2016/10/logo-semesp.png"/>
            <p:cNvPicPr>
              <a:picLocks noChangeAspect="1" noChangeArrowheads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07" t="8694" b="15817"/>
            <a:stretch/>
          </p:blipFill>
          <p:spPr bwMode="auto">
            <a:xfrm>
              <a:off x="9468304" y="5430907"/>
              <a:ext cx="2107125" cy="7897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Agrupar 5"/>
          <p:cNvGrpSpPr/>
          <p:nvPr/>
        </p:nvGrpSpPr>
        <p:grpSpPr>
          <a:xfrm>
            <a:off x="834571" y="2166328"/>
            <a:ext cx="10564684" cy="785790"/>
            <a:chOff x="834571" y="2166328"/>
            <a:chExt cx="10564684" cy="785790"/>
          </a:xfrm>
        </p:grpSpPr>
        <p:pic>
          <p:nvPicPr>
            <p:cNvPr id="26" name="Imagem 25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2899" y="2241561"/>
              <a:ext cx="1174388" cy="635325"/>
            </a:xfrm>
            <a:prstGeom prst="rect">
              <a:avLst/>
            </a:prstGeom>
          </p:spPr>
        </p:pic>
        <p:pic>
          <p:nvPicPr>
            <p:cNvPr id="27" name="Imagem 26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7862649" y="2166328"/>
              <a:ext cx="1285838" cy="785790"/>
            </a:xfrm>
            <a:prstGeom prst="rect">
              <a:avLst/>
            </a:prstGeom>
          </p:spPr>
        </p:pic>
        <p:pic>
          <p:nvPicPr>
            <p:cNvPr id="25" name="Imagem 24"/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4571" y="2189702"/>
              <a:ext cx="1685939" cy="739042"/>
            </a:xfrm>
            <a:prstGeom prst="rect">
              <a:avLst/>
            </a:prstGeom>
          </p:spPr>
        </p:pic>
        <p:pic>
          <p:nvPicPr>
            <p:cNvPr id="28" name="Imagem 27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60876" y="2290945"/>
              <a:ext cx="1338379" cy="536557"/>
            </a:xfrm>
            <a:prstGeom prst="rect">
              <a:avLst/>
            </a:prstGeom>
          </p:spPr>
        </p:pic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9676" y="2254625"/>
              <a:ext cx="1430584" cy="6091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629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btitle 2"/>
          <p:cNvSpPr txBox="1">
            <a:spLocks/>
          </p:cNvSpPr>
          <p:nvPr/>
        </p:nvSpPr>
        <p:spPr>
          <a:xfrm>
            <a:off x="1796143" y="1792234"/>
            <a:ext cx="8273143" cy="1279359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 educação não transforma o mundo. A Educação muda as pessoas. As pessoas transformam o mundo! “</a:t>
            </a:r>
          </a:p>
          <a:p>
            <a:pPr>
              <a:buClr>
                <a:srgbClr val="C00000"/>
              </a:buClr>
            </a:pPr>
            <a:r>
              <a:rPr lang="pt-B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Paulo Freire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>
            <a:cxnSpLocks/>
          </p:cNvCxnSpPr>
          <p:nvPr/>
        </p:nvCxnSpPr>
        <p:spPr>
          <a:xfrm>
            <a:off x="3026227" y="972009"/>
            <a:ext cx="6052459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796143" y="3891818"/>
            <a:ext cx="8186057" cy="1279359"/>
          </a:xfrm>
          <a:prstGeom prst="rect">
            <a:avLst/>
          </a:prstGeom>
        </p:spPr>
        <p:txBody>
          <a:bodyPr vert="horz" wrap="square" lIns="108745" tIns="54373" rIns="108745" bIns="543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 educação faz um povo fácil de ser liderado, mas difícil de ser dirigido; fácil de ser governado, mas impossível de ser escravizado.“</a:t>
            </a:r>
          </a:p>
          <a:p>
            <a:pPr>
              <a:buClr>
                <a:srgbClr val="C00000"/>
              </a:buClr>
            </a:pPr>
            <a:r>
              <a:rPr lang="pt-B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Henry Peter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educação...</a:t>
            </a:r>
          </a:p>
        </p:txBody>
      </p:sp>
    </p:spTree>
    <p:extLst>
      <p:ext uri="{BB962C8B-B14F-4D97-AF65-F5344CB8AC3E}">
        <p14:creationId xmlns:p14="http://schemas.microsoft.com/office/powerpoint/2010/main" val="407809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1117719" y="2250057"/>
            <a:ext cx="103980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www.fonif.org.br</a:t>
            </a: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custodio@fonif.org.br</a:t>
            </a:r>
          </a:p>
        </p:txBody>
      </p:sp>
      <p:cxnSp>
        <p:nvCxnSpPr>
          <p:cNvPr id="12" name="Conector reto 11"/>
          <p:cNvCxnSpPr>
            <a:cxnSpLocks/>
          </p:cNvCxnSpPr>
          <p:nvPr/>
        </p:nvCxnSpPr>
        <p:spPr>
          <a:xfrm>
            <a:off x="3026227" y="972009"/>
            <a:ext cx="5955884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862149" y="418011"/>
            <a:ext cx="936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Contato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40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1283" y="263733"/>
            <a:ext cx="2933456" cy="6158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961539" y="418011"/>
            <a:ext cx="7784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contrapartida do setor filantrópico para o país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877104" y="1433635"/>
            <a:ext cx="110376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Total 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9.869 instituições Filantrópicas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nas áreas da Saúde, Assistência Social e Educação;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Pesquisa inédita no Brasil realizada por conceituada empresa, a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Dom 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Dados obtidos nos Ministérios e na Receita Federal </a:t>
            </a:r>
            <a:r>
              <a:rPr lang="mr-IN" sz="2000" dirty="0">
                <a:latin typeface="Arial" panose="020B0604020202020204" pitchFamily="34" charset="0"/>
              </a:rPr>
              <a:t>–</a:t>
            </a:r>
            <a:r>
              <a:rPr lang="pt-BR" sz="2000" dirty="0">
                <a:latin typeface="Arial" panose="020B0604020202020204" pitchFamily="34" charset="0"/>
              </a:rPr>
              <a:t> grande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dificuldade em sistematizá-los;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Instituições centenárias prestando serviços ao país, antes mesmo da criação dos Ministérios;</a:t>
            </a:r>
          </a:p>
          <a:p>
            <a:pPr>
              <a:buClr>
                <a:srgbClr val="C00000"/>
              </a:buClr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Visando a manutenção de sua condição Filantrópica há prestação periódica das contas aos  respectivos Ministérios.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cxnSp>
        <p:nvCxnSpPr>
          <p:cNvPr id="8" name="Conector reto 7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58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3720" flipH="1">
            <a:off x="6120857" y="4098708"/>
            <a:ext cx="3423320" cy="72905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1283" y="263733"/>
            <a:ext cx="2933456" cy="6158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961539" y="418011"/>
            <a:ext cx="7784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contrapartida do setor filantrópico para o país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/>
          <p:cNvSpPr/>
          <p:nvPr/>
        </p:nvSpPr>
        <p:spPr>
          <a:xfrm>
            <a:off x="2111888" y="1440840"/>
            <a:ext cx="2856071" cy="168273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R$348 bi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04659" y="2074792"/>
            <a:ext cx="19933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Total de receita </a:t>
            </a:r>
          </a:p>
          <a:p>
            <a:pPr algn="ctr"/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previdenciária</a:t>
            </a:r>
          </a:p>
        </p:txBody>
      </p:sp>
      <p:grpSp>
        <p:nvGrpSpPr>
          <p:cNvPr id="18" name="Agrupar 17"/>
          <p:cNvGrpSpPr/>
          <p:nvPr/>
        </p:nvGrpSpPr>
        <p:grpSpPr>
          <a:xfrm>
            <a:off x="9491043" y="1786479"/>
            <a:ext cx="2478480" cy="3347470"/>
            <a:chOff x="6900237" y="2383578"/>
            <a:chExt cx="2478480" cy="3347470"/>
          </a:xfrm>
        </p:grpSpPr>
        <p:grpSp>
          <p:nvGrpSpPr>
            <p:cNvPr id="3" name="Agrupar 2"/>
            <p:cNvGrpSpPr/>
            <p:nvPr/>
          </p:nvGrpSpPr>
          <p:grpSpPr>
            <a:xfrm>
              <a:off x="7068342" y="2383578"/>
              <a:ext cx="2142270" cy="2142270"/>
              <a:chOff x="4757967" y="2351333"/>
              <a:chExt cx="2142270" cy="2142270"/>
            </a:xfrm>
          </p:grpSpPr>
          <p:sp>
            <p:nvSpPr>
              <p:cNvPr id="2" name="Elipse 1"/>
              <p:cNvSpPr/>
              <p:nvPr/>
            </p:nvSpPr>
            <p:spPr>
              <a:xfrm>
                <a:off x="5221316" y="2869440"/>
                <a:ext cx="1250604" cy="106247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8" name="Imagem 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57967" y="2351333"/>
                <a:ext cx="2142270" cy="2142270"/>
              </a:xfrm>
              <a:prstGeom prst="rect">
                <a:avLst/>
              </a:prstGeom>
            </p:spPr>
          </p:pic>
        </p:grpSp>
        <p:sp>
          <p:nvSpPr>
            <p:cNvPr id="12" name="CaixaDeTexto 11"/>
            <p:cNvSpPr txBox="1"/>
            <p:nvPr/>
          </p:nvSpPr>
          <p:spPr>
            <a:xfrm>
              <a:off x="7622349" y="4406580"/>
              <a:ext cx="10342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R$ 10 bi</a:t>
              </a: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6900237" y="4715385"/>
              <a:ext cx="247848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Valor da imunidade fiscal das filantrópicas</a:t>
              </a:r>
            </a:p>
          </p:txBody>
        </p:sp>
      </p:grpSp>
      <p:sp>
        <p:nvSpPr>
          <p:cNvPr id="16" name="Elipse 15"/>
          <p:cNvSpPr/>
          <p:nvPr/>
        </p:nvSpPr>
        <p:spPr>
          <a:xfrm>
            <a:off x="2496450" y="4188644"/>
            <a:ext cx="2933606" cy="212770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QUALITATIVO</a:t>
            </a:r>
          </a:p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(intangível)</a:t>
            </a:r>
          </a:p>
          <a:p>
            <a:pPr algn="ctr"/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QUANTITATIVO</a:t>
            </a:r>
          </a:p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(tangível)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61946" y="5666096"/>
            <a:ext cx="2230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Retorno sobre </a:t>
            </a:r>
          </a:p>
          <a:p>
            <a:pPr algn="ctr"/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investimento</a:t>
            </a:r>
          </a:p>
        </p:txBody>
      </p:sp>
      <p:sp>
        <p:nvSpPr>
          <p:cNvPr id="19" name="Forma Livre: Forma 18"/>
          <p:cNvSpPr/>
          <p:nvPr/>
        </p:nvSpPr>
        <p:spPr>
          <a:xfrm>
            <a:off x="2503976" y="5269525"/>
            <a:ext cx="2926080" cy="0"/>
          </a:xfrm>
          <a:custGeom>
            <a:avLst/>
            <a:gdLst>
              <a:gd name="connsiteX0" fmla="*/ 0 w 2926080"/>
              <a:gd name="connsiteY0" fmla="*/ 0 h 0"/>
              <a:gd name="connsiteX1" fmla="*/ 2926080 w 292608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926080">
                <a:moveTo>
                  <a:pt x="0" y="0"/>
                </a:moveTo>
                <a:lnTo>
                  <a:pt x="292608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1028993" y="5269525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R$60 bi</a:t>
            </a:r>
          </a:p>
        </p:txBody>
      </p:sp>
      <p:pic>
        <p:nvPicPr>
          <p:cNvPr id="29" name="Imagem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2824" flipV="1">
            <a:off x="5109854" y="1843763"/>
            <a:ext cx="3423320" cy="688073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7395465" y="2145038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2,87%</a:t>
            </a:r>
          </a:p>
        </p:txBody>
      </p:sp>
      <p:sp>
        <p:nvSpPr>
          <p:cNvPr id="32" name="CaixaDeTexto 31"/>
          <p:cNvSpPr txBox="1"/>
          <p:nvPr/>
        </p:nvSpPr>
        <p:spPr>
          <a:xfrm rot="21557733" flipH="1">
            <a:off x="6543261" y="4630657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600%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5257800" y="5938290"/>
            <a:ext cx="6711723" cy="707886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cada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R$1,00 investido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 instituições Filantrópicas certificadas pelo CEBAS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retornam R$5,92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8344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m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cxnSp>
        <p:nvCxnSpPr>
          <p:cNvPr id="67" name="Conector reto 66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Agrupar 9"/>
          <p:cNvGrpSpPr/>
          <p:nvPr/>
        </p:nvGrpSpPr>
        <p:grpSpPr>
          <a:xfrm>
            <a:off x="1963516" y="1228725"/>
            <a:ext cx="8264969" cy="5360225"/>
            <a:chOff x="1669606" y="1072921"/>
            <a:chExt cx="8398734" cy="5614124"/>
          </a:xfrm>
        </p:grpSpPr>
        <p:sp>
          <p:nvSpPr>
            <p:cNvPr id="48" name="Retângulo 47"/>
            <p:cNvSpPr/>
            <p:nvPr/>
          </p:nvSpPr>
          <p:spPr>
            <a:xfrm>
              <a:off x="1802620" y="5622014"/>
              <a:ext cx="1996190" cy="10573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49" name="Retângulo 48"/>
            <p:cNvSpPr/>
            <p:nvPr/>
          </p:nvSpPr>
          <p:spPr>
            <a:xfrm>
              <a:off x="3895484" y="5608545"/>
              <a:ext cx="1996190" cy="10573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50" name="Retângulo 49"/>
            <p:cNvSpPr/>
            <p:nvPr/>
          </p:nvSpPr>
          <p:spPr>
            <a:xfrm>
              <a:off x="5989814" y="5622014"/>
              <a:ext cx="1996190" cy="10573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51" name="Retângulo 50"/>
            <p:cNvSpPr/>
            <p:nvPr/>
          </p:nvSpPr>
          <p:spPr>
            <a:xfrm>
              <a:off x="8072150" y="5622014"/>
              <a:ext cx="1996190" cy="10573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2020937" y="6304616"/>
              <a:ext cx="1625539" cy="382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R$900.981.911</a:t>
              </a:r>
            </a:p>
          </p:txBody>
        </p:sp>
        <p:sp>
          <p:nvSpPr>
            <p:cNvPr id="70" name="CaixaDeTexto 69"/>
            <p:cNvSpPr txBox="1"/>
            <p:nvPr/>
          </p:nvSpPr>
          <p:spPr>
            <a:xfrm>
              <a:off x="6032726" y="5664858"/>
              <a:ext cx="1885149" cy="607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bg1"/>
                  </a:solidFill>
                </a:rPr>
                <a:t>4,8 milhões de Vagas Ofertadas</a:t>
              </a:r>
            </a:p>
          </p:txBody>
        </p:sp>
        <p:sp>
          <p:nvSpPr>
            <p:cNvPr id="80" name="CaixaDeTexto 79"/>
            <p:cNvSpPr txBox="1"/>
            <p:nvPr/>
          </p:nvSpPr>
          <p:spPr>
            <a:xfrm>
              <a:off x="8127568" y="5642419"/>
              <a:ext cx="1885149" cy="872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bg1"/>
                  </a:solidFill>
                </a:rPr>
                <a:t>244% Valor Diferencial nos Critérios</a:t>
              </a:r>
            </a:p>
          </p:txBody>
        </p:sp>
        <p:sp>
          <p:nvSpPr>
            <p:cNvPr id="4" name="Retângulo 3"/>
            <p:cNvSpPr/>
            <p:nvPr/>
          </p:nvSpPr>
          <p:spPr>
            <a:xfrm>
              <a:off x="1802620" y="1072921"/>
              <a:ext cx="1996190" cy="105731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5" name="Retângulo 4"/>
            <p:cNvSpPr/>
            <p:nvPr/>
          </p:nvSpPr>
          <p:spPr>
            <a:xfrm>
              <a:off x="3895484" y="1072921"/>
              <a:ext cx="1996190" cy="105731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6" name="Retângulo 5"/>
            <p:cNvSpPr/>
            <p:nvPr/>
          </p:nvSpPr>
          <p:spPr>
            <a:xfrm>
              <a:off x="5989814" y="1072921"/>
              <a:ext cx="1996190" cy="105731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8072150" y="1072921"/>
              <a:ext cx="1996190" cy="105731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36" name="Retângulo 35"/>
            <p:cNvSpPr/>
            <p:nvPr/>
          </p:nvSpPr>
          <p:spPr>
            <a:xfrm>
              <a:off x="1802620" y="2232179"/>
              <a:ext cx="1996190" cy="1057318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1802620" y="3362124"/>
              <a:ext cx="1996190" cy="105731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1" name="Retângulo 40"/>
            <p:cNvSpPr/>
            <p:nvPr/>
          </p:nvSpPr>
          <p:spPr>
            <a:xfrm>
              <a:off x="3895484" y="3362124"/>
              <a:ext cx="1996190" cy="105731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2" name="Retângulo 41"/>
            <p:cNvSpPr/>
            <p:nvPr/>
          </p:nvSpPr>
          <p:spPr>
            <a:xfrm>
              <a:off x="5989814" y="3362124"/>
              <a:ext cx="1996190" cy="105731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8072150" y="3362124"/>
              <a:ext cx="1996190" cy="105731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4" name="Retângulo 43"/>
            <p:cNvSpPr/>
            <p:nvPr/>
          </p:nvSpPr>
          <p:spPr>
            <a:xfrm>
              <a:off x="1802620" y="4492069"/>
              <a:ext cx="1996190" cy="10573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5" name="Retângulo 44"/>
            <p:cNvSpPr/>
            <p:nvPr/>
          </p:nvSpPr>
          <p:spPr>
            <a:xfrm>
              <a:off x="3895484" y="4492069"/>
              <a:ext cx="1996190" cy="10573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6" name="Retângulo 45"/>
            <p:cNvSpPr/>
            <p:nvPr/>
          </p:nvSpPr>
          <p:spPr>
            <a:xfrm>
              <a:off x="5989814" y="4492069"/>
              <a:ext cx="1996190" cy="10573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7" name="Retângulo 46"/>
            <p:cNvSpPr/>
            <p:nvPr/>
          </p:nvSpPr>
          <p:spPr>
            <a:xfrm>
              <a:off x="8072150" y="4492069"/>
              <a:ext cx="1996190" cy="10573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1856733" y="1324017"/>
              <a:ext cx="1887964" cy="55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ISENÇÃO COTA PATRONAL</a:t>
              </a:r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3949597" y="1205062"/>
              <a:ext cx="1887964" cy="79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CONTRA-</a:t>
              </a:r>
              <a:br>
                <a:rPr lang="pt-BR" b="1" dirty="0"/>
              </a:br>
              <a:r>
                <a:rPr lang="pt-BR" b="1" dirty="0"/>
                <a:t>PARTIDA</a:t>
              </a:r>
            </a:p>
            <a:p>
              <a:pPr algn="ctr"/>
              <a:r>
                <a:rPr lang="pt-BR" b="1" dirty="0"/>
                <a:t>CEBAS</a:t>
              </a:r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6043927" y="1295634"/>
              <a:ext cx="1887964" cy="676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VALOR </a:t>
              </a:r>
            </a:p>
            <a:p>
              <a:pPr algn="ctr"/>
              <a:r>
                <a:rPr lang="pt-BR" b="1" dirty="0"/>
                <a:t>TANGÍVEL</a:t>
              </a:r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8126263" y="1295634"/>
              <a:ext cx="1887964" cy="55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VALOR INTANGÍVEL</a:t>
              </a:r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2020938" y="5155049"/>
              <a:ext cx="1723759" cy="350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R$5.719.504.719</a:t>
              </a:r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2101089" y="3375252"/>
              <a:ext cx="139925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/>
                <a:t>3,8bi</a:t>
              </a:r>
            </a:p>
          </p:txBody>
        </p:sp>
        <p:sp>
          <p:nvSpPr>
            <p:cNvPr id="60" name="CaixaDeTexto 59"/>
            <p:cNvSpPr txBox="1"/>
            <p:nvPr/>
          </p:nvSpPr>
          <p:spPr>
            <a:xfrm>
              <a:off x="1897495" y="4492806"/>
              <a:ext cx="1849732" cy="607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5,7bi</a:t>
              </a:r>
            </a:p>
          </p:txBody>
        </p:sp>
        <p:sp>
          <p:nvSpPr>
            <p:cNvPr id="61" name="CaixaDeTexto 60"/>
            <p:cNvSpPr txBox="1"/>
            <p:nvPr/>
          </p:nvSpPr>
          <p:spPr>
            <a:xfrm>
              <a:off x="1897495" y="5655588"/>
              <a:ext cx="1849732" cy="607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0,9bi</a:t>
              </a:r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669606" y="2952708"/>
              <a:ext cx="2236099" cy="290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</a:rPr>
                <a:t>R$10.505.083.435</a:t>
              </a:r>
            </a:p>
          </p:txBody>
        </p:sp>
        <p:sp>
          <p:nvSpPr>
            <p:cNvPr id="63" name="CaixaDeTexto 62"/>
            <p:cNvSpPr txBox="1"/>
            <p:nvPr/>
          </p:nvSpPr>
          <p:spPr>
            <a:xfrm>
              <a:off x="1897495" y="2279646"/>
              <a:ext cx="1849732" cy="607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10,5bi</a:t>
              </a:r>
            </a:p>
          </p:txBody>
        </p:sp>
        <p:sp>
          <p:nvSpPr>
            <p:cNvPr id="64" name="CaixaDeTexto 63"/>
            <p:cNvSpPr txBox="1"/>
            <p:nvPr/>
          </p:nvSpPr>
          <p:spPr>
            <a:xfrm>
              <a:off x="3927075" y="3613220"/>
              <a:ext cx="1885149" cy="55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20% Bolsas de Estudo IES</a:t>
              </a:r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3908904" y="4527318"/>
              <a:ext cx="1885149" cy="55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60% Leitos e Atendimentos SUS</a:t>
              </a:r>
            </a:p>
          </p:txBody>
        </p:sp>
        <p:sp>
          <p:nvSpPr>
            <p:cNvPr id="66" name="CaixaDeTexto 65"/>
            <p:cNvSpPr txBox="1"/>
            <p:nvPr/>
          </p:nvSpPr>
          <p:spPr>
            <a:xfrm>
              <a:off x="3927075" y="5859641"/>
              <a:ext cx="1885149" cy="55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100% Prestação dos Serviços</a:t>
              </a:r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6032726" y="3613220"/>
              <a:ext cx="1885149" cy="55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586,9 mil Bolsas de Estudo IES</a:t>
              </a:r>
            </a:p>
          </p:txBody>
        </p:sp>
        <p:sp>
          <p:nvSpPr>
            <p:cNvPr id="69" name="CaixaDeTexto 68"/>
            <p:cNvSpPr txBox="1"/>
            <p:nvPr/>
          </p:nvSpPr>
          <p:spPr>
            <a:xfrm>
              <a:off x="5897732" y="4502530"/>
              <a:ext cx="2118795" cy="79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155,9 milhões de Internações</a:t>
              </a:r>
            </a:p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Hosp. </a:t>
              </a:r>
              <a:r>
                <a:rPr lang="pt-BR" b="1" dirty="0" err="1">
                  <a:solidFill>
                    <a:schemeClr val="bg1"/>
                  </a:solidFill>
                </a:rPr>
                <a:t>Amb</a:t>
              </a:r>
              <a:r>
                <a:rPr lang="pt-BR" b="1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54953" y="4046530"/>
              <a:ext cx="16915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/>
                <a:t>R$3.884.596.803</a:t>
              </a:r>
            </a:p>
          </p:txBody>
        </p:sp>
        <p:sp>
          <p:nvSpPr>
            <p:cNvPr id="75" name="Retângulo 74"/>
            <p:cNvSpPr/>
            <p:nvPr/>
          </p:nvSpPr>
          <p:spPr>
            <a:xfrm>
              <a:off x="5989814" y="2232179"/>
              <a:ext cx="1955141" cy="1057318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b="1" dirty="0">
                  <a:solidFill>
                    <a:prstClr val="black"/>
                  </a:solidFill>
                </a:rPr>
                <a:t>?</a:t>
              </a:r>
              <a:endParaRPr lang="pt-BR" sz="1400" dirty="0"/>
            </a:p>
          </p:txBody>
        </p:sp>
        <p:sp>
          <p:nvSpPr>
            <p:cNvPr id="76" name="Retângulo 75"/>
            <p:cNvSpPr/>
            <p:nvPr/>
          </p:nvSpPr>
          <p:spPr>
            <a:xfrm>
              <a:off x="8097915" y="2232179"/>
              <a:ext cx="1936663" cy="1057318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b="1" dirty="0">
                  <a:solidFill>
                    <a:prstClr val="black"/>
                  </a:solidFill>
                </a:rPr>
                <a:t>?</a:t>
              </a:r>
              <a:endParaRPr lang="pt-BR" sz="1400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8149430" y="3381353"/>
              <a:ext cx="1885149" cy="317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pt-BR" b="1" dirty="0"/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8127568" y="3494265"/>
              <a:ext cx="1885149" cy="79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/>
                <a:t>103% Valor Diferencial nos Critérios</a:t>
              </a:r>
            </a:p>
          </p:txBody>
        </p:sp>
        <p:sp>
          <p:nvSpPr>
            <p:cNvPr id="79" name="CaixaDeTexto 78"/>
            <p:cNvSpPr txBox="1"/>
            <p:nvPr/>
          </p:nvSpPr>
          <p:spPr>
            <a:xfrm>
              <a:off x="8127568" y="4515698"/>
              <a:ext cx="1885149" cy="793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182% Valor Diferencial nos Critérios</a:t>
              </a:r>
            </a:p>
          </p:txBody>
        </p:sp>
        <p:sp>
          <p:nvSpPr>
            <p:cNvPr id="81" name="Retângulo 80"/>
            <p:cNvSpPr/>
            <p:nvPr/>
          </p:nvSpPr>
          <p:spPr>
            <a:xfrm>
              <a:off x="3919144" y="2232179"/>
              <a:ext cx="1955141" cy="1057318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b="1" dirty="0">
                  <a:solidFill>
                    <a:schemeClr val="tx1"/>
                  </a:solidFill>
                </a:rPr>
                <a:t>?</a:t>
              </a:r>
              <a:endParaRPr lang="pt-B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82" name="CaixaDeTexto 81"/>
            <p:cNvSpPr txBox="1"/>
            <p:nvPr/>
          </p:nvSpPr>
          <p:spPr>
            <a:xfrm>
              <a:off x="4998963" y="1125758"/>
              <a:ext cx="1887964" cy="9516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600" b="1" dirty="0"/>
                <a:t>=</a:t>
              </a:r>
            </a:p>
          </p:txBody>
        </p:sp>
      </p:grpSp>
      <p:pic>
        <p:nvPicPr>
          <p:cNvPr id="72" name="Imagem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sp>
        <p:nvSpPr>
          <p:cNvPr id="73" name="CaixaDeTexto 72"/>
          <p:cNvSpPr txBox="1"/>
          <p:nvPr/>
        </p:nvSpPr>
        <p:spPr>
          <a:xfrm>
            <a:off x="961538" y="418011"/>
            <a:ext cx="9124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 da contrapartida das Instituições Filantrópicas</a:t>
            </a:r>
          </a:p>
        </p:txBody>
      </p:sp>
      <p:cxnSp>
        <p:nvCxnSpPr>
          <p:cNvPr id="71" name="Conector reto 70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7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Agrupar 47"/>
          <p:cNvGrpSpPr/>
          <p:nvPr/>
        </p:nvGrpSpPr>
        <p:grpSpPr>
          <a:xfrm>
            <a:off x="1030896" y="2071430"/>
            <a:ext cx="3203240" cy="4022814"/>
            <a:chOff x="1030896" y="2071430"/>
            <a:chExt cx="3203240" cy="4022814"/>
          </a:xfrm>
        </p:grpSpPr>
        <p:sp>
          <p:nvSpPr>
            <p:cNvPr id="2" name="CaixaDeTexto 1"/>
            <p:cNvSpPr txBox="1"/>
            <p:nvPr/>
          </p:nvSpPr>
          <p:spPr>
            <a:xfrm>
              <a:off x="1030896" y="2801035"/>
              <a:ext cx="3203240" cy="329320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Qualidade do Ensino;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Reconhecimento por Instituições, Rankings, Notas e Avaliações;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Cursos e Matriculas;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Avaliação Acadêmica do Aluno;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Investimento em Pesquisa e Desenvolvimento;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Corpo Docente;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Suporte e apoio ao aluno;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...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endParaRPr lang="pt-BR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" name="Agrupar 42"/>
            <p:cNvGrpSpPr/>
            <p:nvPr/>
          </p:nvGrpSpPr>
          <p:grpSpPr>
            <a:xfrm>
              <a:off x="1030896" y="2071430"/>
              <a:ext cx="3203240" cy="733087"/>
              <a:chOff x="1773846" y="2071430"/>
              <a:chExt cx="3203240" cy="733087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1773846" y="2071430"/>
                <a:ext cx="3203240" cy="733087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" name="CaixaDeTexto 13"/>
              <p:cNvSpPr txBox="1"/>
              <p:nvPr/>
            </p:nvSpPr>
            <p:spPr>
              <a:xfrm>
                <a:off x="2387276" y="2213584"/>
                <a:ext cx="197638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Educação</a:t>
                </a:r>
              </a:p>
            </p:txBody>
          </p:sp>
        </p:grpSp>
      </p:grpSp>
      <p:grpSp>
        <p:nvGrpSpPr>
          <p:cNvPr id="47" name="Agrupar 46"/>
          <p:cNvGrpSpPr/>
          <p:nvPr/>
        </p:nvGrpSpPr>
        <p:grpSpPr>
          <a:xfrm>
            <a:off x="4534359" y="2080955"/>
            <a:ext cx="3203240" cy="4022813"/>
            <a:chOff x="4573774" y="2080955"/>
            <a:chExt cx="3203240" cy="4022813"/>
          </a:xfrm>
        </p:grpSpPr>
        <p:sp>
          <p:nvSpPr>
            <p:cNvPr id="12" name="CaixaDeTexto 11"/>
            <p:cNvSpPr txBox="1"/>
            <p:nvPr/>
          </p:nvSpPr>
          <p:spPr>
            <a:xfrm>
              <a:off x="4578854" y="2810559"/>
              <a:ext cx="3198160" cy="329320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Qualidade do serviço e atendimento;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Habilitações e especialidades;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Estrutura e equipamentos;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Corpo médico;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Importância para SUS;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Pesquisa clínica e conhecimento médico científico;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Relevância local e regional;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...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endParaRPr lang="pt-BR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endParaRPr lang="pt-BR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" name="Agrupar 43"/>
            <p:cNvGrpSpPr/>
            <p:nvPr/>
          </p:nvGrpSpPr>
          <p:grpSpPr>
            <a:xfrm>
              <a:off x="4573774" y="2080955"/>
              <a:ext cx="3203240" cy="733087"/>
              <a:chOff x="4726174" y="2071430"/>
              <a:chExt cx="3203240" cy="733087"/>
            </a:xfrm>
          </p:grpSpPr>
          <p:sp>
            <p:nvSpPr>
              <p:cNvPr id="5" name="Retângulo 4"/>
              <p:cNvSpPr/>
              <p:nvPr/>
            </p:nvSpPr>
            <p:spPr>
              <a:xfrm>
                <a:off x="4726174" y="2071430"/>
                <a:ext cx="3203240" cy="733087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CaixaDeTexto 14"/>
              <p:cNvSpPr txBox="1"/>
              <p:nvPr/>
            </p:nvSpPr>
            <p:spPr>
              <a:xfrm>
                <a:off x="5339604" y="2213584"/>
                <a:ext cx="197638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Saúde</a:t>
                </a:r>
              </a:p>
            </p:txBody>
          </p:sp>
        </p:grpSp>
      </p:grpSp>
      <p:grpSp>
        <p:nvGrpSpPr>
          <p:cNvPr id="46" name="Agrupar 45"/>
          <p:cNvGrpSpPr/>
          <p:nvPr/>
        </p:nvGrpSpPr>
        <p:grpSpPr>
          <a:xfrm>
            <a:off x="8037823" y="2067948"/>
            <a:ext cx="3203240" cy="4015495"/>
            <a:chOff x="8037823" y="2067948"/>
            <a:chExt cx="3203240" cy="4015495"/>
          </a:xfrm>
        </p:grpSpPr>
        <p:sp>
          <p:nvSpPr>
            <p:cNvPr id="13" name="CaixaDeTexto 12"/>
            <p:cNvSpPr txBox="1"/>
            <p:nvPr/>
          </p:nvSpPr>
          <p:spPr>
            <a:xfrm>
              <a:off x="8037823" y="2790234"/>
              <a:ext cx="3203240" cy="329320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Vagas e Atendimentos por Tipificação;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Geração de Emprego e Renda;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Especialidades e finalidades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Recursos humanos;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Serviços prestados para o beneficiário;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Impacto positivo nos indicadores de fortalecimento de vínculos, acolhimento e tratamento;</a:t>
              </a:r>
            </a:p>
            <a:p>
              <a:pPr marL="285750" indent="-285750">
                <a:buClr>
                  <a:srgbClr val="C00000"/>
                </a:buClr>
                <a:buFont typeface="Wingdings" panose="05000000000000000000" pitchFamily="2" charset="2"/>
                <a:buChar char="v"/>
              </a:pPr>
              <a:r>
                <a:rPr lang="pt-BR" sz="1600" dirty="0">
                  <a:latin typeface="Arial" panose="020B0604020202020204" pitchFamily="34" charset="0"/>
                  <a:cs typeface="Arial" panose="020B0604020202020204" pitchFamily="34" charset="0"/>
                </a:rPr>
                <a:t>...</a:t>
              </a:r>
            </a:p>
          </p:txBody>
        </p:sp>
        <p:grpSp>
          <p:nvGrpSpPr>
            <p:cNvPr id="45" name="Agrupar 44"/>
            <p:cNvGrpSpPr/>
            <p:nvPr/>
          </p:nvGrpSpPr>
          <p:grpSpPr>
            <a:xfrm>
              <a:off x="8037823" y="2067948"/>
              <a:ext cx="3203240" cy="733087"/>
              <a:chOff x="8037823" y="2057147"/>
              <a:chExt cx="3203240" cy="733087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8037823" y="2057147"/>
                <a:ext cx="3203240" cy="733087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" name="CaixaDeTexto 15"/>
              <p:cNvSpPr txBox="1"/>
              <p:nvPr/>
            </p:nvSpPr>
            <p:spPr>
              <a:xfrm>
                <a:off x="8370065" y="2192858"/>
                <a:ext cx="25387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Assistência Social</a:t>
                </a:r>
              </a:p>
            </p:txBody>
          </p:sp>
        </p:grpSp>
      </p:grpSp>
      <p:sp>
        <p:nvSpPr>
          <p:cNvPr id="17" name="CaixaDeTexto 16"/>
          <p:cNvSpPr txBox="1"/>
          <p:nvPr/>
        </p:nvSpPr>
        <p:spPr>
          <a:xfrm>
            <a:off x="2442631" y="1209118"/>
            <a:ext cx="736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/>
              <a:t>Min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8988707" y="1179997"/>
            <a:ext cx="736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/>
              <a:t>Max</a:t>
            </a:r>
          </a:p>
        </p:txBody>
      </p:sp>
      <p:grpSp>
        <p:nvGrpSpPr>
          <p:cNvPr id="53" name="Agrupar 52"/>
          <p:cNvGrpSpPr/>
          <p:nvPr/>
        </p:nvGrpSpPr>
        <p:grpSpPr>
          <a:xfrm>
            <a:off x="5001400" y="1093080"/>
            <a:ext cx="2036284" cy="1085416"/>
            <a:chOff x="5539926" y="1093080"/>
            <a:chExt cx="2036284" cy="1085416"/>
          </a:xfrm>
        </p:grpSpPr>
        <p:sp>
          <p:nvSpPr>
            <p:cNvPr id="19" name="CaixaDeTexto 18"/>
            <p:cNvSpPr txBox="1"/>
            <p:nvPr/>
          </p:nvSpPr>
          <p:spPr>
            <a:xfrm>
              <a:off x="5539926" y="1093080"/>
              <a:ext cx="1077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i="1" dirty="0"/>
                <a:t>Média</a:t>
              </a: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6840047" y="1809164"/>
              <a:ext cx="7361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i="1" dirty="0"/>
                <a:t>Nota</a:t>
              </a:r>
            </a:p>
          </p:txBody>
        </p:sp>
      </p:grpSp>
      <p:grpSp>
        <p:nvGrpSpPr>
          <p:cNvPr id="23" name="Agrupar 22"/>
          <p:cNvGrpSpPr/>
          <p:nvPr/>
        </p:nvGrpSpPr>
        <p:grpSpPr>
          <a:xfrm>
            <a:off x="1906543" y="6353605"/>
            <a:ext cx="8032169" cy="331185"/>
            <a:chOff x="1906543" y="6334555"/>
            <a:chExt cx="8032169" cy="331185"/>
          </a:xfrm>
        </p:grpSpPr>
        <p:sp>
          <p:nvSpPr>
            <p:cNvPr id="33" name="Retângulo 32"/>
            <p:cNvSpPr/>
            <p:nvPr/>
          </p:nvSpPr>
          <p:spPr>
            <a:xfrm>
              <a:off x="2066834" y="6334555"/>
              <a:ext cx="7871878" cy="3288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2" name="Agrupar 21"/>
            <p:cNvGrpSpPr/>
            <p:nvPr/>
          </p:nvGrpSpPr>
          <p:grpSpPr>
            <a:xfrm>
              <a:off x="1906543" y="6357963"/>
              <a:ext cx="7968994" cy="307777"/>
              <a:chOff x="1906543" y="6357963"/>
              <a:chExt cx="7968994" cy="307777"/>
            </a:xfrm>
          </p:grpSpPr>
          <p:sp>
            <p:nvSpPr>
              <p:cNvPr id="28" name="CaixaDeTexto 27"/>
              <p:cNvSpPr txBox="1"/>
              <p:nvPr/>
            </p:nvSpPr>
            <p:spPr>
              <a:xfrm>
                <a:off x="2602730" y="6357963"/>
                <a:ext cx="18335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b="1" i="1" dirty="0"/>
                  <a:t>Média 4,00  /</a:t>
                </a:r>
              </a:p>
            </p:txBody>
          </p:sp>
          <p:sp>
            <p:nvSpPr>
              <p:cNvPr id="29" name="CaixaDeTexto 28"/>
              <p:cNvSpPr txBox="1"/>
              <p:nvPr/>
            </p:nvSpPr>
            <p:spPr>
              <a:xfrm>
                <a:off x="1906543" y="6357963"/>
                <a:ext cx="12722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b="1" i="1" dirty="0"/>
                  <a:t>Exemplo:</a:t>
                </a:r>
              </a:p>
            </p:txBody>
          </p:sp>
          <p:sp>
            <p:nvSpPr>
              <p:cNvPr id="30" name="CaixaDeTexto 29"/>
              <p:cNvSpPr txBox="1"/>
              <p:nvPr/>
            </p:nvSpPr>
            <p:spPr>
              <a:xfrm>
                <a:off x="3693797" y="6357963"/>
                <a:ext cx="16175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b="1" i="1" dirty="0"/>
                  <a:t>Nota 8,00</a:t>
                </a:r>
              </a:p>
            </p:txBody>
          </p:sp>
          <p:sp>
            <p:nvSpPr>
              <p:cNvPr id="31" name="CaixaDeTexto 30"/>
              <p:cNvSpPr txBox="1"/>
              <p:nvPr/>
            </p:nvSpPr>
            <p:spPr>
              <a:xfrm>
                <a:off x="4585603" y="6357963"/>
                <a:ext cx="16175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b="1" i="1" dirty="0"/>
                  <a:t>IV = 2,00</a:t>
                </a:r>
              </a:p>
            </p:txBody>
          </p:sp>
          <p:sp>
            <p:nvSpPr>
              <p:cNvPr id="32" name="CaixaDeTexto 31"/>
              <p:cNvSpPr txBox="1"/>
              <p:nvPr/>
            </p:nvSpPr>
            <p:spPr>
              <a:xfrm>
                <a:off x="5699073" y="6357963"/>
                <a:ext cx="177629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b="1" i="1" dirty="0"/>
                  <a:t>Retorno = 200%</a:t>
                </a:r>
              </a:p>
            </p:txBody>
          </p:sp>
          <p:sp>
            <p:nvSpPr>
              <p:cNvPr id="27" name="CaixaDeTexto 26"/>
              <p:cNvSpPr txBox="1"/>
              <p:nvPr/>
            </p:nvSpPr>
            <p:spPr>
              <a:xfrm>
                <a:off x="7283249" y="6357963"/>
                <a:ext cx="259228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b="1" i="1" dirty="0"/>
                  <a:t>Valor Diferencial “Lucro” = 100%</a:t>
                </a:r>
              </a:p>
            </p:txBody>
          </p:sp>
        </p:grpSp>
      </p:grpSp>
      <p:cxnSp>
        <p:nvCxnSpPr>
          <p:cNvPr id="35" name="Conector reto 34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ta para a Esquerda e para a Direita 2"/>
          <p:cNvSpPr/>
          <p:nvPr/>
        </p:nvSpPr>
        <p:spPr>
          <a:xfrm>
            <a:off x="2287643" y="1367038"/>
            <a:ext cx="7616713" cy="576064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2" name="Agrupar 51"/>
          <p:cNvGrpSpPr/>
          <p:nvPr/>
        </p:nvGrpSpPr>
        <p:grpSpPr>
          <a:xfrm>
            <a:off x="5522398" y="1393784"/>
            <a:ext cx="1147205" cy="519822"/>
            <a:chOff x="6037671" y="1393784"/>
            <a:chExt cx="1147205" cy="519822"/>
          </a:xfrm>
        </p:grpSpPr>
        <p:cxnSp>
          <p:nvCxnSpPr>
            <p:cNvPr id="21" name="Conector reto 20"/>
            <p:cNvCxnSpPr/>
            <p:nvPr/>
          </p:nvCxnSpPr>
          <p:spPr>
            <a:xfrm flipV="1">
              <a:off x="6037671" y="1393784"/>
              <a:ext cx="0" cy="5198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tângulo 25"/>
            <p:cNvSpPr/>
            <p:nvPr/>
          </p:nvSpPr>
          <p:spPr>
            <a:xfrm>
              <a:off x="6055200" y="1525658"/>
              <a:ext cx="1129676" cy="26413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VALOR</a:t>
              </a:r>
            </a:p>
          </p:txBody>
        </p:sp>
        <p:cxnSp>
          <p:nvCxnSpPr>
            <p:cNvPr id="25" name="Conector reto 24"/>
            <p:cNvCxnSpPr/>
            <p:nvPr/>
          </p:nvCxnSpPr>
          <p:spPr>
            <a:xfrm flipV="1">
              <a:off x="7184876" y="1393784"/>
              <a:ext cx="0" cy="5198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Imagem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38" name="Imagem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49" name="CaixaDeTexto 48"/>
          <p:cNvSpPr txBox="1"/>
          <p:nvPr/>
        </p:nvSpPr>
        <p:spPr>
          <a:xfrm>
            <a:off x="961539" y="418011"/>
            <a:ext cx="7784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Índice de Valor Diferencial</a:t>
            </a:r>
          </a:p>
        </p:txBody>
      </p:sp>
      <p:cxnSp>
        <p:nvCxnSpPr>
          <p:cNvPr id="50" name="Conector reto 49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73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979714" y="792978"/>
            <a:ext cx="9487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Hospitais gerais e especializados CEBAS (municípios com atendimento exclusivo)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961539" y="418011"/>
            <a:ext cx="7784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Representatividade na Saúde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4"/>
          <a:srcRect l="12857" t="23651" r="18303" b="7142"/>
          <a:stretch/>
        </p:blipFill>
        <p:spPr>
          <a:xfrm>
            <a:off x="367144" y="1408778"/>
            <a:ext cx="9220201" cy="5214019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9725891" y="2672227"/>
            <a:ext cx="2189676" cy="28623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990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municípios que possuem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somente </a:t>
            </a:r>
          </a:p>
          <a:p>
            <a:pPr algn="ctr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hospital,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sendo ele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filantrópico</a:t>
            </a:r>
          </a:p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</a:t>
            </a:r>
          </a:p>
          <a:p>
            <a:pPr algn="ctr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extrema pobreza</a:t>
            </a:r>
          </a:p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" name="Conector reto 14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53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Conector reto 82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6" name="Imagem 8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88" name="CaixaDeTexto 87"/>
          <p:cNvSpPr txBox="1"/>
          <p:nvPr/>
        </p:nvSpPr>
        <p:spPr>
          <a:xfrm>
            <a:off x="961538" y="418011"/>
            <a:ext cx="8541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Representatividade Educação Superior – Brasil</a:t>
            </a:r>
          </a:p>
        </p:txBody>
      </p:sp>
      <p:pic>
        <p:nvPicPr>
          <p:cNvPr id="198" name="Imagem 19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69" y="7570208"/>
            <a:ext cx="414780" cy="414780"/>
          </a:xfrm>
          <a:prstGeom prst="rect">
            <a:avLst/>
          </a:prstGeom>
        </p:spPr>
      </p:pic>
      <p:cxnSp>
        <p:nvCxnSpPr>
          <p:cNvPr id="10" name="Conector reto 9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4042092631"/>
              </p:ext>
            </p:extLst>
          </p:nvPr>
        </p:nvGraphicFramePr>
        <p:xfrm>
          <a:off x="-528432" y="1157052"/>
          <a:ext cx="6634725" cy="381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026227" y="1639392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13,56 %</a:t>
            </a:r>
            <a:endParaRPr lang="pt-B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CaixaDeTexto 86"/>
          <p:cNvSpPr txBox="1"/>
          <p:nvPr/>
        </p:nvSpPr>
        <p:spPr>
          <a:xfrm>
            <a:off x="2096689" y="2963918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86,44 %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CaixaDeTexto 4"/>
          <p:cNvSpPr txBox="1"/>
          <p:nvPr/>
        </p:nvSpPr>
        <p:spPr>
          <a:xfrm>
            <a:off x="1705684" y="4416708"/>
            <a:ext cx="1896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- Outras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" name="Agrupar 10"/>
          <p:cNvGrpSpPr/>
          <p:nvPr/>
        </p:nvGrpSpPr>
        <p:grpSpPr>
          <a:xfrm>
            <a:off x="5932334" y="3153028"/>
            <a:ext cx="5751636" cy="3045389"/>
            <a:chOff x="5904113" y="2754575"/>
            <a:chExt cx="5751636" cy="1205262"/>
          </a:xfrm>
        </p:grpSpPr>
        <p:sp>
          <p:nvSpPr>
            <p:cNvPr id="9" name="Retângulo Arredondado 8"/>
            <p:cNvSpPr/>
            <p:nvPr/>
          </p:nvSpPr>
          <p:spPr>
            <a:xfrm>
              <a:off x="5904113" y="2754575"/>
              <a:ext cx="5751636" cy="120526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5968326" y="2875003"/>
              <a:ext cx="5616346" cy="986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Em todos os indicadores do MEC as </a:t>
              </a:r>
              <a:r>
                <a:rPr lang="pt-B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Filantrópicas</a:t>
              </a:r>
              <a:r>
                <a:rPr lang="pt-BR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superam as demais, exceto </a:t>
              </a:r>
              <a:r>
                <a:rPr lang="pt-B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as Públicas  no Regime de Trabalho e </a:t>
              </a:r>
              <a:r>
                <a:rPr lang="pt-BR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Titulação.</a:t>
              </a:r>
            </a:p>
            <a:p>
              <a:pPr algn="ctr"/>
              <a:endPara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pt-BR" sz="16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Dom </a:t>
              </a:r>
              <a:r>
                <a:rPr lang="pt-BR" sz="1600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Strategy</a:t>
              </a:r>
              <a:endParaRPr lang="pt-B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5" name="CaixaDeTexto 4"/>
          <p:cNvSpPr txBox="1"/>
          <p:nvPr/>
        </p:nvSpPr>
        <p:spPr>
          <a:xfrm>
            <a:off x="3931795" y="1167998"/>
            <a:ext cx="27954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- Filantrópicas</a:t>
            </a:r>
            <a:endParaRPr lang="pt-B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624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/>
          <p:nvPr/>
        </p:nvSpPr>
        <p:spPr>
          <a:xfrm>
            <a:off x="1450730" y="1204546"/>
            <a:ext cx="8623089" cy="5501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/>
          <p:cNvGrpSpPr/>
          <p:nvPr/>
        </p:nvGrpSpPr>
        <p:grpSpPr>
          <a:xfrm>
            <a:off x="1597716" y="1237102"/>
            <a:ext cx="8434494" cy="5398270"/>
            <a:chOff x="1597716" y="1237102"/>
            <a:chExt cx="8434494" cy="5398270"/>
          </a:xfrm>
        </p:grpSpPr>
        <p:sp>
          <p:nvSpPr>
            <p:cNvPr id="38" name="Retângulo 37"/>
            <p:cNvSpPr/>
            <p:nvPr/>
          </p:nvSpPr>
          <p:spPr>
            <a:xfrm>
              <a:off x="5824554" y="2607544"/>
              <a:ext cx="1824332" cy="906219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4" name="Retângulo 43"/>
            <p:cNvSpPr/>
            <p:nvPr/>
          </p:nvSpPr>
          <p:spPr>
            <a:xfrm>
              <a:off x="3510450" y="4676184"/>
              <a:ext cx="1824332" cy="90621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46" name="Retângulo 45"/>
            <p:cNvSpPr/>
            <p:nvPr/>
          </p:nvSpPr>
          <p:spPr>
            <a:xfrm>
              <a:off x="5824554" y="4676184"/>
              <a:ext cx="1824332" cy="90621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grpSp>
          <p:nvGrpSpPr>
            <p:cNvPr id="24" name="Agrupar 23"/>
            <p:cNvGrpSpPr/>
            <p:nvPr/>
          </p:nvGrpSpPr>
          <p:grpSpPr>
            <a:xfrm>
              <a:off x="3491205" y="1305359"/>
              <a:ext cx="1824333" cy="1262750"/>
              <a:chOff x="3631878" y="1349318"/>
              <a:chExt cx="1824333" cy="1262750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3631878" y="1349318"/>
                <a:ext cx="1824333" cy="126275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52" name="CaixaDeTexto 51"/>
              <p:cNvSpPr txBox="1"/>
              <p:nvPr/>
            </p:nvSpPr>
            <p:spPr>
              <a:xfrm>
                <a:off x="3644892" y="1626750"/>
                <a:ext cx="179830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/>
                  <a:t>ISENÇÃO COTA PATRONAL</a:t>
                </a:r>
              </a:p>
            </p:txBody>
          </p:sp>
        </p:grpSp>
        <p:grpSp>
          <p:nvGrpSpPr>
            <p:cNvPr id="23" name="Agrupar 22"/>
            <p:cNvGrpSpPr/>
            <p:nvPr/>
          </p:nvGrpSpPr>
          <p:grpSpPr>
            <a:xfrm>
              <a:off x="5795687" y="1305359"/>
              <a:ext cx="1856145" cy="1196788"/>
              <a:chOff x="5936360" y="1349318"/>
              <a:chExt cx="1856145" cy="1196788"/>
            </a:xfrm>
          </p:grpSpPr>
          <p:sp>
            <p:nvSpPr>
              <p:cNvPr id="6" name="Retângulo 5"/>
              <p:cNvSpPr/>
              <p:nvPr/>
            </p:nvSpPr>
            <p:spPr>
              <a:xfrm>
                <a:off x="5946763" y="1349318"/>
                <a:ext cx="1835338" cy="1196788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54" name="CaixaDeTexto 53"/>
              <p:cNvSpPr txBox="1"/>
              <p:nvPr/>
            </p:nvSpPr>
            <p:spPr>
              <a:xfrm>
                <a:off x="5936360" y="1593769"/>
                <a:ext cx="185614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/>
                  <a:t>VALOR TANGÍVEL</a:t>
                </a:r>
              </a:p>
            </p:txBody>
          </p:sp>
        </p:grpSp>
        <p:grpSp>
          <p:nvGrpSpPr>
            <p:cNvPr id="22" name="Agrupar 21"/>
            <p:cNvGrpSpPr/>
            <p:nvPr/>
          </p:nvGrpSpPr>
          <p:grpSpPr>
            <a:xfrm>
              <a:off x="7988420" y="1305359"/>
              <a:ext cx="1830918" cy="1124192"/>
              <a:chOff x="8129093" y="1349318"/>
              <a:chExt cx="1830918" cy="1124192"/>
            </a:xfrm>
          </p:grpSpPr>
          <p:sp>
            <p:nvSpPr>
              <p:cNvPr id="7" name="Retângulo 6"/>
              <p:cNvSpPr/>
              <p:nvPr/>
            </p:nvSpPr>
            <p:spPr>
              <a:xfrm>
                <a:off x="8129093" y="1349318"/>
                <a:ext cx="1830918" cy="1124192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600"/>
              </a:p>
            </p:txBody>
          </p:sp>
          <p:sp>
            <p:nvSpPr>
              <p:cNvPr id="55" name="CaixaDeTexto 54"/>
              <p:cNvSpPr txBox="1"/>
              <p:nvPr/>
            </p:nvSpPr>
            <p:spPr>
              <a:xfrm>
                <a:off x="8138716" y="1557471"/>
                <a:ext cx="181167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/>
                  <a:t>VALOR INTANGÍVEL</a:t>
                </a:r>
              </a:p>
            </p:txBody>
          </p:sp>
        </p:grpSp>
        <p:grpSp>
          <p:nvGrpSpPr>
            <p:cNvPr id="15" name="Agrupar 14"/>
            <p:cNvGrpSpPr/>
            <p:nvPr/>
          </p:nvGrpSpPr>
          <p:grpSpPr>
            <a:xfrm>
              <a:off x="3491206" y="3619161"/>
              <a:ext cx="1824332" cy="925153"/>
              <a:chOff x="3669011" y="2817118"/>
              <a:chExt cx="2092796" cy="1256753"/>
            </a:xfrm>
          </p:grpSpPr>
          <p:sp>
            <p:nvSpPr>
              <p:cNvPr id="40" name="Retângulo 39"/>
              <p:cNvSpPr/>
              <p:nvPr/>
            </p:nvSpPr>
            <p:spPr>
              <a:xfrm>
                <a:off x="3669011" y="2817118"/>
                <a:ext cx="2092796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6" name="CaixaDeTexto 55"/>
              <p:cNvSpPr txBox="1"/>
              <p:nvPr/>
            </p:nvSpPr>
            <p:spPr>
              <a:xfrm>
                <a:off x="3740547" y="3613970"/>
                <a:ext cx="1949724" cy="459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R$3.884.596.803</a:t>
                </a:r>
              </a:p>
            </p:txBody>
          </p:sp>
          <p:sp>
            <p:nvSpPr>
              <p:cNvPr id="59" name="CaixaDeTexto 58"/>
              <p:cNvSpPr txBox="1"/>
              <p:nvPr/>
            </p:nvSpPr>
            <p:spPr>
              <a:xfrm>
                <a:off x="3745785" y="2832403"/>
                <a:ext cx="1939250" cy="96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3,8bi</a:t>
                </a:r>
              </a:p>
            </p:txBody>
          </p:sp>
        </p:grpSp>
        <p:grpSp>
          <p:nvGrpSpPr>
            <p:cNvPr id="12" name="Agrupar 11"/>
            <p:cNvGrpSpPr/>
            <p:nvPr/>
          </p:nvGrpSpPr>
          <p:grpSpPr>
            <a:xfrm>
              <a:off x="3525011" y="4645002"/>
              <a:ext cx="2043587" cy="816829"/>
              <a:chOff x="3683572" y="4133567"/>
              <a:chExt cx="2344315" cy="1109602"/>
            </a:xfrm>
          </p:grpSpPr>
          <p:sp>
            <p:nvSpPr>
              <p:cNvPr id="58" name="CaixaDeTexto 57"/>
              <p:cNvSpPr txBox="1"/>
              <p:nvPr/>
            </p:nvSpPr>
            <p:spPr>
              <a:xfrm>
                <a:off x="3683572" y="4904615"/>
                <a:ext cx="234431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R$5.719.504.719</a:t>
                </a:r>
              </a:p>
            </p:txBody>
          </p:sp>
          <p:sp>
            <p:nvSpPr>
              <p:cNvPr id="60" name="CaixaDeTexto 59"/>
              <p:cNvSpPr txBox="1"/>
              <p:nvPr/>
            </p:nvSpPr>
            <p:spPr>
              <a:xfrm>
                <a:off x="3768478" y="4133567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5,7bi</a:t>
                </a:r>
              </a:p>
            </p:txBody>
          </p:sp>
        </p:grpSp>
        <p:grpSp>
          <p:nvGrpSpPr>
            <p:cNvPr id="5" name="Agrupar 4"/>
            <p:cNvGrpSpPr/>
            <p:nvPr/>
          </p:nvGrpSpPr>
          <p:grpSpPr>
            <a:xfrm>
              <a:off x="3528338" y="5729153"/>
              <a:ext cx="1824332" cy="906219"/>
              <a:chOff x="3669011" y="5448300"/>
              <a:chExt cx="2092796" cy="1231032"/>
            </a:xfrm>
          </p:grpSpPr>
          <p:sp>
            <p:nvSpPr>
              <p:cNvPr id="48" name="Retângulo 47"/>
              <p:cNvSpPr/>
              <p:nvPr/>
            </p:nvSpPr>
            <p:spPr>
              <a:xfrm>
                <a:off x="3669011" y="5448300"/>
                <a:ext cx="2092796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57" name="CaixaDeTexto 56"/>
              <p:cNvSpPr txBox="1"/>
              <p:nvPr/>
            </p:nvSpPr>
            <p:spPr>
              <a:xfrm>
                <a:off x="3865877" y="6279222"/>
                <a:ext cx="176741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R$900.981.911</a:t>
                </a:r>
              </a:p>
            </p:txBody>
          </p:sp>
          <p:sp>
            <p:nvSpPr>
              <p:cNvPr id="61" name="CaixaDeTexto 60"/>
              <p:cNvSpPr txBox="1"/>
              <p:nvPr/>
            </p:nvSpPr>
            <p:spPr>
              <a:xfrm>
                <a:off x="3779961" y="5523562"/>
                <a:ext cx="1939250" cy="707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0,9bi</a:t>
                </a:r>
              </a:p>
            </p:txBody>
          </p:sp>
        </p:grpSp>
        <p:grpSp>
          <p:nvGrpSpPr>
            <p:cNvPr id="20" name="Agrupar 19"/>
            <p:cNvGrpSpPr/>
            <p:nvPr/>
          </p:nvGrpSpPr>
          <p:grpSpPr>
            <a:xfrm>
              <a:off x="3370999" y="2607544"/>
              <a:ext cx="2043587" cy="906219"/>
              <a:chOff x="3529560" y="1501527"/>
              <a:chExt cx="2344315" cy="1231032"/>
            </a:xfrm>
          </p:grpSpPr>
          <p:sp>
            <p:nvSpPr>
              <p:cNvPr id="36" name="Retângulo 35"/>
              <p:cNvSpPr/>
              <p:nvPr/>
            </p:nvSpPr>
            <p:spPr>
              <a:xfrm>
                <a:off x="3669011" y="1501527"/>
                <a:ext cx="2092796" cy="1231032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62" name="CaixaDeTexto 61"/>
              <p:cNvSpPr txBox="1"/>
              <p:nvPr/>
            </p:nvSpPr>
            <p:spPr>
              <a:xfrm>
                <a:off x="3529560" y="2340436"/>
                <a:ext cx="234431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600" b="1" dirty="0">
                    <a:solidFill>
                      <a:schemeClr val="bg1"/>
                    </a:solidFill>
                  </a:rPr>
                  <a:t>R$10.505.083.435</a:t>
                </a:r>
              </a:p>
            </p:txBody>
          </p:sp>
          <p:sp>
            <p:nvSpPr>
              <p:cNvPr id="63" name="CaixaDeTexto 62"/>
              <p:cNvSpPr txBox="1"/>
              <p:nvPr/>
            </p:nvSpPr>
            <p:spPr>
              <a:xfrm>
                <a:off x="3768478" y="1556793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10,5bi</a:t>
                </a:r>
              </a:p>
            </p:txBody>
          </p:sp>
        </p:grpSp>
        <p:grpSp>
          <p:nvGrpSpPr>
            <p:cNvPr id="3" name="Agrupar 2"/>
            <p:cNvGrpSpPr/>
            <p:nvPr/>
          </p:nvGrpSpPr>
          <p:grpSpPr>
            <a:xfrm>
              <a:off x="5842443" y="5729153"/>
              <a:ext cx="1856826" cy="906219"/>
              <a:chOff x="5983115" y="5448300"/>
              <a:chExt cx="2130071" cy="1231032"/>
            </a:xfrm>
          </p:grpSpPr>
          <p:sp>
            <p:nvSpPr>
              <p:cNvPr id="50" name="Retângulo 49"/>
              <p:cNvSpPr/>
              <p:nvPr/>
            </p:nvSpPr>
            <p:spPr>
              <a:xfrm>
                <a:off x="5983115" y="5448300"/>
                <a:ext cx="2092796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75" name="CaixaDeTexto 74"/>
              <p:cNvSpPr txBox="1"/>
              <p:nvPr/>
            </p:nvSpPr>
            <p:spPr>
              <a:xfrm>
                <a:off x="6039442" y="6279222"/>
                <a:ext cx="20737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R$ 2.103.845.969</a:t>
                </a:r>
              </a:p>
            </p:txBody>
          </p:sp>
          <p:sp>
            <p:nvSpPr>
              <p:cNvPr id="77" name="CaixaDeTexto 76"/>
              <p:cNvSpPr txBox="1"/>
              <p:nvPr/>
            </p:nvSpPr>
            <p:spPr>
              <a:xfrm>
                <a:off x="6106688" y="5523562"/>
                <a:ext cx="193924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2,1bi</a:t>
                </a:r>
              </a:p>
            </p:txBody>
          </p:sp>
        </p:grpSp>
        <p:grpSp>
          <p:nvGrpSpPr>
            <p:cNvPr id="11" name="Agrupar 10"/>
            <p:cNvGrpSpPr/>
            <p:nvPr/>
          </p:nvGrpSpPr>
          <p:grpSpPr>
            <a:xfrm>
              <a:off x="5824555" y="4709970"/>
              <a:ext cx="2043587" cy="998083"/>
              <a:chOff x="5983116" y="4133567"/>
              <a:chExt cx="2344315" cy="1355823"/>
            </a:xfrm>
          </p:grpSpPr>
          <p:sp>
            <p:nvSpPr>
              <p:cNvPr id="76" name="CaixaDeTexto 75"/>
              <p:cNvSpPr txBox="1"/>
              <p:nvPr/>
            </p:nvSpPr>
            <p:spPr>
              <a:xfrm>
                <a:off x="5983116" y="4904616"/>
                <a:ext cx="2344315" cy="584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R$ 26.015.228.711 </a:t>
                </a:r>
              </a:p>
              <a:p>
                <a:endParaRPr lang="pt-BR" sz="1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8" name="CaixaDeTexto 77"/>
              <p:cNvSpPr txBox="1"/>
              <p:nvPr/>
            </p:nvSpPr>
            <p:spPr>
              <a:xfrm>
                <a:off x="6073307" y="4133567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26,0bi</a:t>
                </a:r>
              </a:p>
            </p:txBody>
          </p:sp>
        </p:grpSp>
        <p:grpSp>
          <p:nvGrpSpPr>
            <p:cNvPr id="14" name="Agrupar 13"/>
            <p:cNvGrpSpPr/>
            <p:nvPr/>
          </p:nvGrpSpPr>
          <p:grpSpPr>
            <a:xfrm>
              <a:off x="5805310" y="3619161"/>
              <a:ext cx="1824332" cy="925153"/>
              <a:chOff x="5983115" y="2817118"/>
              <a:chExt cx="2092796" cy="1256753"/>
            </a:xfrm>
          </p:grpSpPr>
          <p:sp>
            <p:nvSpPr>
              <p:cNvPr id="42" name="Retângulo 41"/>
              <p:cNvSpPr/>
              <p:nvPr/>
            </p:nvSpPr>
            <p:spPr>
              <a:xfrm>
                <a:off x="5983115" y="2817118"/>
                <a:ext cx="2092796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" name="CaixaDeTexto 73"/>
              <p:cNvSpPr txBox="1"/>
              <p:nvPr/>
            </p:nvSpPr>
            <p:spPr>
              <a:xfrm>
                <a:off x="6040552" y="3613970"/>
                <a:ext cx="1977923" cy="459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R$7.354.469.335</a:t>
                </a:r>
              </a:p>
            </p:txBody>
          </p:sp>
          <p:sp>
            <p:nvSpPr>
              <p:cNvPr id="79" name="CaixaDeTexto 78"/>
              <p:cNvSpPr txBox="1"/>
              <p:nvPr/>
            </p:nvSpPr>
            <p:spPr>
              <a:xfrm>
                <a:off x="6059889" y="2832403"/>
                <a:ext cx="1939250" cy="96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7,3bi</a:t>
                </a:r>
              </a:p>
            </p:txBody>
          </p:sp>
        </p:grpSp>
        <p:grpSp>
          <p:nvGrpSpPr>
            <p:cNvPr id="19" name="Agrupar 18"/>
            <p:cNvGrpSpPr/>
            <p:nvPr/>
          </p:nvGrpSpPr>
          <p:grpSpPr>
            <a:xfrm>
              <a:off x="5862654" y="2591507"/>
              <a:ext cx="2043588" cy="824572"/>
              <a:chOff x="6021215" y="1514753"/>
              <a:chExt cx="2344316" cy="1120121"/>
            </a:xfrm>
          </p:grpSpPr>
          <p:sp>
            <p:nvSpPr>
              <p:cNvPr id="80" name="CaixaDeTexto 79"/>
              <p:cNvSpPr txBox="1"/>
              <p:nvPr/>
            </p:nvSpPr>
            <p:spPr>
              <a:xfrm>
                <a:off x="6021215" y="2296320"/>
                <a:ext cx="23443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R$35.473.544.015</a:t>
                </a:r>
              </a:p>
            </p:txBody>
          </p:sp>
          <p:sp>
            <p:nvSpPr>
              <p:cNvPr id="81" name="CaixaDeTexto 80"/>
              <p:cNvSpPr txBox="1"/>
              <p:nvPr/>
            </p:nvSpPr>
            <p:spPr>
              <a:xfrm>
                <a:off x="6059888" y="1514753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35,4bi</a:t>
                </a:r>
              </a:p>
            </p:txBody>
          </p:sp>
        </p:grpSp>
        <p:grpSp>
          <p:nvGrpSpPr>
            <p:cNvPr id="13" name="Agrupar 12"/>
            <p:cNvGrpSpPr/>
            <p:nvPr/>
          </p:nvGrpSpPr>
          <p:grpSpPr>
            <a:xfrm>
              <a:off x="7988420" y="3619161"/>
              <a:ext cx="1824332" cy="925153"/>
              <a:chOff x="8166225" y="2817118"/>
              <a:chExt cx="2092796" cy="1256753"/>
            </a:xfrm>
          </p:grpSpPr>
          <p:sp>
            <p:nvSpPr>
              <p:cNvPr id="43" name="Retângulo 42"/>
              <p:cNvSpPr/>
              <p:nvPr/>
            </p:nvSpPr>
            <p:spPr>
              <a:xfrm>
                <a:off x="8166225" y="2817118"/>
                <a:ext cx="2092796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3" name="CaixaDeTexto 82"/>
              <p:cNvSpPr txBox="1"/>
              <p:nvPr/>
            </p:nvSpPr>
            <p:spPr>
              <a:xfrm>
                <a:off x="8222957" y="3613970"/>
                <a:ext cx="1979332" cy="459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R$7.652.655.701</a:t>
                </a:r>
              </a:p>
            </p:txBody>
          </p:sp>
          <p:sp>
            <p:nvSpPr>
              <p:cNvPr id="84" name="CaixaDeTexto 83"/>
              <p:cNvSpPr txBox="1"/>
              <p:nvPr/>
            </p:nvSpPr>
            <p:spPr>
              <a:xfrm>
                <a:off x="8242999" y="2832403"/>
                <a:ext cx="1939250" cy="96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7,6bi</a:t>
                </a:r>
              </a:p>
            </p:txBody>
          </p:sp>
        </p:grpSp>
        <p:sp>
          <p:nvSpPr>
            <p:cNvPr id="85" name="CaixaDeTexto 84"/>
            <p:cNvSpPr txBox="1"/>
            <p:nvPr/>
          </p:nvSpPr>
          <p:spPr>
            <a:xfrm>
              <a:off x="7988494" y="5212606"/>
              <a:ext cx="20437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bg1"/>
                  </a:solidFill>
                </a:rPr>
                <a:t>R$ 16.071.808.260</a:t>
              </a:r>
            </a:p>
          </p:txBody>
        </p:sp>
        <p:grpSp>
          <p:nvGrpSpPr>
            <p:cNvPr id="10" name="Agrupar 9"/>
            <p:cNvGrpSpPr/>
            <p:nvPr/>
          </p:nvGrpSpPr>
          <p:grpSpPr>
            <a:xfrm>
              <a:off x="8007664" y="4676184"/>
              <a:ext cx="1824332" cy="906219"/>
              <a:chOff x="8166225" y="4132709"/>
              <a:chExt cx="2092796" cy="1231032"/>
            </a:xfrm>
          </p:grpSpPr>
          <p:sp>
            <p:nvSpPr>
              <p:cNvPr id="47" name="Retângulo 46"/>
              <p:cNvSpPr/>
              <p:nvPr/>
            </p:nvSpPr>
            <p:spPr>
              <a:xfrm>
                <a:off x="8166225" y="4132709"/>
                <a:ext cx="2092796" cy="1231032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86" name="CaixaDeTexto 85"/>
              <p:cNvSpPr txBox="1"/>
              <p:nvPr/>
            </p:nvSpPr>
            <p:spPr>
              <a:xfrm>
                <a:off x="8242999" y="4133568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16,1bi</a:t>
                </a:r>
              </a:p>
            </p:txBody>
          </p:sp>
        </p:grpSp>
        <p:grpSp>
          <p:nvGrpSpPr>
            <p:cNvPr id="2" name="Agrupar 1"/>
            <p:cNvGrpSpPr/>
            <p:nvPr/>
          </p:nvGrpSpPr>
          <p:grpSpPr>
            <a:xfrm>
              <a:off x="8025552" y="5729153"/>
              <a:ext cx="1824332" cy="906219"/>
              <a:chOff x="8166225" y="5448300"/>
              <a:chExt cx="2092796" cy="1231032"/>
            </a:xfrm>
          </p:grpSpPr>
          <p:sp>
            <p:nvSpPr>
              <p:cNvPr id="51" name="Retângulo 50"/>
              <p:cNvSpPr/>
              <p:nvPr/>
            </p:nvSpPr>
            <p:spPr>
              <a:xfrm>
                <a:off x="8166225" y="5448300"/>
                <a:ext cx="2092796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87" name="CaixaDeTexto 86"/>
              <p:cNvSpPr txBox="1"/>
              <p:nvPr/>
            </p:nvSpPr>
            <p:spPr>
              <a:xfrm>
                <a:off x="8179250" y="6243050"/>
                <a:ext cx="20797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R$ 3.063.338.497</a:t>
                </a:r>
              </a:p>
            </p:txBody>
          </p:sp>
          <p:sp>
            <p:nvSpPr>
              <p:cNvPr id="88" name="CaixaDeTexto 87"/>
              <p:cNvSpPr txBox="1"/>
              <p:nvPr/>
            </p:nvSpPr>
            <p:spPr>
              <a:xfrm>
                <a:off x="8249510" y="5487391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3,1bi</a:t>
                </a:r>
              </a:p>
            </p:txBody>
          </p:sp>
        </p:grpSp>
        <p:grpSp>
          <p:nvGrpSpPr>
            <p:cNvPr id="18" name="Agrupar 17"/>
            <p:cNvGrpSpPr/>
            <p:nvPr/>
          </p:nvGrpSpPr>
          <p:grpSpPr>
            <a:xfrm>
              <a:off x="8007664" y="2607544"/>
              <a:ext cx="1903061" cy="906219"/>
              <a:chOff x="8166225" y="1501527"/>
              <a:chExt cx="2183110" cy="1231032"/>
            </a:xfrm>
          </p:grpSpPr>
          <p:sp>
            <p:nvSpPr>
              <p:cNvPr id="39" name="Retângulo 38"/>
              <p:cNvSpPr/>
              <p:nvPr/>
            </p:nvSpPr>
            <p:spPr>
              <a:xfrm>
                <a:off x="8166225" y="1501527"/>
                <a:ext cx="2092796" cy="1231032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400"/>
              </a:p>
            </p:txBody>
          </p:sp>
          <p:sp>
            <p:nvSpPr>
              <p:cNvPr id="89" name="CaixaDeTexto 88"/>
              <p:cNvSpPr txBox="1"/>
              <p:nvPr/>
            </p:nvSpPr>
            <p:spPr>
              <a:xfrm>
                <a:off x="8191947" y="2301697"/>
                <a:ext cx="215738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600" b="1" dirty="0">
                    <a:solidFill>
                      <a:schemeClr val="bg1"/>
                    </a:solidFill>
                  </a:rPr>
                  <a:t>R$26.787.802.458</a:t>
                </a:r>
              </a:p>
            </p:txBody>
          </p:sp>
          <p:sp>
            <p:nvSpPr>
              <p:cNvPr id="90" name="CaixaDeTexto 89"/>
              <p:cNvSpPr txBox="1"/>
              <p:nvPr/>
            </p:nvSpPr>
            <p:spPr>
              <a:xfrm>
                <a:off x="8208342" y="1520131"/>
                <a:ext cx="19392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000" b="1" dirty="0">
                    <a:solidFill>
                      <a:schemeClr val="bg1"/>
                    </a:solidFill>
                  </a:rPr>
                  <a:t>26,8bi</a:t>
                </a:r>
              </a:p>
            </p:txBody>
          </p:sp>
        </p:grpSp>
        <p:sp>
          <p:nvSpPr>
            <p:cNvPr id="68" name="CaixaDeTexto 67"/>
            <p:cNvSpPr txBox="1"/>
            <p:nvPr/>
          </p:nvSpPr>
          <p:spPr>
            <a:xfrm>
              <a:off x="4545305" y="1237102"/>
              <a:ext cx="19793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7200" b="1" dirty="0"/>
                <a:t>=</a:t>
              </a:r>
            </a:p>
          </p:txBody>
        </p:sp>
        <p:grpSp>
          <p:nvGrpSpPr>
            <p:cNvPr id="16" name="Agrupar 15"/>
            <p:cNvGrpSpPr/>
            <p:nvPr/>
          </p:nvGrpSpPr>
          <p:grpSpPr>
            <a:xfrm>
              <a:off x="1597716" y="3619162"/>
              <a:ext cx="1562113" cy="906219"/>
              <a:chOff x="1775521" y="2817118"/>
              <a:chExt cx="1791989" cy="1231032"/>
            </a:xfrm>
          </p:grpSpPr>
          <p:sp>
            <p:nvSpPr>
              <p:cNvPr id="73" name="Retângulo 72"/>
              <p:cNvSpPr/>
              <p:nvPr/>
            </p:nvSpPr>
            <p:spPr>
              <a:xfrm>
                <a:off x="1775521" y="2817118"/>
                <a:ext cx="1791989" cy="1231032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CaixaDeTexto 94"/>
              <p:cNvSpPr txBox="1"/>
              <p:nvPr/>
            </p:nvSpPr>
            <p:spPr>
              <a:xfrm>
                <a:off x="1852919" y="3201801"/>
                <a:ext cx="1660513" cy="501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Educação</a:t>
                </a:r>
              </a:p>
            </p:txBody>
          </p:sp>
        </p:grpSp>
        <p:grpSp>
          <p:nvGrpSpPr>
            <p:cNvPr id="9" name="Agrupar 8"/>
            <p:cNvGrpSpPr/>
            <p:nvPr/>
          </p:nvGrpSpPr>
          <p:grpSpPr>
            <a:xfrm>
              <a:off x="1616960" y="4676184"/>
              <a:ext cx="1562113" cy="906219"/>
              <a:chOff x="1775521" y="4132709"/>
              <a:chExt cx="1791989" cy="1231032"/>
            </a:xfrm>
          </p:grpSpPr>
          <p:sp>
            <p:nvSpPr>
              <p:cNvPr id="82" name="Retângulo 81"/>
              <p:cNvSpPr/>
              <p:nvPr/>
            </p:nvSpPr>
            <p:spPr>
              <a:xfrm>
                <a:off x="1775521" y="4132709"/>
                <a:ext cx="1791989" cy="1231032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CaixaDeTexto 95"/>
              <p:cNvSpPr txBox="1"/>
              <p:nvPr/>
            </p:nvSpPr>
            <p:spPr>
              <a:xfrm>
                <a:off x="1852919" y="4509121"/>
                <a:ext cx="1660513" cy="501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Saúde</a:t>
                </a:r>
              </a:p>
            </p:txBody>
          </p:sp>
        </p:grpSp>
        <p:grpSp>
          <p:nvGrpSpPr>
            <p:cNvPr id="21" name="Agrupar 20"/>
            <p:cNvGrpSpPr/>
            <p:nvPr/>
          </p:nvGrpSpPr>
          <p:grpSpPr>
            <a:xfrm>
              <a:off x="1616960" y="2607544"/>
              <a:ext cx="1624396" cy="906219"/>
              <a:chOff x="1775521" y="1501527"/>
              <a:chExt cx="1863438" cy="1231032"/>
            </a:xfrm>
          </p:grpSpPr>
          <p:sp>
            <p:nvSpPr>
              <p:cNvPr id="72" name="Retângulo 71"/>
              <p:cNvSpPr/>
              <p:nvPr/>
            </p:nvSpPr>
            <p:spPr>
              <a:xfrm>
                <a:off x="1775521" y="1501527"/>
                <a:ext cx="1791989" cy="1231032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CaixaDeTexto 98"/>
              <p:cNvSpPr txBox="1"/>
              <p:nvPr/>
            </p:nvSpPr>
            <p:spPr>
              <a:xfrm>
                <a:off x="1799547" y="1878772"/>
                <a:ext cx="1839412" cy="501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Consolidado</a:t>
                </a:r>
              </a:p>
            </p:txBody>
          </p:sp>
        </p:grpSp>
        <p:grpSp>
          <p:nvGrpSpPr>
            <p:cNvPr id="8" name="Agrupar 7"/>
            <p:cNvGrpSpPr/>
            <p:nvPr/>
          </p:nvGrpSpPr>
          <p:grpSpPr>
            <a:xfrm>
              <a:off x="1634848" y="5729153"/>
              <a:ext cx="1562113" cy="906219"/>
              <a:chOff x="1775521" y="5448300"/>
              <a:chExt cx="1791989" cy="1231032"/>
            </a:xfrm>
          </p:grpSpPr>
          <p:sp>
            <p:nvSpPr>
              <p:cNvPr id="91" name="Retângulo 90"/>
              <p:cNvSpPr/>
              <p:nvPr/>
            </p:nvSpPr>
            <p:spPr>
              <a:xfrm>
                <a:off x="1775521" y="5448300"/>
                <a:ext cx="1791989" cy="123103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CaixaDeTexto 99"/>
              <p:cNvSpPr txBox="1"/>
              <p:nvPr/>
            </p:nvSpPr>
            <p:spPr>
              <a:xfrm>
                <a:off x="1799547" y="5633953"/>
                <a:ext cx="1743936" cy="877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Assistência Social</a:t>
                </a:r>
              </a:p>
            </p:txBody>
          </p:sp>
        </p:grpSp>
      </p:grpSp>
      <p:cxnSp>
        <p:nvCxnSpPr>
          <p:cNvPr id="64" name="Conector reto 63"/>
          <p:cNvCxnSpPr/>
          <p:nvPr/>
        </p:nvCxnSpPr>
        <p:spPr>
          <a:xfrm>
            <a:off x="979714" y="972009"/>
            <a:ext cx="1946366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Imagem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69" y="6185908"/>
            <a:ext cx="414780" cy="414780"/>
          </a:xfrm>
          <a:prstGeom prst="rect">
            <a:avLst/>
          </a:prstGeom>
        </p:spPr>
      </p:pic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2111" y="259559"/>
            <a:ext cx="2933456" cy="615800"/>
          </a:xfrm>
          <a:prstGeom prst="rect">
            <a:avLst/>
          </a:prstGeom>
        </p:spPr>
      </p:pic>
      <p:sp>
        <p:nvSpPr>
          <p:cNvPr id="92" name="CaixaDeTexto 91"/>
          <p:cNvSpPr txBox="1"/>
          <p:nvPr/>
        </p:nvSpPr>
        <p:spPr>
          <a:xfrm>
            <a:off x="961538" y="418011"/>
            <a:ext cx="8541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e valor da contrapartida das Instituições</a:t>
            </a:r>
          </a:p>
        </p:txBody>
      </p:sp>
      <p:cxnSp>
        <p:nvCxnSpPr>
          <p:cNvPr id="93" name="Conector reto 92"/>
          <p:cNvCxnSpPr>
            <a:cxnSpLocks/>
          </p:cNvCxnSpPr>
          <p:nvPr/>
        </p:nvCxnSpPr>
        <p:spPr>
          <a:xfrm>
            <a:off x="3026227" y="972009"/>
            <a:ext cx="6561118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87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1505</Words>
  <Application>Microsoft Office PowerPoint</Application>
  <PresentationFormat>Widescreen</PresentationFormat>
  <Paragraphs>300</Paragraphs>
  <Slides>21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Lato</vt:lpstr>
      <vt:lpstr>Mangal</vt:lpstr>
      <vt:lpstr>Raleway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Associação Santa Marcelina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Jessica de Almeida Santos</dc:creator>
  <cp:lastModifiedBy>Elizabeth Gomes de Lima Santos</cp:lastModifiedBy>
  <cp:revision>122</cp:revision>
  <cp:lastPrinted>2017-04-24T17:56:12Z</cp:lastPrinted>
  <dcterms:created xsi:type="dcterms:W3CDTF">2017-04-07T20:08:54Z</dcterms:created>
  <dcterms:modified xsi:type="dcterms:W3CDTF">2017-04-25T12:49:26Z</dcterms:modified>
</cp:coreProperties>
</file>