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notesMasterIdLst>
    <p:notesMasterId r:id="rId55"/>
  </p:notesMasterIdLst>
  <p:sldIdLst>
    <p:sldId id="256" r:id="rId6"/>
    <p:sldId id="343" r:id="rId7"/>
    <p:sldId id="364" r:id="rId8"/>
    <p:sldId id="367" r:id="rId9"/>
    <p:sldId id="352" r:id="rId10"/>
    <p:sldId id="353" r:id="rId11"/>
    <p:sldId id="354" r:id="rId12"/>
    <p:sldId id="371" r:id="rId13"/>
    <p:sldId id="345" r:id="rId14"/>
    <p:sldId id="372" r:id="rId15"/>
    <p:sldId id="365" r:id="rId16"/>
    <p:sldId id="368" r:id="rId17"/>
    <p:sldId id="373" r:id="rId18"/>
    <p:sldId id="369" r:id="rId19"/>
    <p:sldId id="356" r:id="rId20"/>
    <p:sldId id="355" r:id="rId21"/>
    <p:sldId id="358" r:id="rId22"/>
    <p:sldId id="359" r:id="rId23"/>
    <p:sldId id="400" r:id="rId24"/>
    <p:sldId id="360" r:id="rId25"/>
    <p:sldId id="361" r:id="rId26"/>
    <p:sldId id="377" r:id="rId27"/>
    <p:sldId id="374" r:id="rId28"/>
    <p:sldId id="346" r:id="rId29"/>
    <p:sldId id="350" r:id="rId30"/>
    <p:sldId id="379" r:id="rId31"/>
    <p:sldId id="380" r:id="rId32"/>
    <p:sldId id="382" r:id="rId33"/>
    <p:sldId id="383" r:id="rId34"/>
    <p:sldId id="384" r:id="rId35"/>
    <p:sldId id="362" r:id="rId36"/>
    <p:sldId id="363" r:id="rId37"/>
    <p:sldId id="385" r:id="rId38"/>
    <p:sldId id="376" r:id="rId39"/>
    <p:sldId id="386" r:id="rId40"/>
    <p:sldId id="387" r:id="rId41"/>
    <p:sldId id="388" r:id="rId42"/>
    <p:sldId id="389" r:id="rId43"/>
    <p:sldId id="390" r:id="rId44"/>
    <p:sldId id="391" r:id="rId45"/>
    <p:sldId id="392" r:id="rId46"/>
    <p:sldId id="393" r:id="rId47"/>
    <p:sldId id="394" r:id="rId48"/>
    <p:sldId id="395" r:id="rId49"/>
    <p:sldId id="396" r:id="rId50"/>
    <p:sldId id="397" r:id="rId51"/>
    <p:sldId id="398" r:id="rId52"/>
    <p:sldId id="399" r:id="rId53"/>
    <p:sldId id="305" r:id="rId54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174"/>
    <a:srgbClr val="095D7E"/>
    <a:srgbClr val="06445A"/>
    <a:srgbClr val="0B77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65" autoAdjust="0"/>
    <p:restoredTop sz="94636" autoAdjust="0"/>
  </p:normalViewPr>
  <p:slideViewPr>
    <p:cSldViewPr snapToGrid="0">
      <p:cViewPr varScale="1">
        <p:scale>
          <a:sx n="110" d="100"/>
          <a:sy n="110" d="100"/>
        </p:scale>
        <p:origin x="171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56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7E5D11-30F3-4D63-BA05-AD36BC6BB898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8A3B06F7-5B4D-4E2B-A2FA-671A505F91D9}">
      <dgm:prSet phldrT="[Texto]"/>
      <dgm:spPr/>
      <dgm:t>
        <a:bodyPr/>
        <a:lstStyle/>
        <a:p>
          <a:r>
            <a:rPr lang="pt-BR" dirty="0" smtClean="0"/>
            <a:t>O QUE ESTÁ SENDO ENSINADO É O “IMPORTANTE”? </a:t>
          </a:r>
          <a:endParaRPr lang="pt-BR" dirty="0"/>
        </a:p>
      </dgm:t>
    </dgm:pt>
    <dgm:pt modelId="{915097E3-3782-46BB-8F86-85F05702BADB}" type="parTrans" cxnId="{1041B8A2-9FE5-40D7-82D0-63D5291FF9F5}">
      <dgm:prSet/>
      <dgm:spPr/>
      <dgm:t>
        <a:bodyPr/>
        <a:lstStyle/>
        <a:p>
          <a:endParaRPr lang="pt-BR"/>
        </a:p>
      </dgm:t>
    </dgm:pt>
    <dgm:pt modelId="{D00C7021-9CDF-47BC-BA73-A140A9CE82BB}" type="sibTrans" cxnId="{1041B8A2-9FE5-40D7-82D0-63D5291FF9F5}">
      <dgm:prSet/>
      <dgm:spPr/>
      <dgm:t>
        <a:bodyPr/>
        <a:lstStyle/>
        <a:p>
          <a:endParaRPr lang="pt-BR"/>
        </a:p>
      </dgm:t>
    </dgm:pt>
    <dgm:pt modelId="{6FE604E1-7CE6-45E1-BBC5-7F94F7E00872}">
      <dgm:prSet phldrT="[Texto]"/>
      <dgm:spPr/>
      <dgm:t>
        <a:bodyPr/>
        <a:lstStyle/>
        <a:p>
          <a:r>
            <a:rPr lang="pt-BR" dirty="0" smtClean="0"/>
            <a:t>QUEM ESTÁ NA ESCOLA ESTÁ APRENDENDO O QUE ESTÁ SENDO ENSINADO?</a:t>
          </a:r>
          <a:endParaRPr lang="pt-BR" dirty="0"/>
        </a:p>
      </dgm:t>
    </dgm:pt>
    <dgm:pt modelId="{DF1FE0E0-D8C6-4197-8DB0-91CCC4106229}" type="parTrans" cxnId="{F30D238A-7B85-4A59-A587-A40602FA7A4C}">
      <dgm:prSet/>
      <dgm:spPr/>
      <dgm:t>
        <a:bodyPr/>
        <a:lstStyle/>
        <a:p>
          <a:endParaRPr lang="pt-BR"/>
        </a:p>
      </dgm:t>
    </dgm:pt>
    <dgm:pt modelId="{CBCBB771-F3A0-40C8-B7E7-43605ED57F2E}" type="sibTrans" cxnId="{F30D238A-7B85-4A59-A587-A40602FA7A4C}">
      <dgm:prSet/>
      <dgm:spPr/>
      <dgm:t>
        <a:bodyPr/>
        <a:lstStyle/>
        <a:p>
          <a:endParaRPr lang="pt-BR"/>
        </a:p>
      </dgm:t>
    </dgm:pt>
    <dgm:pt modelId="{501206CF-BA0B-451D-83BC-541388BAFD50}">
      <dgm:prSet phldrT="[Texto]"/>
      <dgm:spPr/>
      <dgm:t>
        <a:bodyPr/>
        <a:lstStyle/>
        <a:p>
          <a:r>
            <a:rPr lang="pt-BR" dirty="0" smtClean="0"/>
            <a:t>ESTÃO TODOS NA ESCOLA?</a:t>
          </a:r>
          <a:endParaRPr lang="pt-BR" dirty="0"/>
        </a:p>
      </dgm:t>
    </dgm:pt>
    <dgm:pt modelId="{61457F2C-D5B1-4EB6-AF56-414E2B76E8FC}" type="parTrans" cxnId="{3A96EE89-EEC0-4B73-8027-2AB57D612B3D}">
      <dgm:prSet/>
      <dgm:spPr/>
      <dgm:t>
        <a:bodyPr/>
        <a:lstStyle/>
        <a:p>
          <a:endParaRPr lang="pt-BR"/>
        </a:p>
      </dgm:t>
    </dgm:pt>
    <dgm:pt modelId="{EB034493-C45B-4871-B330-53470CD8D97B}" type="sibTrans" cxnId="{3A96EE89-EEC0-4B73-8027-2AB57D612B3D}">
      <dgm:prSet/>
      <dgm:spPr/>
      <dgm:t>
        <a:bodyPr/>
        <a:lstStyle/>
        <a:p>
          <a:endParaRPr lang="pt-BR"/>
        </a:p>
      </dgm:t>
    </dgm:pt>
    <dgm:pt modelId="{84950EC0-5BD4-4DCE-B4E5-55C2D5C4D83D}" type="pres">
      <dgm:prSet presAssocID="{B87E5D11-30F3-4D63-BA05-AD36BC6BB898}" presName="Name0" presStyleCnt="0">
        <dgm:presLayoutVars>
          <dgm:dir/>
          <dgm:animLvl val="lvl"/>
          <dgm:resizeHandles val="exact"/>
        </dgm:presLayoutVars>
      </dgm:prSet>
      <dgm:spPr/>
    </dgm:pt>
    <dgm:pt modelId="{1B13D4B0-9B43-4ACD-BD7A-5575FFF5F4C2}" type="pres">
      <dgm:prSet presAssocID="{8A3B06F7-5B4D-4E2B-A2FA-671A505F91D9}" presName="Name8" presStyleCnt="0"/>
      <dgm:spPr/>
    </dgm:pt>
    <dgm:pt modelId="{E7B6359B-7C50-49D3-91EF-A30D0F1A25A1}" type="pres">
      <dgm:prSet presAssocID="{8A3B06F7-5B4D-4E2B-A2FA-671A505F91D9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B8131FA-9332-4C6E-B984-ADB735D2BAAC}" type="pres">
      <dgm:prSet presAssocID="{8A3B06F7-5B4D-4E2B-A2FA-671A505F91D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D49C2D1-9AB5-4D9E-A9A4-16D48D22E383}" type="pres">
      <dgm:prSet presAssocID="{6FE604E1-7CE6-45E1-BBC5-7F94F7E00872}" presName="Name8" presStyleCnt="0"/>
      <dgm:spPr/>
    </dgm:pt>
    <dgm:pt modelId="{37FC150E-8638-450A-861B-983264D4431C}" type="pres">
      <dgm:prSet presAssocID="{6FE604E1-7CE6-45E1-BBC5-7F94F7E00872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07007BA-BBF3-411E-9452-548B39FDA068}" type="pres">
      <dgm:prSet presAssocID="{6FE604E1-7CE6-45E1-BBC5-7F94F7E0087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4272E9A-9086-4079-A23B-034CF358298D}" type="pres">
      <dgm:prSet presAssocID="{501206CF-BA0B-451D-83BC-541388BAFD50}" presName="Name8" presStyleCnt="0"/>
      <dgm:spPr/>
    </dgm:pt>
    <dgm:pt modelId="{1D891C08-EEB2-4DB3-9231-50AE27BB5141}" type="pres">
      <dgm:prSet presAssocID="{501206CF-BA0B-451D-83BC-541388BAFD50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F202591-6193-46E5-991E-1DF60031A9B3}" type="pres">
      <dgm:prSet presAssocID="{501206CF-BA0B-451D-83BC-541388BAFD5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4E35677-41A3-4A3B-83A0-8C559A5682B5}" type="presOf" srcId="{6FE604E1-7CE6-45E1-BBC5-7F94F7E00872}" destId="{A07007BA-BBF3-411E-9452-548B39FDA068}" srcOrd="1" destOrd="0" presId="urn:microsoft.com/office/officeart/2005/8/layout/pyramid1"/>
    <dgm:cxn modelId="{3A96EE89-EEC0-4B73-8027-2AB57D612B3D}" srcId="{B87E5D11-30F3-4D63-BA05-AD36BC6BB898}" destId="{501206CF-BA0B-451D-83BC-541388BAFD50}" srcOrd="2" destOrd="0" parTransId="{61457F2C-D5B1-4EB6-AF56-414E2B76E8FC}" sibTransId="{EB034493-C45B-4871-B330-53470CD8D97B}"/>
    <dgm:cxn modelId="{1041B8A2-9FE5-40D7-82D0-63D5291FF9F5}" srcId="{B87E5D11-30F3-4D63-BA05-AD36BC6BB898}" destId="{8A3B06F7-5B4D-4E2B-A2FA-671A505F91D9}" srcOrd="0" destOrd="0" parTransId="{915097E3-3782-46BB-8F86-85F05702BADB}" sibTransId="{D00C7021-9CDF-47BC-BA73-A140A9CE82BB}"/>
    <dgm:cxn modelId="{79D6A4A4-4839-495C-AA97-57A6434DCEB2}" type="presOf" srcId="{6FE604E1-7CE6-45E1-BBC5-7F94F7E00872}" destId="{37FC150E-8638-450A-861B-983264D4431C}" srcOrd="0" destOrd="0" presId="urn:microsoft.com/office/officeart/2005/8/layout/pyramid1"/>
    <dgm:cxn modelId="{F30D238A-7B85-4A59-A587-A40602FA7A4C}" srcId="{B87E5D11-30F3-4D63-BA05-AD36BC6BB898}" destId="{6FE604E1-7CE6-45E1-BBC5-7F94F7E00872}" srcOrd="1" destOrd="0" parTransId="{DF1FE0E0-D8C6-4197-8DB0-91CCC4106229}" sibTransId="{CBCBB771-F3A0-40C8-B7E7-43605ED57F2E}"/>
    <dgm:cxn modelId="{B4097344-30D4-47F8-9055-71C95541D377}" type="presOf" srcId="{8A3B06F7-5B4D-4E2B-A2FA-671A505F91D9}" destId="{E7B6359B-7C50-49D3-91EF-A30D0F1A25A1}" srcOrd="0" destOrd="0" presId="urn:microsoft.com/office/officeart/2005/8/layout/pyramid1"/>
    <dgm:cxn modelId="{5ADFAD1C-9CDC-4A3A-9F69-094A85812E83}" type="presOf" srcId="{B87E5D11-30F3-4D63-BA05-AD36BC6BB898}" destId="{84950EC0-5BD4-4DCE-B4E5-55C2D5C4D83D}" srcOrd="0" destOrd="0" presId="urn:microsoft.com/office/officeart/2005/8/layout/pyramid1"/>
    <dgm:cxn modelId="{53C924DC-6142-4D0F-9C7A-E7C99AD7D067}" type="presOf" srcId="{501206CF-BA0B-451D-83BC-541388BAFD50}" destId="{0F202591-6193-46E5-991E-1DF60031A9B3}" srcOrd="1" destOrd="0" presId="urn:microsoft.com/office/officeart/2005/8/layout/pyramid1"/>
    <dgm:cxn modelId="{A2BD983F-FB44-40A0-AF4C-D17F3AD775A9}" type="presOf" srcId="{8A3B06F7-5B4D-4E2B-A2FA-671A505F91D9}" destId="{AB8131FA-9332-4C6E-B984-ADB735D2BAAC}" srcOrd="1" destOrd="0" presId="urn:microsoft.com/office/officeart/2005/8/layout/pyramid1"/>
    <dgm:cxn modelId="{D9C87762-2964-47EC-A9AB-577F5A65B6F6}" type="presOf" srcId="{501206CF-BA0B-451D-83BC-541388BAFD50}" destId="{1D891C08-EEB2-4DB3-9231-50AE27BB5141}" srcOrd="0" destOrd="0" presId="urn:microsoft.com/office/officeart/2005/8/layout/pyramid1"/>
    <dgm:cxn modelId="{038F6FBD-E3FC-4C4A-9E01-30A0CAB52338}" type="presParOf" srcId="{84950EC0-5BD4-4DCE-B4E5-55C2D5C4D83D}" destId="{1B13D4B0-9B43-4ACD-BD7A-5575FFF5F4C2}" srcOrd="0" destOrd="0" presId="urn:microsoft.com/office/officeart/2005/8/layout/pyramid1"/>
    <dgm:cxn modelId="{408861DD-D9F8-4D33-A5B2-97327E030F56}" type="presParOf" srcId="{1B13D4B0-9B43-4ACD-BD7A-5575FFF5F4C2}" destId="{E7B6359B-7C50-49D3-91EF-A30D0F1A25A1}" srcOrd="0" destOrd="0" presId="urn:microsoft.com/office/officeart/2005/8/layout/pyramid1"/>
    <dgm:cxn modelId="{BCF4DB01-14DE-48E9-AC28-BAB24B9BC22F}" type="presParOf" srcId="{1B13D4B0-9B43-4ACD-BD7A-5575FFF5F4C2}" destId="{AB8131FA-9332-4C6E-B984-ADB735D2BAAC}" srcOrd="1" destOrd="0" presId="urn:microsoft.com/office/officeart/2005/8/layout/pyramid1"/>
    <dgm:cxn modelId="{7CEEB274-2805-4B2F-84FA-9A1DF8902157}" type="presParOf" srcId="{84950EC0-5BD4-4DCE-B4E5-55C2D5C4D83D}" destId="{ED49C2D1-9AB5-4D9E-A9A4-16D48D22E383}" srcOrd="1" destOrd="0" presId="urn:microsoft.com/office/officeart/2005/8/layout/pyramid1"/>
    <dgm:cxn modelId="{83952540-BA8F-4BA7-8E0D-FE2E0C6CCAE0}" type="presParOf" srcId="{ED49C2D1-9AB5-4D9E-A9A4-16D48D22E383}" destId="{37FC150E-8638-450A-861B-983264D4431C}" srcOrd="0" destOrd="0" presId="urn:microsoft.com/office/officeart/2005/8/layout/pyramid1"/>
    <dgm:cxn modelId="{A5617560-D170-4750-962E-07935D50FAA1}" type="presParOf" srcId="{ED49C2D1-9AB5-4D9E-A9A4-16D48D22E383}" destId="{A07007BA-BBF3-411E-9452-548B39FDA068}" srcOrd="1" destOrd="0" presId="urn:microsoft.com/office/officeart/2005/8/layout/pyramid1"/>
    <dgm:cxn modelId="{60508245-AE65-4F3B-8FEA-3E41DC207AB4}" type="presParOf" srcId="{84950EC0-5BD4-4DCE-B4E5-55C2D5C4D83D}" destId="{F4272E9A-9086-4079-A23B-034CF358298D}" srcOrd="2" destOrd="0" presId="urn:microsoft.com/office/officeart/2005/8/layout/pyramid1"/>
    <dgm:cxn modelId="{679E007B-022F-40D2-A450-9F47F2606AA7}" type="presParOf" srcId="{F4272E9A-9086-4079-A23B-034CF358298D}" destId="{1D891C08-EEB2-4DB3-9231-50AE27BB5141}" srcOrd="0" destOrd="0" presId="urn:microsoft.com/office/officeart/2005/8/layout/pyramid1"/>
    <dgm:cxn modelId="{4BD2F510-4805-48EA-B983-E6401C19950F}" type="presParOf" srcId="{F4272E9A-9086-4079-A23B-034CF358298D}" destId="{0F202591-6193-46E5-991E-1DF60031A9B3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A05434-EE94-4F15-BCD9-C26BEE8EB671}" type="datetimeFigureOut">
              <a:rPr lang="pt-BR" smtClean="0"/>
              <a:pPr/>
              <a:t>24/04/2018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5156DC-E3F2-4A4A-B071-9F5B1360621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3984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156DC-E3F2-4A4A-B071-9F5B13606216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110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303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681" y="234059"/>
            <a:ext cx="2243321" cy="50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0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23F528-9439-423D-B95B-5C86EC45FE22}" type="datetimeFigureOut">
              <a:rPr lang="pt-BR" smtClean="0"/>
              <a:pPr/>
              <a:t>24/04/2018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086DA1-B990-4EDD-89DF-6A0A01C201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7271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23F528-9439-423D-B95B-5C86EC45FE22}" type="datetimeFigureOut">
              <a:rPr lang="pt-BR" smtClean="0"/>
              <a:pPr/>
              <a:t>24/04/2018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086DA1-B990-4EDD-89DF-6A0A01C201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4144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4047-1273-4A12-9543-0996911E7726}" type="datetimeFigureOut">
              <a:rPr lang="pt-BR" smtClean="0"/>
              <a:pPr/>
              <a:t>24/04/2018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7B6A-3A39-4A4E-A05C-0731E63B97B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9060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4047-1273-4A12-9543-0996911E7726}" type="datetimeFigureOut">
              <a:rPr lang="pt-BR" smtClean="0"/>
              <a:pPr/>
              <a:t>24/04/2018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7B6A-3A39-4A4E-A05C-0731E63B97B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1652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4047-1273-4A12-9543-0996911E7726}" type="datetimeFigureOut">
              <a:rPr lang="pt-BR" smtClean="0"/>
              <a:pPr/>
              <a:t>24/04/2018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7B6A-3A39-4A4E-A05C-0731E63B97B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120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4047-1273-4A12-9543-0996911E7726}" type="datetimeFigureOut">
              <a:rPr lang="pt-BR" smtClean="0"/>
              <a:pPr/>
              <a:t>24/04/2018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7B6A-3A39-4A4E-A05C-0731E63B97B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36780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4047-1273-4A12-9543-0996911E7726}" type="datetimeFigureOut">
              <a:rPr lang="pt-BR" smtClean="0"/>
              <a:pPr/>
              <a:t>24/04/2018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7B6A-3A39-4A4E-A05C-0731E63B97B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9757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4047-1273-4A12-9543-0996911E7726}" type="datetimeFigureOut">
              <a:rPr lang="pt-BR" smtClean="0"/>
              <a:pPr/>
              <a:t>24/04/2018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7B6A-3A39-4A4E-A05C-0731E63B97B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70062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4047-1273-4A12-9543-0996911E7726}" type="datetimeFigureOut">
              <a:rPr lang="pt-BR" smtClean="0"/>
              <a:pPr/>
              <a:t>24/04/2018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7B6A-3A39-4A4E-A05C-0731E63B97B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7035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4047-1273-4A12-9543-0996911E7726}" type="datetimeFigureOut">
              <a:rPr lang="pt-BR" smtClean="0"/>
              <a:pPr/>
              <a:t>24/04/2018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7B6A-3A39-4A4E-A05C-0731E63B97B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4813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76163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4047-1273-4A12-9543-0996911E7726}" type="datetimeFigureOut">
              <a:rPr lang="pt-BR" smtClean="0"/>
              <a:pPr/>
              <a:t>24/04/2018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7B6A-3A39-4A4E-A05C-0731E63B97B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29601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4047-1273-4A12-9543-0996911E7726}" type="datetimeFigureOut">
              <a:rPr lang="pt-BR" smtClean="0"/>
              <a:pPr/>
              <a:t>24/04/2018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7B6A-3A39-4A4E-A05C-0731E63B97B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94171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4047-1273-4A12-9543-0996911E7726}" type="datetimeFigureOut">
              <a:rPr lang="pt-BR" smtClean="0"/>
              <a:pPr/>
              <a:t>24/04/2018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7B6A-3A39-4A4E-A05C-0731E63B97B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51147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303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681" y="234059"/>
            <a:ext cx="2243321" cy="50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1880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24208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23F528-9439-423D-B95B-5C86EC45FE22}" type="datetimeFigureOut">
              <a:rPr lang="pt-BR" smtClean="0">
                <a:solidFill>
                  <a:prstClr val="black"/>
                </a:solidFill>
              </a:rPr>
              <a:pPr/>
              <a:t>24/04/2018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086DA1-B990-4EDD-89DF-6A0A01C20191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2276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23F528-9439-423D-B95B-5C86EC45FE22}" type="datetimeFigureOut">
              <a:rPr lang="pt-BR" smtClean="0">
                <a:solidFill>
                  <a:prstClr val="black"/>
                </a:solidFill>
              </a:rPr>
              <a:pPr/>
              <a:t>24/04/2018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086DA1-B990-4EDD-89DF-6A0A01C20191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3140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23F528-9439-423D-B95B-5C86EC45FE22}" type="datetimeFigureOut">
              <a:rPr lang="pt-BR" smtClean="0">
                <a:solidFill>
                  <a:prstClr val="black"/>
                </a:solidFill>
              </a:rPr>
              <a:pPr/>
              <a:t>24/04/2018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086DA1-B990-4EDD-89DF-6A0A01C20191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7202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23F528-9439-423D-B95B-5C86EC45FE22}" type="datetimeFigureOut">
              <a:rPr lang="pt-BR" smtClean="0">
                <a:solidFill>
                  <a:prstClr val="black"/>
                </a:solidFill>
              </a:rPr>
              <a:pPr/>
              <a:t>24/04/2018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086DA1-B990-4EDD-89DF-6A0A01C20191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4415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23F528-9439-423D-B95B-5C86EC45FE22}" type="datetimeFigureOut">
              <a:rPr lang="pt-BR" smtClean="0">
                <a:solidFill>
                  <a:prstClr val="black"/>
                </a:solidFill>
              </a:rPr>
              <a:pPr/>
              <a:t>24/04/2018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086DA1-B990-4EDD-89DF-6A0A01C20191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49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23F528-9439-423D-B95B-5C86EC45FE22}" type="datetimeFigureOut">
              <a:rPr lang="pt-BR" smtClean="0"/>
              <a:pPr/>
              <a:t>24/04/2018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086DA1-B990-4EDD-89DF-6A0A01C201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78660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23F528-9439-423D-B95B-5C86EC45FE22}" type="datetimeFigureOut">
              <a:rPr lang="pt-BR" smtClean="0">
                <a:solidFill>
                  <a:prstClr val="black"/>
                </a:solidFill>
              </a:rPr>
              <a:pPr/>
              <a:t>24/04/2018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086DA1-B990-4EDD-89DF-6A0A01C20191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3061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23F528-9439-423D-B95B-5C86EC45FE22}" type="datetimeFigureOut">
              <a:rPr lang="pt-BR" smtClean="0">
                <a:solidFill>
                  <a:prstClr val="black"/>
                </a:solidFill>
              </a:rPr>
              <a:pPr/>
              <a:t>24/04/2018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086DA1-B990-4EDD-89DF-6A0A01C20191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4595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23F528-9439-423D-B95B-5C86EC45FE22}" type="datetimeFigureOut">
              <a:rPr lang="pt-BR" smtClean="0">
                <a:solidFill>
                  <a:prstClr val="black"/>
                </a:solidFill>
              </a:rPr>
              <a:pPr/>
              <a:t>24/04/2018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086DA1-B990-4EDD-89DF-6A0A01C20191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17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23F528-9439-423D-B95B-5C86EC45FE22}" type="datetimeFigureOut">
              <a:rPr lang="pt-BR" smtClean="0">
                <a:solidFill>
                  <a:prstClr val="black"/>
                </a:solidFill>
              </a:rPr>
              <a:pPr/>
              <a:t>24/04/2018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086DA1-B990-4EDD-89DF-6A0A01C20191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4104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303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681" y="234059"/>
            <a:ext cx="2243321" cy="50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1930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74288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23F528-9439-423D-B95B-5C86EC45FE22}" type="datetimeFigureOut">
              <a:rPr lang="pt-BR" smtClean="0">
                <a:solidFill>
                  <a:prstClr val="black"/>
                </a:solidFill>
              </a:rPr>
              <a:pPr/>
              <a:t>24/04/2018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086DA1-B990-4EDD-89DF-6A0A01C20191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3081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23F528-9439-423D-B95B-5C86EC45FE22}" type="datetimeFigureOut">
              <a:rPr lang="pt-BR" smtClean="0">
                <a:solidFill>
                  <a:prstClr val="black"/>
                </a:solidFill>
              </a:rPr>
              <a:pPr/>
              <a:t>24/04/2018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086DA1-B990-4EDD-89DF-6A0A01C20191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5190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23F528-9439-423D-B95B-5C86EC45FE22}" type="datetimeFigureOut">
              <a:rPr lang="pt-BR" smtClean="0">
                <a:solidFill>
                  <a:prstClr val="black"/>
                </a:solidFill>
              </a:rPr>
              <a:pPr/>
              <a:t>24/04/2018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086DA1-B990-4EDD-89DF-6A0A01C20191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8648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23F528-9439-423D-B95B-5C86EC45FE22}" type="datetimeFigureOut">
              <a:rPr lang="pt-BR" smtClean="0">
                <a:solidFill>
                  <a:prstClr val="black"/>
                </a:solidFill>
              </a:rPr>
              <a:pPr/>
              <a:t>24/04/2018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086DA1-B990-4EDD-89DF-6A0A01C20191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31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23F528-9439-423D-B95B-5C86EC45FE22}" type="datetimeFigureOut">
              <a:rPr lang="pt-BR" smtClean="0"/>
              <a:pPr/>
              <a:t>24/04/2018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086DA1-B990-4EDD-89DF-6A0A01C201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33436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23F528-9439-423D-B95B-5C86EC45FE22}" type="datetimeFigureOut">
              <a:rPr lang="pt-BR" smtClean="0">
                <a:solidFill>
                  <a:prstClr val="black"/>
                </a:solidFill>
              </a:rPr>
              <a:pPr/>
              <a:t>24/04/2018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086DA1-B990-4EDD-89DF-6A0A01C20191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0815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23F528-9439-423D-B95B-5C86EC45FE22}" type="datetimeFigureOut">
              <a:rPr lang="pt-BR" smtClean="0">
                <a:solidFill>
                  <a:prstClr val="black"/>
                </a:solidFill>
              </a:rPr>
              <a:pPr/>
              <a:t>24/04/2018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086DA1-B990-4EDD-89DF-6A0A01C20191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5596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23F528-9439-423D-B95B-5C86EC45FE22}" type="datetimeFigureOut">
              <a:rPr lang="pt-BR" smtClean="0">
                <a:solidFill>
                  <a:prstClr val="black"/>
                </a:solidFill>
              </a:rPr>
              <a:pPr/>
              <a:t>24/04/2018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086DA1-B990-4EDD-89DF-6A0A01C20191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9191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23F528-9439-423D-B95B-5C86EC45FE22}" type="datetimeFigureOut">
              <a:rPr lang="pt-BR" smtClean="0">
                <a:solidFill>
                  <a:prstClr val="black"/>
                </a:solidFill>
              </a:rPr>
              <a:pPr/>
              <a:t>24/04/2018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086DA1-B990-4EDD-89DF-6A0A01C20191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6400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23F528-9439-423D-B95B-5C86EC45FE22}" type="datetimeFigureOut">
              <a:rPr lang="pt-BR" smtClean="0">
                <a:solidFill>
                  <a:prstClr val="black"/>
                </a:solidFill>
              </a:rPr>
              <a:pPr/>
              <a:t>24/04/2018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086DA1-B990-4EDD-89DF-6A0A01C20191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892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303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681" y="234059"/>
            <a:ext cx="2243321" cy="50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8534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51571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23F528-9439-423D-B95B-5C86EC45FE22}" type="datetimeFigureOut">
              <a:rPr lang="pt-BR" smtClean="0">
                <a:solidFill>
                  <a:prstClr val="black"/>
                </a:solidFill>
              </a:rPr>
              <a:pPr/>
              <a:t>24/04/2018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086DA1-B990-4EDD-89DF-6A0A01C20191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0546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23F528-9439-423D-B95B-5C86EC45FE22}" type="datetimeFigureOut">
              <a:rPr lang="pt-BR" smtClean="0">
                <a:solidFill>
                  <a:prstClr val="black"/>
                </a:solidFill>
              </a:rPr>
              <a:pPr/>
              <a:t>24/04/2018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086DA1-B990-4EDD-89DF-6A0A01C20191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9330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23F528-9439-423D-B95B-5C86EC45FE22}" type="datetimeFigureOut">
              <a:rPr lang="pt-BR" smtClean="0">
                <a:solidFill>
                  <a:prstClr val="black"/>
                </a:solidFill>
              </a:rPr>
              <a:pPr/>
              <a:t>24/04/2018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086DA1-B990-4EDD-89DF-6A0A01C20191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137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23F528-9439-423D-B95B-5C86EC45FE22}" type="datetimeFigureOut">
              <a:rPr lang="pt-BR" smtClean="0"/>
              <a:pPr/>
              <a:t>24/04/2018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086DA1-B990-4EDD-89DF-6A0A01C201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83704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23F528-9439-423D-B95B-5C86EC45FE22}" type="datetimeFigureOut">
              <a:rPr lang="pt-BR" smtClean="0">
                <a:solidFill>
                  <a:prstClr val="black"/>
                </a:solidFill>
              </a:rPr>
              <a:pPr/>
              <a:t>24/04/2018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086DA1-B990-4EDD-89DF-6A0A01C20191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6353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23F528-9439-423D-B95B-5C86EC45FE22}" type="datetimeFigureOut">
              <a:rPr lang="pt-BR" smtClean="0">
                <a:solidFill>
                  <a:prstClr val="black"/>
                </a:solidFill>
              </a:rPr>
              <a:pPr/>
              <a:t>24/04/2018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086DA1-B990-4EDD-89DF-6A0A01C20191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6649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23F528-9439-423D-B95B-5C86EC45FE22}" type="datetimeFigureOut">
              <a:rPr lang="pt-BR" smtClean="0">
                <a:solidFill>
                  <a:prstClr val="black"/>
                </a:solidFill>
              </a:rPr>
              <a:pPr/>
              <a:t>24/04/2018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086DA1-B990-4EDD-89DF-6A0A01C20191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0651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23F528-9439-423D-B95B-5C86EC45FE22}" type="datetimeFigureOut">
              <a:rPr lang="pt-BR" smtClean="0">
                <a:solidFill>
                  <a:prstClr val="black"/>
                </a:solidFill>
              </a:rPr>
              <a:pPr/>
              <a:t>24/04/2018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086DA1-B990-4EDD-89DF-6A0A01C20191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387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23F528-9439-423D-B95B-5C86EC45FE22}" type="datetimeFigureOut">
              <a:rPr lang="pt-BR" smtClean="0">
                <a:solidFill>
                  <a:prstClr val="black"/>
                </a:solidFill>
              </a:rPr>
              <a:pPr/>
              <a:t>24/04/2018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086DA1-B990-4EDD-89DF-6A0A01C20191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8042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23F528-9439-423D-B95B-5C86EC45FE22}" type="datetimeFigureOut">
              <a:rPr lang="pt-BR" smtClean="0">
                <a:solidFill>
                  <a:prstClr val="black"/>
                </a:solidFill>
              </a:rPr>
              <a:pPr/>
              <a:t>24/04/2018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086DA1-B990-4EDD-89DF-6A0A01C20191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805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23F528-9439-423D-B95B-5C86EC45FE22}" type="datetimeFigureOut">
              <a:rPr lang="pt-BR" smtClean="0"/>
              <a:pPr/>
              <a:t>24/04/2018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086DA1-B990-4EDD-89DF-6A0A01C201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3955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23F528-9439-423D-B95B-5C86EC45FE22}" type="datetimeFigureOut">
              <a:rPr lang="pt-BR" smtClean="0"/>
              <a:pPr/>
              <a:t>24/04/2018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086DA1-B990-4EDD-89DF-6A0A01C201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8100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23F528-9439-423D-B95B-5C86EC45FE22}" type="datetimeFigureOut">
              <a:rPr lang="pt-BR" smtClean="0"/>
              <a:pPr/>
              <a:t>24/04/2018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086DA1-B990-4EDD-89DF-6A0A01C201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3994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23F528-9439-423D-B95B-5C86EC45FE22}" type="datetimeFigureOut">
              <a:rPr lang="pt-BR" smtClean="0"/>
              <a:pPr/>
              <a:t>24/04/2018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086DA1-B990-4EDD-89DF-6A0A01C201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4659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303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681" y="234059"/>
            <a:ext cx="2243321" cy="50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754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B4047-1273-4A12-9543-0996911E7726}" type="datetimeFigureOut">
              <a:rPr lang="pt-BR" smtClean="0"/>
              <a:pPr/>
              <a:t>24/04/2018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E7B6A-3A39-4A4E-A05C-0731E63B97B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434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303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681" y="234059"/>
            <a:ext cx="2243321" cy="50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251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303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681" y="234059"/>
            <a:ext cx="2243321" cy="50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442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303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681" y="234059"/>
            <a:ext cx="2243321" cy="50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012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3300"/>
            <a:ext cx="9144000" cy="3314700"/>
          </a:xfrm>
          <a:prstGeom prst="rect">
            <a:avLst/>
          </a:prstGeom>
        </p:spPr>
      </p:pic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-1" y="1045029"/>
            <a:ext cx="9144001" cy="184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anchor="ctr"/>
          <a:lstStyle/>
          <a:p>
            <a:pPr algn="ctr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  <a:tabLst>
                <a:tab pos="3141663" algn="ctr"/>
                <a:tab pos="6096000" algn="r"/>
              </a:tabLst>
              <a:defRPr/>
            </a:pPr>
            <a:r>
              <a:rPr lang="pt-BR" sz="4800" b="1" dirty="0" smtClean="0"/>
              <a:t>Desenvolvimento na Primeira Infância e Políticas Públicas</a:t>
            </a:r>
            <a:endParaRPr lang="pt-B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-2" y="2894403"/>
            <a:ext cx="9144001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anchor="ctr"/>
          <a:lstStyle/>
          <a:p>
            <a:pPr algn="ctr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  <a:tabLst>
                <a:tab pos="3141663" algn="ctr"/>
                <a:tab pos="6096000" algn="r"/>
              </a:tabLst>
              <a:defRPr/>
            </a:pP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Brasília, 24 de abril de 2018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pic>
        <p:nvPicPr>
          <p:cNvPr id="25" name="Imagem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85" y="4327414"/>
            <a:ext cx="4326073" cy="97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40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228600"/>
            <a:ext cx="6302829" cy="849086"/>
          </a:xfrm>
        </p:spPr>
        <p:txBody>
          <a:bodyPr/>
          <a:lstStyle/>
          <a:p>
            <a:pPr algn="ctr"/>
            <a:r>
              <a:rPr lang="pt-BR" sz="3600" b="1" dirty="0" smtClean="0">
                <a:solidFill>
                  <a:schemeClr val="bg1"/>
                </a:solidFill>
              </a:rPr>
              <a:t>FEDERALISMO E EDUCAÇÃO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53886"/>
            <a:ext cx="9144000" cy="5704114"/>
          </a:xfr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pPr algn="just"/>
            <a:r>
              <a:rPr lang="pt-BR" b="1" dirty="0" smtClean="0"/>
              <a:t>CFB-1988: Art</a:t>
            </a:r>
            <a:r>
              <a:rPr lang="pt-BR" b="1" dirty="0"/>
              <a:t>. 211</a:t>
            </a:r>
            <a:r>
              <a:rPr lang="pt-BR" dirty="0"/>
              <a:t>. A União, os Estados, o Distrito Federal e os Municípios organizarão em </a:t>
            </a:r>
            <a:r>
              <a:rPr lang="pt-BR" b="1" dirty="0"/>
              <a:t>regime de colaboração </a:t>
            </a:r>
            <a:r>
              <a:rPr lang="pt-BR" dirty="0"/>
              <a:t>seus sistemas de ensino</a:t>
            </a:r>
            <a:r>
              <a:rPr lang="pt-BR" dirty="0" smtClean="0"/>
              <a:t>.</a:t>
            </a:r>
          </a:p>
          <a:p>
            <a:pPr algn="just"/>
            <a:endParaRPr lang="pt-BR" dirty="0"/>
          </a:p>
          <a:p>
            <a:pPr lvl="1" algn="just"/>
            <a:r>
              <a:rPr lang="pt-BR" dirty="0"/>
              <a:t>§ 1º </a:t>
            </a:r>
            <a:r>
              <a:rPr lang="pt-BR" sz="2800" b="1" dirty="0"/>
              <a:t>A União </a:t>
            </a:r>
            <a:r>
              <a:rPr lang="pt-BR" dirty="0"/>
              <a:t>organizará o sistema federal de ensino e o dos Territórios, financiará as instituições de ensino públicas federais e exercerá, em matéria educacional, função</a:t>
            </a:r>
            <a:r>
              <a:rPr lang="pt-BR" b="1" dirty="0"/>
              <a:t> </a:t>
            </a:r>
            <a:r>
              <a:rPr lang="pt-BR" sz="2800" b="1" dirty="0"/>
              <a:t>redistributiva e supletiva</a:t>
            </a:r>
            <a:r>
              <a:rPr lang="pt-BR" dirty="0"/>
              <a:t>, de forma a garantir </a:t>
            </a:r>
            <a:r>
              <a:rPr lang="pt-BR" sz="2800" b="1" dirty="0"/>
              <a:t>equalização</a:t>
            </a:r>
            <a:r>
              <a:rPr lang="pt-BR" b="1" dirty="0"/>
              <a:t> </a:t>
            </a:r>
            <a:r>
              <a:rPr lang="pt-BR" dirty="0"/>
              <a:t>de oportunidades educacionais</a:t>
            </a:r>
            <a:r>
              <a:rPr lang="pt-BR" b="1" dirty="0"/>
              <a:t> </a:t>
            </a:r>
            <a:r>
              <a:rPr lang="pt-BR" dirty="0"/>
              <a:t>e padrão mínimo de qualidade do ensino mediante</a:t>
            </a:r>
            <a:r>
              <a:rPr lang="pt-BR" b="1" dirty="0"/>
              <a:t> </a:t>
            </a:r>
            <a:r>
              <a:rPr lang="pt-BR" sz="2800" b="1" dirty="0"/>
              <a:t>assistência técnica e financeira </a:t>
            </a:r>
            <a:r>
              <a:rPr lang="pt-BR" dirty="0"/>
              <a:t>aos Estados, ao Distrito Federal e aos Municípios; </a:t>
            </a:r>
          </a:p>
          <a:p>
            <a:pPr marL="457200" lvl="1" indent="0" algn="just">
              <a:buNone/>
            </a:pPr>
            <a:r>
              <a:rPr lang="pt-BR" dirty="0">
                <a:solidFill>
                  <a:srgbClr val="4E3B30"/>
                </a:solidFill>
                <a:latin typeface="Franklin Gothic Book"/>
              </a:rPr>
              <a:t> </a:t>
            </a:r>
          </a:p>
          <a:p>
            <a:pPr marL="457200" lvl="1" indent="0" algn="just">
              <a:buNone/>
            </a:pPr>
            <a:endParaRPr lang="pt-BR" dirty="0">
              <a:solidFill>
                <a:srgbClr val="4E3B30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407951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174170"/>
            <a:ext cx="6302829" cy="903515"/>
          </a:xfrm>
        </p:spPr>
        <p:txBody>
          <a:bodyPr/>
          <a:lstStyle/>
          <a:p>
            <a:pPr algn="ctr"/>
            <a:r>
              <a:rPr lang="pt-BR" sz="3600" b="1" dirty="0" smtClean="0">
                <a:solidFill>
                  <a:schemeClr val="bg1"/>
                </a:solidFill>
              </a:rPr>
              <a:t>FEDERALISMO E EDUCAÇÃO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53886"/>
            <a:ext cx="9144000" cy="5704114"/>
          </a:xfr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pPr lvl="1" algn="just"/>
            <a:endParaRPr lang="pt-BR" dirty="0" smtClean="0"/>
          </a:p>
          <a:p>
            <a:pPr lvl="1" algn="just"/>
            <a:r>
              <a:rPr lang="pt-BR" dirty="0" smtClean="0"/>
              <a:t>§ </a:t>
            </a:r>
            <a:r>
              <a:rPr lang="pt-BR" dirty="0"/>
              <a:t>2º Os </a:t>
            </a:r>
            <a:r>
              <a:rPr lang="pt-BR" sz="2800" b="1" dirty="0"/>
              <a:t>Municípios</a:t>
            </a:r>
            <a:r>
              <a:rPr lang="pt-BR" dirty="0"/>
              <a:t> atuarão prioritariamente no ensino fundamental</a:t>
            </a:r>
            <a:r>
              <a:rPr lang="pt-BR" b="1" dirty="0"/>
              <a:t> </a:t>
            </a:r>
            <a:r>
              <a:rPr lang="pt-BR" dirty="0"/>
              <a:t>e na </a:t>
            </a:r>
            <a:r>
              <a:rPr lang="pt-BR" sz="2800" b="1" dirty="0"/>
              <a:t>educação infantil</a:t>
            </a:r>
            <a:r>
              <a:rPr lang="pt-BR" dirty="0"/>
              <a:t>. </a:t>
            </a:r>
          </a:p>
          <a:p>
            <a:pPr lvl="1" algn="just"/>
            <a:endParaRPr lang="pt-BR" dirty="0" smtClean="0"/>
          </a:p>
          <a:p>
            <a:pPr lvl="1" algn="just"/>
            <a:r>
              <a:rPr lang="pt-BR" dirty="0" smtClean="0"/>
              <a:t>§ </a:t>
            </a:r>
            <a:r>
              <a:rPr lang="pt-BR" dirty="0"/>
              <a:t>3º Os </a:t>
            </a:r>
            <a:r>
              <a:rPr lang="pt-BR" b="1" dirty="0"/>
              <a:t>Estados e o Distrito Federal </a:t>
            </a:r>
            <a:r>
              <a:rPr lang="pt-BR" dirty="0"/>
              <a:t>atuarão prioritariamente no </a:t>
            </a:r>
            <a:r>
              <a:rPr lang="pt-BR" b="1" dirty="0"/>
              <a:t>ensino fundamental e médio</a:t>
            </a:r>
            <a:r>
              <a:rPr lang="pt-BR" dirty="0"/>
              <a:t>.</a:t>
            </a:r>
          </a:p>
          <a:p>
            <a:pPr lvl="1" algn="just"/>
            <a:endParaRPr lang="pt-BR" dirty="0" smtClean="0"/>
          </a:p>
          <a:p>
            <a:pPr lvl="1" algn="just"/>
            <a:r>
              <a:rPr lang="pt-BR" dirty="0" smtClean="0"/>
              <a:t>§ </a:t>
            </a:r>
            <a:r>
              <a:rPr lang="pt-BR" dirty="0"/>
              <a:t>4º Na organização de seus sistemas de ensino, a União, os Estados, o Distrito Federal e os Municípios definirão </a:t>
            </a:r>
            <a:r>
              <a:rPr lang="pt-BR" b="1" dirty="0"/>
              <a:t>formas de colaboração</a:t>
            </a:r>
            <a:r>
              <a:rPr lang="pt-BR" dirty="0"/>
              <a:t>, de modo a assegurar a universalização do ensino obrigatório. </a:t>
            </a:r>
            <a:endParaRPr lang="pt-BR" dirty="0" smtClean="0"/>
          </a:p>
          <a:p>
            <a:pPr lvl="1" algn="just"/>
            <a:endParaRPr lang="pt-BR" dirty="0"/>
          </a:p>
          <a:p>
            <a:pPr lvl="1" algn="just"/>
            <a:r>
              <a:rPr lang="pt-BR" dirty="0"/>
              <a:t>§ 5º A educação básica pública atenderá prioritariamente ao ensino regular. </a:t>
            </a:r>
          </a:p>
          <a:p>
            <a:pPr marL="457200" lvl="1" indent="0" algn="just">
              <a:buNone/>
            </a:pPr>
            <a:r>
              <a:rPr lang="pt-BR" dirty="0">
                <a:solidFill>
                  <a:srgbClr val="4E3B30"/>
                </a:solidFill>
                <a:latin typeface="Franklin Gothic Book"/>
              </a:rPr>
              <a:t> </a:t>
            </a:r>
          </a:p>
          <a:p>
            <a:pPr marL="457200" lvl="1" indent="0" algn="just">
              <a:buNone/>
            </a:pPr>
            <a:endParaRPr lang="pt-BR" dirty="0">
              <a:solidFill>
                <a:srgbClr val="4E3B30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61744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174170"/>
            <a:ext cx="6302829" cy="903515"/>
          </a:xfrm>
        </p:spPr>
        <p:txBody>
          <a:bodyPr/>
          <a:lstStyle/>
          <a:p>
            <a:pPr algn="ctr"/>
            <a:r>
              <a:rPr lang="pt-BR" sz="3600" b="1" dirty="0" smtClean="0">
                <a:solidFill>
                  <a:schemeClr val="bg1"/>
                </a:solidFill>
              </a:rPr>
              <a:t>FEDERALISMO E EDUCAÇÃO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53886"/>
            <a:ext cx="9144000" cy="5704114"/>
          </a:xfr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pPr marL="0" indent="0" algn="just">
              <a:buNone/>
            </a:pPr>
            <a:r>
              <a:rPr lang="pt-BR" b="1" dirty="0" smtClean="0"/>
              <a:t>LDB-1996: Art</a:t>
            </a:r>
            <a:r>
              <a:rPr lang="pt-BR" b="1" dirty="0"/>
              <a:t>. 11. Os Municípios incumbir-se-ão de</a:t>
            </a:r>
            <a:r>
              <a:rPr lang="pt-BR" dirty="0"/>
              <a:t>:</a:t>
            </a:r>
          </a:p>
          <a:p>
            <a:r>
              <a:rPr lang="pt-BR" dirty="0" smtClean="0"/>
              <a:t>...</a:t>
            </a:r>
            <a:endParaRPr lang="pt-BR" dirty="0"/>
          </a:p>
          <a:p>
            <a:pPr algn="just"/>
            <a:r>
              <a:rPr lang="pt-BR" sz="2400" dirty="0" smtClean="0"/>
              <a:t>V </a:t>
            </a:r>
            <a:r>
              <a:rPr lang="pt-BR" sz="2400" dirty="0"/>
              <a:t>- oferecer a </a:t>
            </a:r>
            <a:r>
              <a:rPr lang="pt-BR" sz="2400" b="1" dirty="0"/>
              <a:t>educação infantil </a:t>
            </a:r>
            <a:r>
              <a:rPr lang="pt-BR" sz="2400" dirty="0"/>
              <a:t>em creches e pré-escolas, e, com prioridade, o ensino fundamental, </a:t>
            </a:r>
            <a:r>
              <a:rPr lang="pt-BR" sz="2400" b="1" dirty="0"/>
              <a:t>permitida a atuação em outros níveis de ensino somente quando estiverem atendidas plenamente as necessidades de sua área de competência</a:t>
            </a:r>
            <a:r>
              <a:rPr lang="pt-BR" sz="2400" dirty="0"/>
              <a:t> e com recursos acima dos percentuais mínimos vinculados pela Constituição Federal à manutenção e desenvolvimento do ensino.</a:t>
            </a:r>
          </a:p>
          <a:p>
            <a:r>
              <a:rPr lang="pt-BR" dirty="0" smtClean="0"/>
              <a:t>...</a:t>
            </a:r>
            <a:endParaRPr lang="pt-BR" dirty="0"/>
          </a:p>
          <a:p>
            <a:pPr algn="just"/>
            <a:r>
              <a:rPr lang="pt-BR" sz="2400" b="1" dirty="0"/>
              <a:t>Parágrafo único. Os Municípios poderão optar, ainda, por se integrar ao sistema estadual de ensino ou compor com ele um sistema único de educação básica.</a:t>
            </a:r>
          </a:p>
          <a:p>
            <a:pPr marL="457200" lvl="1" indent="0" algn="just">
              <a:buNone/>
            </a:pPr>
            <a:r>
              <a:rPr lang="pt-BR" dirty="0">
                <a:solidFill>
                  <a:srgbClr val="4E3B30"/>
                </a:solidFill>
                <a:latin typeface="Franklin Gothic Book"/>
              </a:rPr>
              <a:t> </a:t>
            </a:r>
          </a:p>
          <a:p>
            <a:pPr marL="457200" lvl="1" indent="0" algn="just">
              <a:buNone/>
            </a:pPr>
            <a:endParaRPr lang="pt-BR" dirty="0">
              <a:solidFill>
                <a:srgbClr val="4E3B30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33873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174170"/>
            <a:ext cx="6302829" cy="903515"/>
          </a:xfrm>
        </p:spPr>
        <p:txBody>
          <a:bodyPr/>
          <a:lstStyle/>
          <a:p>
            <a:pPr algn="ctr"/>
            <a:r>
              <a:rPr lang="pt-BR" sz="3600" b="1" dirty="0" smtClean="0">
                <a:solidFill>
                  <a:schemeClr val="bg1"/>
                </a:solidFill>
              </a:rPr>
              <a:t>FUNDEB E EDUCAÇÃO INFANTIL</a:t>
            </a:r>
            <a:endParaRPr lang="pt-BR" sz="3600" b="1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4355"/>
            <a:ext cx="9144000" cy="3643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592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174170"/>
            <a:ext cx="6302829" cy="903515"/>
          </a:xfrm>
        </p:spPr>
        <p:txBody>
          <a:bodyPr/>
          <a:lstStyle/>
          <a:p>
            <a:pPr algn="ctr"/>
            <a:r>
              <a:rPr lang="pt-BR" sz="3600" b="1" dirty="0" smtClean="0">
                <a:solidFill>
                  <a:schemeClr val="bg1"/>
                </a:solidFill>
              </a:rPr>
              <a:t>PNE/14 </a:t>
            </a:r>
            <a:r>
              <a:rPr lang="pt-BR" sz="3600" b="1" dirty="0">
                <a:solidFill>
                  <a:schemeClr val="bg1"/>
                </a:solidFill>
              </a:rPr>
              <a:t>E EDUCAÇÃO INFANTIL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1886" y="1143000"/>
            <a:ext cx="8011885" cy="5715000"/>
          </a:xfr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pPr marL="457200" lvl="1" indent="0" algn="just">
              <a:buNone/>
            </a:pPr>
            <a:endParaRPr lang="pt-BR" dirty="0" smtClean="0">
              <a:solidFill>
                <a:srgbClr val="4E3B30"/>
              </a:solidFill>
              <a:latin typeface="Franklin Gothic Book"/>
            </a:endParaRPr>
          </a:p>
          <a:p>
            <a:pPr marL="457200" lvl="1" indent="0" algn="ctr">
              <a:buNone/>
            </a:pPr>
            <a:r>
              <a:rPr lang="pt-BR" dirty="0" smtClean="0">
                <a:solidFill>
                  <a:srgbClr val="4E3B30"/>
                </a:solidFill>
                <a:latin typeface="Franklin Gothic Book"/>
              </a:rPr>
              <a:t>“... </a:t>
            </a:r>
            <a:r>
              <a:rPr lang="pt-BR" b="1" dirty="0">
                <a:solidFill>
                  <a:srgbClr val="4E3B30"/>
                </a:solidFill>
                <a:latin typeface="Franklin Gothic Book"/>
              </a:rPr>
              <a:t>ampliar</a:t>
            </a:r>
            <a:r>
              <a:rPr lang="pt-BR" dirty="0">
                <a:solidFill>
                  <a:srgbClr val="4E3B30"/>
                </a:solidFill>
                <a:latin typeface="Franklin Gothic Book"/>
              </a:rPr>
              <a:t> a oferta de educação infantil em </a:t>
            </a:r>
            <a:r>
              <a:rPr lang="pt-BR" sz="2800" b="1" dirty="0">
                <a:solidFill>
                  <a:srgbClr val="4E3B30"/>
                </a:solidFill>
                <a:latin typeface="Franklin Gothic Book"/>
              </a:rPr>
              <a:t>creches</a:t>
            </a:r>
            <a:r>
              <a:rPr lang="pt-BR" dirty="0">
                <a:solidFill>
                  <a:srgbClr val="4E3B30"/>
                </a:solidFill>
                <a:latin typeface="Franklin Gothic Book"/>
              </a:rPr>
              <a:t>, de forma a atender, no mínimo, </a:t>
            </a:r>
            <a:r>
              <a:rPr lang="pt-BR" b="1" dirty="0">
                <a:solidFill>
                  <a:srgbClr val="4E3B30"/>
                </a:solidFill>
                <a:latin typeface="Franklin Gothic Book"/>
              </a:rPr>
              <a:t>50% </a:t>
            </a:r>
            <a:r>
              <a:rPr lang="pt-BR" dirty="0">
                <a:solidFill>
                  <a:srgbClr val="4E3B30"/>
                </a:solidFill>
                <a:latin typeface="Franklin Gothic Book"/>
              </a:rPr>
              <a:t>(cinquenta por cento)</a:t>
            </a:r>
            <a:r>
              <a:rPr lang="pt-BR" b="1" dirty="0">
                <a:solidFill>
                  <a:srgbClr val="4E3B30"/>
                </a:solidFill>
                <a:latin typeface="Franklin Gothic Book"/>
              </a:rPr>
              <a:t> </a:t>
            </a:r>
            <a:r>
              <a:rPr lang="pt-BR" dirty="0">
                <a:solidFill>
                  <a:srgbClr val="4E3B30"/>
                </a:solidFill>
                <a:latin typeface="Franklin Gothic Book"/>
              </a:rPr>
              <a:t>das crianças de até 3 (três) anos até o final da vigência deste </a:t>
            </a:r>
            <a:r>
              <a:rPr lang="pt-BR" dirty="0" smtClean="0">
                <a:solidFill>
                  <a:srgbClr val="4E3B30"/>
                </a:solidFill>
                <a:latin typeface="Franklin Gothic Book"/>
              </a:rPr>
              <a:t>PNE.”</a:t>
            </a:r>
            <a:endParaRPr lang="pt-BR" dirty="0">
              <a:solidFill>
                <a:srgbClr val="4E3B30"/>
              </a:solidFill>
              <a:latin typeface="Franklin Gothic Book"/>
            </a:endParaRPr>
          </a:p>
          <a:p>
            <a:pPr marL="457200" lvl="1" indent="0" algn="just">
              <a:buNone/>
            </a:pPr>
            <a:endParaRPr lang="pt-BR" dirty="0">
              <a:solidFill>
                <a:srgbClr val="4E3B30"/>
              </a:solidFill>
              <a:latin typeface="Franklin Gothic Book"/>
            </a:endParaRPr>
          </a:p>
          <a:p>
            <a:pPr marL="457200" lvl="1" indent="0" algn="just">
              <a:buNone/>
            </a:pPr>
            <a:endParaRPr lang="pt-BR" dirty="0">
              <a:solidFill>
                <a:srgbClr val="4E3B30"/>
              </a:solidFill>
              <a:latin typeface="Franklin Gothic Book"/>
            </a:endParaRPr>
          </a:p>
          <a:p>
            <a:pPr marL="457200" lvl="1" indent="0" algn="just">
              <a:buNone/>
            </a:pPr>
            <a:endParaRPr lang="pt-BR" dirty="0" smtClean="0">
              <a:solidFill>
                <a:srgbClr val="4E3B30"/>
              </a:solidFill>
              <a:latin typeface="Franklin Gothic Book"/>
            </a:endParaRPr>
          </a:p>
          <a:p>
            <a:pPr marL="457200" lvl="1" indent="0" algn="ctr">
              <a:buNone/>
            </a:pPr>
            <a:r>
              <a:rPr lang="pt-BR" b="1" dirty="0" smtClean="0">
                <a:solidFill>
                  <a:srgbClr val="4E3B30"/>
                </a:solidFill>
                <a:latin typeface="Franklin Gothic Book"/>
              </a:rPr>
              <a:t>Universalizar</a:t>
            </a:r>
            <a:r>
              <a:rPr lang="pt-BR" dirty="0">
                <a:solidFill>
                  <a:srgbClr val="4E3B30"/>
                </a:solidFill>
                <a:latin typeface="Franklin Gothic Book"/>
              </a:rPr>
              <a:t>, até 2016, a educação infantil na </a:t>
            </a:r>
            <a:r>
              <a:rPr lang="pt-BR" sz="2800" b="1" dirty="0">
                <a:solidFill>
                  <a:srgbClr val="4E3B30"/>
                </a:solidFill>
                <a:latin typeface="Franklin Gothic Book"/>
              </a:rPr>
              <a:t>pré-escola</a:t>
            </a:r>
            <a:r>
              <a:rPr lang="pt-BR" dirty="0">
                <a:solidFill>
                  <a:srgbClr val="4E3B30"/>
                </a:solidFill>
                <a:latin typeface="Franklin Gothic Book"/>
              </a:rPr>
              <a:t> para as crianças de 4(quatro) a 5 (cinco) anos de idade</a:t>
            </a:r>
            <a:r>
              <a:rPr lang="pt-BR" dirty="0" smtClean="0">
                <a:solidFill>
                  <a:srgbClr val="4E3B30"/>
                </a:solidFill>
                <a:latin typeface="Franklin Gothic Book"/>
              </a:rPr>
              <a:t>...”</a:t>
            </a:r>
          </a:p>
          <a:p>
            <a:pPr marL="457200" lvl="1" indent="0" algn="just">
              <a:buNone/>
            </a:pPr>
            <a:endParaRPr lang="pt-BR" dirty="0">
              <a:solidFill>
                <a:srgbClr val="4E3B30"/>
              </a:solidFill>
              <a:latin typeface="Franklin Gothic Book"/>
            </a:endParaRPr>
          </a:p>
          <a:p>
            <a:pPr marL="457200" lvl="1" indent="0" algn="just">
              <a:buNone/>
            </a:pPr>
            <a:endParaRPr lang="pt-BR" dirty="0" smtClean="0">
              <a:solidFill>
                <a:srgbClr val="4E3B30"/>
              </a:solidFill>
              <a:latin typeface="Franklin Gothic Book"/>
            </a:endParaRPr>
          </a:p>
          <a:p>
            <a:pPr marL="457200" lvl="1" indent="0" algn="just">
              <a:buNone/>
            </a:pPr>
            <a:endParaRPr lang="pt-BR" dirty="0">
              <a:solidFill>
                <a:srgbClr val="4E3B30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7549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185058"/>
            <a:ext cx="6302829" cy="685800"/>
          </a:xfrm>
        </p:spPr>
        <p:txBody>
          <a:bodyPr/>
          <a:lstStyle/>
          <a:p>
            <a:pPr algn="ctr"/>
            <a:r>
              <a:rPr lang="pt-BR" sz="3600" b="1" dirty="0" smtClean="0">
                <a:solidFill>
                  <a:schemeClr val="bg1"/>
                </a:solidFill>
              </a:rPr>
              <a:t>Acesso à Creche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53886"/>
            <a:ext cx="9144000" cy="5704114"/>
          </a:xfr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pPr marL="457200" lvl="1" indent="0" algn="just">
              <a:buNone/>
            </a:pPr>
            <a:r>
              <a:rPr lang="pt-BR" dirty="0" smtClean="0">
                <a:solidFill>
                  <a:srgbClr val="4E3B30"/>
                </a:solidFill>
                <a:latin typeface="Franklin Gothic Book"/>
              </a:rPr>
              <a:t>Percentagem de Crianças de 0 a 3 na Educação Infantil</a:t>
            </a:r>
          </a:p>
          <a:p>
            <a:pPr marL="457200" lvl="1" indent="0" algn="just">
              <a:buNone/>
            </a:pPr>
            <a:endParaRPr lang="pt-BR" dirty="0">
              <a:solidFill>
                <a:srgbClr val="4E3B30"/>
              </a:solidFill>
              <a:latin typeface="Franklin Gothic Book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885" y="1538675"/>
            <a:ext cx="5584371" cy="5258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72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-1"/>
            <a:ext cx="6302829" cy="1023257"/>
          </a:xfrm>
        </p:spPr>
        <p:txBody>
          <a:bodyPr/>
          <a:lstStyle/>
          <a:p>
            <a:pPr algn="ctr"/>
            <a:r>
              <a:rPr lang="pt-BR" sz="3600" b="1" dirty="0" smtClean="0">
                <a:solidFill>
                  <a:schemeClr val="bg1"/>
                </a:solidFill>
              </a:rPr>
              <a:t>Relação entre Renda e Acesso à Creche</a:t>
            </a:r>
            <a:endParaRPr lang="pt-BR" sz="3600" b="1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1" y="1285859"/>
            <a:ext cx="8490858" cy="5320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561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185058"/>
            <a:ext cx="6302829" cy="685800"/>
          </a:xfrm>
        </p:spPr>
        <p:txBody>
          <a:bodyPr/>
          <a:lstStyle/>
          <a:p>
            <a:pPr algn="ctr"/>
            <a:r>
              <a:rPr lang="pt-BR" sz="3600" b="1" dirty="0" smtClean="0">
                <a:solidFill>
                  <a:schemeClr val="bg1"/>
                </a:solidFill>
              </a:rPr>
              <a:t>Acesso à Pré-Escola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53886"/>
            <a:ext cx="9144000" cy="5704114"/>
          </a:xfr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pPr marL="457200" lvl="1" indent="0" algn="just">
              <a:buNone/>
            </a:pPr>
            <a:r>
              <a:rPr lang="pt-BR" dirty="0" smtClean="0">
                <a:solidFill>
                  <a:srgbClr val="4E3B30"/>
                </a:solidFill>
                <a:latin typeface="Franklin Gothic Book"/>
              </a:rPr>
              <a:t>Percentagem de Crianças de 4 a 5 na Educação Infantil</a:t>
            </a:r>
          </a:p>
          <a:p>
            <a:pPr marL="457200" lvl="1" indent="0" algn="just">
              <a:buNone/>
            </a:pPr>
            <a:endParaRPr lang="pt-BR" dirty="0" smtClean="0">
              <a:solidFill>
                <a:srgbClr val="4E3B30"/>
              </a:solidFill>
              <a:latin typeface="Franklin Gothic Book"/>
            </a:endParaRPr>
          </a:p>
          <a:p>
            <a:pPr marL="457200" lvl="1" indent="0" algn="just">
              <a:buNone/>
            </a:pPr>
            <a:endParaRPr lang="pt-BR" dirty="0">
              <a:solidFill>
                <a:srgbClr val="4E3B30"/>
              </a:solidFill>
              <a:latin typeface="Franklin Gothic Book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768" y="1514423"/>
            <a:ext cx="5616575" cy="5263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059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-1"/>
            <a:ext cx="6302829" cy="1023257"/>
          </a:xfrm>
        </p:spPr>
        <p:txBody>
          <a:bodyPr/>
          <a:lstStyle/>
          <a:p>
            <a:pPr algn="ctr"/>
            <a:r>
              <a:rPr lang="pt-BR" sz="3600" b="1" dirty="0" smtClean="0">
                <a:solidFill>
                  <a:schemeClr val="bg1"/>
                </a:solidFill>
              </a:rPr>
              <a:t>Relação entre Renda e Acesso à Pré-Escola</a:t>
            </a:r>
            <a:endParaRPr lang="pt-BR" sz="3600" b="1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14" y="1169890"/>
            <a:ext cx="8860972" cy="5552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301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30629"/>
            <a:ext cx="6226630" cy="947056"/>
          </a:xfrm>
        </p:spPr>
        <p:txBody>
          <a:bodyPr/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</a:rPr>
              <a:t>AVALIAÇÃO </a:t>
            </a:r>
            <a:r>
              <a:rPr lang="pt-BR" sz="3200" b="1" dirty="0">
                <a:solidFill>
                  <a:schemeClr val="bg1"/>
                </a:solidFill>
              </a:rPr>
              <a:t>E EDUCAÇÃO INFANTIL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182" y="1143000"/>
            <a:ext cx="8502555" cy="5571699"/>
          </a:xfr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pPr marL="457200" lvl="1" indent="0" algn="just">
              <a:buNone/>
            </a:pPr>
            <a:endParaRPr lang="pt-BR" dirty="0" smtClean="0">
              <a:solidFill>
                <a:srgbClr val="4E3B30"/>
              </a:solidFill>
              <a:latin typeface="Franklin Gothic Book"/>
            </a:endParaRPr>
          </a:p>
          <a:p>
            <a:pPr marL="457200" lvl="1" indent="0" algn="ctr">
              <a:buNone/>
            </a:pPr>
            <a:r>
              <a:rPr lang="pt-BR" dirty="0" smtClean="0">
                <a:solidFill>
                  <a:srgbClr val="4E3B30"/>
                </a:solidFill>
                <a:latin typeface="Franklin Gothic Book"/>
              </a:rPr>
              <a:t>AINDA NÃO DESENVOLVEMOS UM SISTEMA DE AVALIAÇÃO PADRONIZADO PARA MEDIR A QUALIDADE DO SERVIÇO PRESTADO PELOS DIVERSOS SISTEMAS DE EDUCAÇÃO INFANTIL DO BRASIL</a:t>
            </a:r>
            <a:endParaRPr lang="pt-BR" dirty="0">
              <a:solidFill>
                <a:srgbClr val="4E3B30"/>
              </a:solidFill>
              <a:latin typeface="Franklin Gothic Book"/>
            </a:endParaRPr>
          </a:p>
          <a:p>
            <a:pPr marL="457200" lvl="1" indent="0" algn="just">
              <a:buNone/>
            </a:pPr>
            <a:endParaRPr lang="pt-BR" dirty="0">
              <a:solidFill>
                <a:srgbClr val="4E3B30"/>
              </a:solidFill>
              <a:latin typeface="Franklin Gothic Book"/>
            </a:endParaRPr>
          </a:p>
          <a:p>
            <a:pPr marL="457200" lvl="1" indent="0" algn="just">
              <a:buNone/>
            </a:pPr>
            <a:endParaRPr lang="pt-BR" dirty="0">
              <a:solidFill>
                <a:srgbClr val="4E3B30"/>
              </a:solidFill>
              <a:latin typeface="Franklin Gothic Book"/>
            </a:endParaRPr>
          </a:p>
          <a:p>
            <a:pPr marL="457200" lvl="1" indent="0" algn="just">
              <a:buNone/>
            </a:pPr>
            <a:endParaRPr lang="pt-BR" dirty="0" smtClean="0">
              <a:solidFill>
                <a:srgbClr val="4E3B30"/>
              </a:solidFill>
              <a:latin typeface="Franklin Gothic Book"/>
            </a:endParaRPr>
          </a:p>
          <a:p>
            <a:pPr marL="457200" lvl="1" indent="0" algn="ctr">
              <a:buNone/>
            </a:pPr>
            <a:r>
              <a:rPr lang="pt-BR" dirty="0">
                <a:solidFill>
                  <a:srgbClr val="4E3B30"/>
                </a:solidFill>
                <a:latin typeface="Franklin Gothic Book"/>
              </a:rPr>
              <a:t>USAREMOS OS RESULTADOS DA AVALIAÇÃO NACIONAL DA ALFABETIZAÇÃO – </a:t>
            </a:r>
            <a:r>
              <a:rPr lang="pt-BR" b="1" dirty="0">
                <a:solidFill>
                  <a:srgbClr val="4E3B30"/>
                </a:solidFill>
                <a:latin typeface="Franklin Gothic Book"/>
              </a:rPr>
              <a:t>ANA</a:t>
            </a:r>
            <a:r>
              <a:rPr lang="pt-BR" dirty="0">
                <a:solidFill>
                  <a:srgbClr val="4E3B30"/>
                </a:solidFill>
                <a:latin typeface="Franklin Gothic Book"/>
              </a:rPr>
              <a:t> – PARA SIMULAR POSSÍVEIS DIFERENÇAS REGIONAIS NA EDUCAÇÃO INFANTIL</a:t>
            </a:r>
          </a:p>
          <a:p>
            <a:pPr marL="457200" lvl="1" indent="0" algn="just">
              <a:buNone/>
            </a:pPr>
            <a:endParaRPr lang="pt-BR" dirty="0">
              <a:solidFill>
                <a:srgbClr val="4E3B30"/>
              </a:solidFill>
              <a:latin typeface="Franklin Gothic Book"/>
            </a:endParaRPr>
          </a:p>
          <a:p>
            <a:pPr marL="457200" lvl="1" indent="0" algn="just">
              <a:buNone/>
            </a:pPr>
            <a:endParaRPr lang="pt-BR" dirty="0" smtClean="0">
              <a:solidFill>
                <a:srgbClr val="4E3B30"/>
              </a:solidFill>
              <a:latin typeface="Franklin Gothic Book"/>
            </a:endParaRPr>
          </a:p>
          <a:p>
            <a:pPr marL="457200" lvl="1" indent="0" algn="just">
              <a:buNone/>
            </a:pPr>
            <a:endParaRPr lang="pt-BR" dirty="0">
              <a:solidFill>
                <a:srgbClr val="4E3B30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98836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285660" y="234059"/>
            <a:ext cx="6306730" cy="507831"/>
          </a:xfrm>
          <a:prstGeom prst="rect">
            <a:avLst/>
          </a:prstGeom>
          <a:extLst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pt-BR" sz="3000" b="1" dirty="0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Plano da Apresentação</a:t>
            </a:r>
            <a:endParaRPr lang="pt-BR" sz="3000" b="1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681" y="234059"/>
            <a:ext cx="2243321" cy="507831"/>
          </a:xfrm>
          <a:prstGeom prst="rect">
            <a:avLst/>
          </a:prstGeom>
        </p:spPr>
      </p:pic>
      <p:sp>
        <p:nvSpPr>
          <p:cNvPr id="12" name="Elipse 11"/>
          <p:cNvSpPr/>
          <p:nvPr/>
        </p:nvSpPr>
        <p:spPr>
          <a:xfrm>
            <a:off x="920542" y="1682331"/>
            <a:ext cx="663887" cy="663887"/>
          </a:xfrm>
          <a:prstGeom prst="ellipse">
            <a:avLst/>
          </a:prstGeom>
          <a:solidFill>
            <a:srgbClr val="155F7E"/>
          </a:solidFill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spcBef>
                <a:spcPct val="40000"/>
              </a:spcBef>
              <a:buClr>
                <a:srgbClr val="007E3A"/>
              </a:buClr>
              <a:buFont typeface="Wingdings" pitchFamily="2" charset="2"/>
              <a:buChar char="ü"/>
              <a:defRPr/>
            </a:pPr>
            <a:endParaRPr lang="pt-BR" dirty="0"/>
          </a:p>
        </p:txBody>
      </p:sp>
      <p:sp>
        <p:nvSpPr>
          <p:cNvPr id="14" name="Elipse 13"/>
          <p:cNvSpPr/>
          <p:nvPr/>
        </p:nvSpPr>
        <p:spPr>
          <a:xfrm>
            <a:off x="920541" y="3325727"/>
            <a:ext cx="663887" cy="663887"/>
          </a:xfrm>
          <a:prstGeom prst="ellipse">
            <a:avLst/>
          </a:prstGeom>
          <a:solidFill>
            <a:srgbClr val="155F7E"/>
          </a:solidFill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spcBef>
                <a:spcPct val="40000"/>
              </a:spcBef>
              <a:buClr>
                <a:srgbClr val="007E3A"/>
              </a:buClr>
              <a:buFont typeface="Wingdings" pitchFamily="2" charset="2"/>
              <a:buChar char="ü"/>
              <a:defRPr/>
            </a:pPr>
            <a:endParaRPr lang="pt-BR"/>
          </a:p>
        </p:txBody>
      </p:sp>
      <p:sp>
        <p:nvSpPr>
          <p:cNvPr id="15" name="Elipse 14"/>
          <p:cNvSpPr/>
          <p:nvPr/>
        </p:nvSpPr>
        <p:spPr>
          <a:xfrm>
            <a:off x="926683" y="4972679"/>
            <a:ext cx="663887" cy="663887"/>
          </a:xfrm>
          <a:prstGeom prst="ellipse">
            <a:avLst/>
          </a:prstGeom>
          <a:solidFill>
            <a:srgbClr val="155F7E"/>
          </a:solidFill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spcBef>
                <a:spcPct val="40000"/>
              </a:spcBef>
              <a:buClr>
                <a:srgbClr val="007E3A"/>
              </a:buClr>
              <a:buFont typeface="Wingdings" pitchFamily="2" charset="2"/>
              <a:buChar char="ü"/>
              <a:defRPr/>
            </a:pPr>
            <a:endParaRPr lang="pt-BR"/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1062794" y="1682332"/>
            <a:ext cx="7874376" cy="663886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2400"/>
              </a:spcAft>
              <a:buClr>
                <a:schemeClr val="bg1"/>
              </a:buClr>
              <a:buNone/>
              <a:tabLst>
                <a:tab pos="536575" algn="l"/>
              </a:tabLst>
              <a:defRPr/>
            </a:pPr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1</a:t>
            </a:r>
            <a:r>
              <a:rPr lang="pt-BR" b="1" dirty="0">
                <a:solidFill>
                  <a:srgbClr val="004466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	</a:t>
            </a:r>
            <a:r>
              <a:rPr lang="pt-BR" b="1" dirty="0" smtClean="0">
                <a:solidFill>
                  <a:srgbClr val="004466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Primeira Infância e Políticas Públicas</a:t>
            </a:r>
            <a:endParaRPr lang="pt-BR" b="1" dirty="0">
              <a:solidFill>
                <a:srgbClr val="004466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1062794" y="3439886"/>
            <a:ext cx="7874376" cy="511628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2400"/>
              </a:spcAft>
              <a:buClr>
                <a:schemeClr val="bg1"/>
              </a:buClr>
              <a:buNone/>
              <a:tabLst>
                <a:tab pos="536575" algn="l"/>
              </a:tabLst>
              <a:defRPr/>
            </a:pP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2</a:t>
            </a:r>
            <a:r>
              <a:rPr lang="pt-BR" b="1" dirty="0">
                <a:solidFill>
                  <a:srgbClr val="004466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	</a:t>
            </a:r>
            <a:r>
              <a:rPr lang="pt-BR" b="1" dirty="0" smtClean="0">
                <a:solidFill>
                  <a:srgbClr val="004466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Saúde e Assistência</a:t>
            </a:r>
            <a:endParaRPr lang="pt-BR" b="1" dirty="0">
              <a:solidFill>
                <a:srgbClr val="007E3A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1062793" y="5072743"/>
            <a:ext cx="7754636" cy="563823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2400"/>
              </a:spcAft>
              <a:buClr>
                <a:schemeClr val="bg1"/>
              </a:buClr>
              <a:buNone/>
              <a:tabLst>
                <a:tab pos="536575" algn="l"/>
              </a:tabLst>
              <a:defRPr/>
            </a:pP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3</a:t>
            </a:r>
            <a:r>
              <a:rPr lang="pt-BR" b="1" dirty="0">
                <a:solidFill>
                  <a:srgbClr val="004466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	</a:t>
            </a:r>
            <a:r>
              <a:rPr lang="pt-BR" b="1" dirty="0" smtClean="0">
                <a:solidFill>
                  <a:srgbClr val="004466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Êxito e Políticas Educacionais</a:t>
            </a:r>
            <a:endParaRPr lang="pt-BR" b="1" dirty="0">
              <a:solidFill>
                <a:srgbClr val="007E3A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53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6302829" cy="1023256"/>
          </a:xfrm>
        </p:spPr>
        <p:txBody>
          <a:bodyPr/>
          <a:lstStyle/>
          <a:p>
            <a:pPr algn="ctr"/>
            <a:r>
              <a:rPr lang="pt-BR" sz="3600" b="1" dirty="0" smtClean="0">
                <a:solidFill>
                  <a:schemeClr val="bg1"/>
                </a:solidFill>
              </a:rPr>
              <a:t>Aprendizagem  Adequada</a:t>
            </a:r>
            <a:br>
              <a:rPr lang="pt-BR" sz="3600" b="1" dirty="0" smtClean="0">
                <a:solidFill>
                  <a:schemeClr val="bg1"/>
                </a:solidFill>
              </a:rPr>
            </a:br>
            <a:r>
              <a:rPr lang="pt-BR" sz="3600" b="1" dirty="0" smtClean="0">
                <a:solidFill>
                  <a:schemeClr val="bg1"/>
                </a:solidFill>
              </a:rPr>
              <a:t>Leitura (ANA 2014: 44%)</a:t>
            </a:r>
            <a:endParaRPr lang="pt-BR" sz="3600" b="1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057" y="1120072"/>
            <a:ext cx="6088509" cy="5745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233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6302829" cy="1023256"/>
          </a:xfrm>
        </p:spPr>
        <p:txBody>
          <a:bodyPr/>
          <a:lstStyle/>
          <a:p>
            <a:pPr algn="ctr"/>
            <a:r>
              <a:rPr lang="pt-BR" sz="3600" b="1" dirty="0" smtClean="0">
                <a:solidFill>
                  <a:schemeClr val="bg1"/>
                </a:solidFill>
              </a:rPr>
              <a:t>Aprendizagem  Adequada </a:t>
            </a:r>
            <a:br>
              <a:rPr lang="pt-BR" sz="3600" b="1" dirty="0" smtClean="0">
                <a:solidFill>
                  <a:schemeClr val="bg1"/>
                </a:solidFill>
              </a:rPr>
            </a:br>
            <a:r>
              <a:rPr lang="pt-BR" sz="3600" b="1" dirty="0" smtClean="0">
                <a:solidFill>
                  <a:schemeClr val="bg1"/>
                </a:solidFill>
              </a:rPr>
              <a:t>Matemática (ANA 2014: 43%)</a:t>
            </a:r>
            <a:endParaRPr lang="pt-BR" sz="3600" b="1" dirty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1153895"/>
            <a:ext cx="6128657" cy="5725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820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174170"/>
            <a:ext cx="6302829" cy="903515"/>
          </a:xfrm>
        </p:spPr>
        <p:txBody>
          <a:bodyPr/>
          <a:lstStyle/>
          <a:p>
            <a:pPr algn="ctr"/>
            <a:r>
              <a:rPr lang="pt-BR" sz="3600" b="1" dirty="0" smtClean="0">
                <a:solidFill>
                  <a:schemeClr val="bg1"/>
                </a:solidFill>
              </a:rPr>
              <a:t>QUESTÕES RELEVANTES</a:t>
            </a:r>
            <a:endParaRPr lang="pt-BR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3639706"/>
              </p:ext>
            </p:extLst>
          </p:nvPr>
        </p:nvGraphicFramePr>
        <p:xfrm>
          <a:off x="261257" y="1556658"/>
          <a:ext cx="8604448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406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174170"/>
            <a:ext cx="6302829" cy="903515"/>
          </a:xfrm>
        </p:spPr>
        <p:txBody>
          <a:bodyPr/>
          <a:lstStyle/>
          <a:p>
            <a:pPr algn="ctr"/>
            <a:r>
              <a:rPr lang="pt-BR" sz="3600" b="1" dirty="0" smtClean="0">
                <a:solidFill>
                  <a:schemeClr val="bg1"/>
                </a:solidFill>
              </a:rPr>
              <a:t>O PAI DA IDEIA DE INFÂNCIA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53886"/>
            <a:ext cx="9144000" cy="5704114"/>
          </a:xfr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pPr marL="457200" lvl="1" indent="0" algn="just">
              <a:buNone/>
            </a:pPr>
            <a:r>
              <a:rPr lang="pt-BR" dirty="0">
                <a:solidFill>
                  <a:srgbClr val="4E3B30"/>
                </a:solidFill>
                <a:latin typeface="Franklin Gothic Book"/>
              </a:rPr>
              <a:t> </a:t>
            </a:r>
          </a:p>
          <a:p>
            <a:pPr marL="457200" lvl="1" indent="0" algn="just">
              <a:buNone/>
            </a:pPr>
            <a:endParaRPr lang="pt-BR" dirty="0">
              <a:solidFill>
                <a:srgbClr val="4E3B30"/>
              </a:solidFill>
              <a:latin typeface="Franklin Gothic Book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90600"/>
            <a:ext cx="9143999" cy="2645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28999"/>
            <a:ext cx="9144000" cy="3429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394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74171"/>
            <a:ext cx="6357258" cy="75111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Os Domínios da Aprendizagem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48342" y="1458687"/>
            <a:ext cx="8425543" cy="5127170"/>
          </a:xfrm>
        </p:spPr>
        <p:txBody>
          <a:bodyPr/>
          <a:lstStyle/>
          <a:p>
            <a:pPr marL="180000" lvl="1" indent="457200" algn="ctr">
              <a:lnSpc>
                <a:spcPct val="100000"/>
              </a:lnSpc>
              <a:buNone/>
            </a:pPr>
            <a:endParaRPr lang="pt-BR" altLang="pt-BR" sz="4400" dirty="0" smtClean="0"/>
          </a:p>
          <a:p>
            <a:pPr marL="457200" lvl="1" indent="457200" algn="just">
              <a:lnSpc>
                <a:spcPct val="150000"/>
              </a:lnSpc>
              <a:buNone/>
            </a:pPr>
            <a:endParaRPr lang="pt-BR" altLang="pt-BR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71" y="1295400"/>
            <a:ext cx="7968343" cy="5397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102429" y="1600200"/>
            <a:ext cx="404948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/>
              <a:t>Os Três Domínios da Aprendizagem</a:t>
            </a:r>
            <a:endParaRPr lang="pt-BR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3679371" y="2688769"/>
            <a:ext cx="255814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Cognitivo ou Intelectual</a:t>
            </a:r>
            <a:endParaRPr lang="pt-BR" sz="20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2373086" y="4757057"/>
            <a:ext cx="167639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Afetivo ou Atitudinal</a:t>
            </a:r>
            <a:endParaRPr lang="pt-BR" sz="20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5715000" y="4767942"/>
            <a:ext cx="19050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Psicomotor ou Procedimental</a:t>
            </a:r>
            <a:endParaRPr lang="pt-BR" sz="20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2122714" y="6117771"/>
            <a:ext cx="53557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5595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74171"/>
            <a:ext cx="6357258" cy="75111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Aprendizagem e Infância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48342" y="1458687"/>
            <a:ext cx="8425543" cy="5127170"/>
          </a:xfrm>
        </p:spPr>
        <p:txBody>
          <a:bodyPr/>
          <a:lstStyle/>
          <a:p>
            <a:pPr marL="180000" lvl="1" indent="457200" algn="ctr">
              <a:lnSpc>
                <a:spcPct val="100000"/>
              </a:lnSpc>
              <a:buNone/>
            </a:pPr>
            <a:r>
              <a:rPr lang="pt-BR" altLang="pt-BR" sz="4000" b="1" dirty="0" smtClean="0">
                <a:solidFill>
                  <a:srgbClr val="4E3B30"/>
                </a:solidFill>
                <a:latin typeface="Franklin Gothic Book"/>
              </a:rPr>
              <a:t>Na Primeira Infância, os Domínios a serem Enfatizados pelo Sistema Educacional são o Afetivo e o Psicomotor</a:t>
            </a:r>
            <a:r>
              <a:rPr lang="pt-BR" altLang="pt-BR" sz="4000" b="1" dirty="0">
                <a:solidFill>
                  <a:srgbClr val="4E3B30"/>
                </a:solidFill>
                <a:latin typeface="Franklin Gothic Book"/>
              </a:rPr>
              <a:t>, </a:t>
            </a:r>
            <a:r>
              <a:rPr lang="pt-BR" altLang="pt-BR" sz="4000" b="1" dirty="0" smtClean="0">
                <a:solidFill>
                  <a:srgbClr val="4E3B30"/>
                </a:solidFill>
                <a:latin typeface="Franklin Gothic Book"/>
              </a:rPr>
              <a:t>Intensificando-se o Cognitivo em Fases Posteriores do Crescimento </a:t>
            </a:r>
            <a:endParaRPr lang="pt-BR" altLang="pt-BR" sz="4000" b="1" dirty="0">
              <a:solidFill>
                <a:srgbClr val="4E3B30"/>
              </a:solidFill>
              <a:latin typeface="Franklin Gothic Book"/>
            </a:endParaRPr>
          </a:p>
          <a:p>
            <a:pPr marL="457200" lvl="1" indent="457200" algn="just">
              <a:lnSpc>
                <a:spcPct val="150000"/>
              </a:lnSpc>
              <a:buNone/>
            </a:pPr>
            <a:endParaRPr lang="pt-BR" altLang="pt-BR" dirty="0" smtClean="0"/>
          </a:p>
        </p:txBody>
      </p:sp>
    </p:spTree>
    <p:extLst>
      <p:ext uri="{BB962C8B-B14F-4D97-AF65-F5344CB8AC3E}">
        <p14:creationId xmlns:p14="http://schemas.microsoft.com/office/powerpoint/2010/main" val="91945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3300"/>
            <a:ext cx="9144000" cy="3314700"/>
          </a:xfrm>
          <a:prstGeom prst="rect">
            <a:avLst/>
          </a:prstGeom>
        </p:spPr>
      </p:pic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-1" y="1142999"/>
            <a:ext cx="9144001" cy="1751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anchor="ctr"/>
          <a:lstStyle/>
          <a:p>
            <a:pPr algn="ctr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  <a:tabLst>
                <a:tab pos="3141663" algn="ctr"/>
                <a:tab pos="6096000" algn="r"/>
              </a:tabLst>
              <a:defRPr/>
            </a:pPr>
            <a:r>
              <a:rPr lang="it-IT" sz="2400" b="1" dirty="0" smtClean="0"/>
              <a:t>Lições </a:t>
            </a:r>
            <a:r>
              <a:rPr lang="it-IT" sz="2400" b="1" dirty="0"/>
              <a:t>de Experiências Exitosas para Melhorar a Educação em Regiões com Baixos Índices de Desenvolvimento Educacional </a:t>
            </a:r>
            <a:endParaRPr lang="it-IT" sz="2400" b="1" dirty="0" smtClean="0"/>
          </a:p>
        </p:txBody>
      </p:sp>
      <p:pic>
        <p:nvPicPr>
          <p:cNvPr id="25" name="Imagem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86" y="4912524"/>
            <a:ext cx="3302694" cy="747646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6346371" y="3984171"/>
            <a:ext cx="24057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Equipe de trabalho: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Ana </a:t>
            </a:r>
            <a:r>
              <a:rPr lang="pt-BR" dirty="0">
                <a:solidFill>
                  <a:schemeClr val="bg1"/>
                </a:solidFill>
              </a:rPr>
              <a:t>Codes (org.)</a:t>
            </a:r>
          </a:p>
          <a:p>
            <a:r>
              <a:rPr lang="pt-BR" dirty="0">
                <a:solidFill>
                  <a:schemeClr val="bg1"/>
                </a:solidFill>
              </a:rPr>
              <a:t>Camillo Bassi</a:t>
            </a:r>
          </a:p>
          <a:p>
            <a:r>
              <a:rPr lang="pt-BR" dirty="0">
                <a:solidFill>
                  <a:schemeClr val="bg1"/>
                </a:solidFill>
              </a:rPr>
              <a:t>Frederico Barbosa</a:t>
            </a:r>
          </a:p>
          <a:p>
            <a:r>
              <a:rPr lang="pt-BR" dirty="0">
                <a:solidFill>
                  <a:schemeClr val="bg1"/>
                </a:solidFill>
              </a:rPr>
              <a:t>Glauter Rocha</a:t>
            </a:r>
          </a:p>
          <a:p>
            <a:r>
              <a:rPr lang="pt-BR" dirty="0">
                <a:solidFill>
                  <a:schemeClr val="bg1"/>
                </a:solidFill>
              </a:rPr>
              <a:t>Herton Araújo (org.)</a:t>
            </a:r>
          </a:p>
          <a:p>
            <a:r>
              <a:rPr lang="pt-BR" dirty="0">
                <a:solidFill>
                  <a:schemeClr val="bg1"/>
                </a:solidFill>
              </a:rPr>
              <a:t>Milko Matijascic</a:t>
            </a:r>
          </a:p>
          <a:p>
            <a:r>
              <a:rPr lang="pt-BR" dirty="0">
                <a:solidFill>
                  <a:schemeClr val="bg1"/>
                </a:solidFill>
              </a:rPr>
              <a:t>Paulo Corbucci</a:t>
            </a:r>
          </a:p>
        </p:txBody>
      </p:sp>
    </p:spTree>
    <p:extLst>
      <p:ext uri="{BB962C8B-B14F-4D97-AF65-F5344CB8AC3E}">
        <p14:creationId xmlns:p14="http://schemas.microsoft.com/office/powerpoint/2010/main" val="409092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285660" y="234059"/>
            <a:ext cx="6306730" cy="507831"/>
          </a:xfrm>
          <a:prstGeom prst="rect">
            <a:avLst/>
          </a:prstGeom>
          <a:extLst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pt-BR" sz="3000" b="1" dirty="0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Estrutura da Apresentação</a:t>
            </a:r>
            <a:endParaRPr lang="pt-BR" sz="3000" b="1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681" y="234059"/>
            <a:ext cx="2243321" cy="507831"/>
          </a:xfrm>
          <a:prstGeom prst="rect">
            <a:avLst/>
          </a:prstGeom>
        </p:spPr>
      </p:pic>
      <p:sp>
        <p:nvSpPr>
          <p:cNvPr id="14" name="Elipse 13"/>
          <p:cNvSpPr/>
          <p:nvPr/>
        </p:nvSpPr>
        <p:spPr>
          <a:xfrm>
            <a:off x="828712" y="3169000"/>
            <a:ext cx="663887" cy="663887"/>
          </a:xfrm>
          <a:prstGeom prst="ellipse">
            <a:avLst/>
          </a:prstGeom>
          <a:solidFill>
            <a:srgbClr val="155F7E"/>
          </a:solidFill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spcBef>
                <a:spcPct val="40000"/>
              </a:spcBef>
              <a:buClr>
                <a:srgbClr val="007E3A"/>
              </a:buClr>
              <a:buFont typeface="Wingdings" pitchFamily="2" charset="2"/>
              <a:buChar char="ü"/>
              <a:defRPr/>
            </a:pPr>
            <a:endParaRPr lang="pt-BR"/>
          </a:p>
        </p:txBody>
      </p:sp>
      <p:sp>
        <p:nvSpPr>
          <p:cNvPr id="15" name="Elipse 14"/>
          <p:cNvSpPr/>
          <p:nvPr/>
        </p:nvSpPr>
        <p:spPr>
          <a:xfrm>
            <a:off x="846366" y="1693817"/>
            <a:ext cx="663887" cy="663887"/>
          </a:xfrm>
          <a:prstGeom prst="ellipse">
            <a:avLst/>
          </a:prstGeom>
          <a:solidFill>
            <a:srgbClr val="155F7E"/>
          </a:solidFill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spcBef>
                <a:spcPct val="40000"/>
              </a:spcBef>
              <a:buClr>
                <a:srgbClr val="007E3A"/>
              </a:buClr>
              <a:buFont typeface="Wingdings" pitchFamily="2" charset="2"/>
              <a:buChar char="ü"/>
              <a:defRPr/>
            </a:pPr>
            <a:endParaRPr lang="pt-BR"/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981150" y="3304408"/>
            <a:ext cx="7874376" cy="511628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2400"/>
              </a:spcAft>
              <a:buClr>
                <a:schemeClr val="bg1"/>
              </a:buClr>
              <a:buNone/>
              <a:tabLst>
                <a:tab pos="536575" algn="l"/>
              </a:tabLst>
              <a:defRPr/>
            </a:pP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2</a:t>
            </a:r>
            <a:r>
              <a:rPr lang="pt-BR" b="1" dirty="0">
                <a:solidFill>
                  <a:srgbClr val="004466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		Êxito e Políticas Públicas de Educação no Ceará</a:t>
            </a:r>
            <a:endParaRPr lang="pt-BR" b="1" dirty="0">
              <a:solidFill>
                <a:srgbClr val="007E3A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981150" y="1791788"/>
            <a:ext cx="7956018" cy="831879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2400"/>
              </a:spcAft>
              <a:buClr>
                <a:schemeClr val="bg1"/>
              </a:buClr>
              <a:buNone/>
              <a:tabLst>
                <a:tab pos="536575" algn="l"/>
              </a:tabLst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1</a:t>
            </a:r>
            <a:r>
              <a:rPr lang="pt-BR" sz="2400" b="1" dirty="0" smtClean="0">
                <a:solidFill>
                  <a:srgbClr val="004466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	</a:t>
            </a:r>
            <a:r>
              <a:rPr lang="pt-BR" sz="2400" b="1" dirty="0">
                <a:solidFill>
                  <a:srgbClr val="004466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	</a:t>
            </a:r>
            <a:r>
              <a:rPr lang="pt-BR" sz="2400" b="1" dirty="0" smtClean="0">
                <a:solidFill>
                  <a:srgbClr val="004466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Pode-se </a:t>
            </a:r>
            <a:r>
              <a:rPr lang="pt-BR" sz="2400" b="1" dirty="0">
                <a:solidFill>
                  <a:srgbClr val="004466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Fazer Mais e Melhor </a:t>
            </a:r>
            <a:r>
              <a:rPr lang="pt-BR" sz="2400" b="1" dirty="0" smtClean="0">
                <a:solidFill>
                  <a:srgbClr val="004466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com        		    os Recursos </a:t>
            </a:r>
            <a:r>
              <a:rPr lang="pt-BR" sz="2400" b="1" dirty="0">
                <a:solidFill>
                  <a:srgbClr val="004466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Disponíveis?</a:t>
            </a:r>
            <a:endParaRPr lang="pt-BR" sz="2400" b="1" dirty="0">
              <a:solidFill>
                <a:srgbClr val="007E3A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  <p:sp>
        <p:nvSpPr>
          <p:cNvPr id="10" name="Elipse 9"/>
          <p:cNvSpPr/>
          <p:nvPr/>
        </p:nvSpPr>
        <p:spPr>
          <a:xfrm>
            <a:off x="828711" y="4770034"/>
            <a:ext cx="663887" cy="663887"/>
          </a:xfrm>
          <a:prstGeom prst="ellipse">
            <a:avLst/>
          </a:prstGeom>
          <a:solidFill>
            <a:srgbClr val="155F7E"/>
          </a:solidFill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spcBef>
                <a:spcPct val="40000"/>
              </a:spcBef>
              <a:buClr>
                <a:srgbClr val="007E3A"/>
              </a:buClr>
              <a:buFont typeface="Wingdings" pitchFamily="2" charset="2"/>
              <a:buChar char="ü"/>
              <a:defRPr/>
            </a:pPr>
            <a:endParaRPr lang="pt-BR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981150" y="3815896"/>
            <a:ext cx="6568091" cy="547686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2400"/>
              </a:spcAft>
              <a:buClr>
                <a:schemeClr val="bg1"/>
              </a:buClr>
              <a:buNone/>
              <a:tabLst>
                <a:tab pos="536575" algn="l"/>
              </a:tabLst>
              <a:defRPr/>
            </a:pP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</a:t>
            </a:r>
            <a:endParaRPr lang="pt-BR" b="1" dirty="0">
              <a:solidFill>
                <a:srgbClr val="06445A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828712" y="4806664"/>
            <a:ext cx="5222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  3</a:t>
            </a:r>
            <a:r>
              <a:rPr lang="pt-BR" dirty="0" smtClean="0"/>
              <a:t>	  </a:t>
            </a:r>
            <a:r>
              <a:rPr lang="pt-BR" sz="2800" b="1" dirty="0" smtClean="0">
                <a:solidFill>
                  <a:srgbClr val="06445A"/>
                </a:solidFill>
              </a:rPr>
              <a:t>Considerações Finais</a:t>
            </a:r>
            <a:endParaRPr lang="pt-BR" sz="2800" b="1" dirty="0">
              <a:solidFill>
                <a:srgbClr val="0644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61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36527"/>
            <a:ext cx="6346371" cy="86496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Motivação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91886" y="1415143"/>
            <a:ext cx="8218714" cy="5192486"/>
          </a:xfrm>
        </p:spPr>
        <p:txBody>
          <a:bodyPr/>
          <a:lstStyle/>
          <a:p>
            <a:pPr marL="457200" lvl="1" indent="0" algn="ctr">
              <a:buNone/>
            </a:pPr>
            <a:r>
              <a:rPr lang="pt-BR" sz="3600" dirty="0">
                <a:solidFill>
                  <a:srgbClr val="4E3B30"/>
                </a:solidFill>
                <a:latin typeface="Franklin Gothic Book"/>
              </a:rPr>
              <a:t>Os resultados do </a:t>
            </a:r>
            <a:r>
              <a:rPr lang="pt-BR" sz="3600" b="1" dirty="0">
                <a:solidFill>
                  <a:srgbClr val="4E3B30"/>
                </a:solidFill>
                <a:latin typeface="Franklin Gothic Book"/>
              </a:rPr>
              <a:t>IDEB</a:t>
            </a:r>
            <a:r>
              <a:rPr lang="pt-BR" sz="3600" dirty="0">
                <a:solidFill>
                  <a:srgbClr val="4E3B30"/>
                </a:solidFill>
                <a:latin typeface="Franklin Gothic Book"/>
              </a:rPr>
              <a:t> evidenciam que as notas variam bastante entre as localidades brasileiras, tendendo a </a:t>
            </a:r>
            <a:r>
              <a:rPr lang="pt-BR" sz="3600" b="1" dirty="0">
                <a:solidFill>
                  <a:srgbClr val="4E3B30"/>
                </a:solidFill>
                <a:latin typeface="Franklin Gothic Book"/>
              </a:rPr>
              <a:t>espelhar as desigualdades </a:t>
            </a:r>
            <a:r>
              <a:rPr lang="pt-BR" sz="3600" dirty="0">
                <a:solidFill>
                  <a:srgbClr val="4E3B30"/>
                </a:solidFill>
                <a:latin typeface="Franklin Gothic Book"/>
              </a:rPr>
              <a:t>existentes no país;</a:t>
            </a:r>
          </a:p>
          <a:p>
            <a:pPr marL="457200" lvl="1" indent="0" algn="ctr">
              <a:buNone/>
            </a:pPr>
            <a:endParaRPr lang="pt-BR" sz="3600" dirty="0" smtClean="0">
              <a:solidFill>
                <a:srgbClr val="4E3B30"/>
              </a:solidFill>
              <a:latin typeface="Franklin Gothic Book"/>
            </a:endParaRPr>
          </a:p>
          <a:p>
            <a:pPr marL="457200" lvl="1" indent="0" algn="ctr">
              <a:buNone/>
            </a:pPr>
            <a:r>
              <a:rPr lang="pt-BR" sz="3600" dirty="0" smtClean="0">
                <a:solidFill>
                  <a:srgbClr val="4E3B30"/>
                </a:solidFill>
                <a:latin typeface="Franklin Gothic Book"/>
              </a:rPr>
              <a:t>Contudo</a:t>
            </a:r>
            <a:r>
              <a:rPr lang="pt-BR" sz="3600" dirty="0">
                <a:solidFill>
                  <a:srgbClr val="4E3B30"/>
                </a:solidFill>
                <a:latin typeface="Franklin Gothic Book"/>
              </a:rPr>
              <a:t>, </a:t>
            </a:r>
            <a:r>
              <a:rPr lang="pt-BR" sz="3600" b="1" dirty="0">
                <a:solidFill>
                  <a:srgbClr val="4E3B30"/>
                </a:solidFill>
                <a:latin typeface="Franklin Gothic Book"/>
              </a:rPr>
              <a:t>algumas exceções </a:t>
            </a:r>
            <a:r>
              <a:rPr lang="pt-BR" sz="3600" dirty="0">
                <a:solidFill>
                  <a:srgbClr val="4E3B30"/>
                </a:solidFill>
                <a:latin typeface="Franklin Gothic Book"/>
              </a:rPr>
              <a:t>chamam a atenção. Há municípios situados em regiões pobres, que apresentam ótimos valores do IDEB;</a:t>
            </a:r>
          </a:p>
          <a:p>
            <a:pPr lvl="1" algn="just"/>
            <a:endParaRPr lang="pt-BR" sz="3600" dirty="0">
              <a:solidFill>
                <a:srgbClr val="4E3B30"/>
              </a:solidFill>
              <a:latin typeface="Franklin Gothic Book"/>
            </a:endParaRPr>
          </a:p>
          <a:p>
            <a:pPr marL="457200" lvl="1" indent="0" algn="just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58302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36527"/>
            <a:ext cx="6346371" cy="86496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Motivação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91886" y="1415143"/>
            <a:ext cx="8218714" cy="5192486"/>
          </a:xfrm>
        </p:spPr>
        <p:txBody>
          <a:bodyPr/>
          <a:lstStyle/>
          <a:p>
            <a:pPr marL="457200" lvl="1" indent="0" algn="just">
              <a:buNone/>
            </a:pPr>
            <a:endParaRPr lang="pt-BR" sz="3600" dirty="0">
              <a:solidFill>
                <a:srgbClr val="4E3B30"/>
              </a:solidFill>
              <a:latin typeface="Franklin Gothic Book"/>
            </a:endParaRPr>
          </a:p>
          <a:p>
            <a:pPr marL="457200" lvl="1" indent="0" algn="ctr">
              <a:buNone/>
            </a:pPr>
            <a:endParaRPr lang="pt-BR" sz="3600" dirty="0" smtClean="0">
              <a:solidFill>
                <a:srgbClr val="4E3B30"/>
              </a:solidFill>
              <a:latin typeface="Franklin Gothic Book"/>
            </a:endParaRPr>
          </a:p>
          <a:p>
            <a:pPr marL="457200" lvl="1" indent="0" algn="ctr">
              <a:buNone/>
            </a:pPr>
            <a:r>
              <a:rPr lang="pt-BR" sz="3600" dirty="0" smtClean="0">
                <a:solidFill>
                  <a:srgbClr val="4E3B30"/>
                </a:solidFill>
                <a:latin typeface="Franklin Gothic Book"/>
              </a:rPr>
              <a:t>Buscar </a:t>
            </a:r>
            <a:r>
              <a:rPr lang="pt-BR" sz="3600" b="1" dirty="0">
                <a:solidFill>
                  <a:srgbClr val="4E3B30"/>
                </a:solidFill>
                <a:latin typeface="Franklin Gothic Book"/>
              </a:rPr>
              <a:t>compreender essas experiências </a:t>
            </a:r>
            <a:r>
              <a:rPr lang="pt-BR" sz="3600" dirty="0">
                <a:solidFill>
                  <a:srgbClr val="4E3B30"/>
                </a:solidFill>
                <a:latin typeface="Franklin Gothic Book"/>
              </a:rPr>
              <a:t>coloca-se então como </a:t>
            </a:r>
            <a:r>
              <a:rPr lang="pt-BR" sz="3600" b="1" dirty="0">
                <a:solidFill>
                  <a:srgbClr val="4E3B30"/>
                </a:solidFill>
                <a:latin typeface="Franklin Gothic Book"/>
              </a:rPr>
              <a:t>algo promissor </a:t>
            </a:r>
            <a:r>
              <a:rPr lang="pt-BR" sz="3600" dirty="0">
                <a:solidFill>
                  <a:srgbClr val="4E3B30"/>
                </a:solidFill>
                <a:latin typeface="Franklin Gothic Book"/>
              </a:rPr>
              <a:t>para a Educação em nosso país. </a:t>
            </a:r>
          </a:p>
          <a:p>
            <a:pPr lvl="1" algn="just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5834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87086"/>
            <a:ext cx="6302829" cy="979714"/>
          </a:xfrm>
        </p:spPr>
        <p:txBody>
          <a:bodyPr/>
          <a:lstStyle/>
          <a:p>
            <a:pPr algn="ctr"/>
            <a:r>
              <a:rPr lang="pt-BR" sz="3600" b="1" dirty="0" smtClean="0">
                <a:solidFill>
                  <a:schemeClr val="bg1"/>
                </a:solidFill>
              </a:rPr>
              <a:t>Políticas Públicas </a:t>
            </a:r>
            <a:r>
              <a:rPr lang="pt-BR" sz="3600" b="1" dirty="0">
                <a:solidFill>
                  <a:schemeClr val="bg1"/>
                </a:solidFill>
              </a:rPr>
              <a:t>p</a:t>
            </a:r>
            <a:r>
              <a:rPr lang="pt-BR" sz="3600" b="1" dirty="0" smtClean="0">
                <a:solidFill>
                  <a:schemeClr val="bg1"/>
                </a:solidFill>
              </a:rPr>
              <a:t>ara Primeira Infância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53886"/>
            <a:ext cx="9144000" cy="5704114"/>
          </a:xfr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pPr marL="457200" lvl="1" indent="0" algn="just">
              <a:buNone/>
            </a:pPr>
            <a:endParaRPr lang="pt-BR" sz="2800" dirty="0" smtClean="0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4" name="Fluxograma: Disco magnético 3"/>
          <p:cNvSpPr/>
          <p:nvPr/>
        </p:nvSpPr>
        <p:spPr>
          <a:xfrm>
            <a:off x="272143" y="3243943"/>
            <a:ext cx="2362200" cy="3113313"/>
          </a:xfrm>
          <a:prstGeom prst="flowChartMagneticDisk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440870" y="4917326"/>
            <a:ext cx="2024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SISTEMA DE SAÚDE</a:t>
            </a:r>
            <a:endParaRPr lang="pt-BR" dirty="0"/>
          </a:p>
        </p:txBody>
      </p:sp>
      <p:sp>
        <p:nvSpPr>
          <p:cNvPr id="7" name="Fluxograma: Disco magnético 6"/>
          <p:cNvSpPr/>
          <p:nvPr/>
        </p:nvSpPr>
        <p:spPr>
          <a:xfrm>
            <a:off x="6221186" y="3243943"/>
            <a:ext cx="2432957" cy="3113313"/>
          </a:xfrm>
          <a:prstGeom prst="flowChartMagneticDisk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6550478" y="4819354"/>
            <a:ext cx="1774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SISTEMA DE EDUCAÇÃO</a:t>
            </a:r>
            <a:endParaRPr lang="pt-BR" dirty="0"/>
          </a:p>
        </p:txBody>
      </p:sp>
      <p:sp>
        <p:nvSpPr>
          <p:cNvPr id="9" name="Fluxograma: Disco magnético 8"/>
          <p:cNvSpPr/>
          <p:nvPr/>
        </p:nvSpPr>
        <p:spPr>
          <a:xfrm>
            <a:off x="3189514" y="3243943"/>
            <a:ext cx="2514600" cy="3113313"/>
          </a:xfrm>
          <a:prstGeom prst="flowChartMagneticDisk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3494314" y="4917326"/>
            <a:ext cx="1796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ASSISTÊNCIA SOCIAL</a:t>
            </a:r>
            <a:endParaRPr lang="pt-BR" dirty="0"/>
          </a:p>
        </p:txBody>
      </p:sp>
      <p:sp>
        <p:nvSpPr>
          <p:cNvPr id="11" name="Elipse 10"/>
          <p:cNvSpPr/>
          <p:nvPr/>
        </p:nvSpPr>
        <p:spPr>
          <a:xfrm>
            <a:off x="533399" y="1643743"/>
            <a:ext cx="7859486" cy="133894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1295399" y="1990048"/>
            <a:ext cx="6553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“Não dá para se falar em políticas eficazes sem se dar destaque à </a:t>
            </a:r>
            <a:r>
              <a:rPr lang="pt-BR" b="1" dirty="0" smtClean="0"/>
              <a:t>família</a:t>
            </a:r>
            <a:r>
              <a:rPr lang="pt-BR" dirty="0" smtClean="0"/>
              <a:t> como </a:t>
            </a:r>
            <a:r>
              <a:rPr lang="pt-BR" dirty="0" err="1" smtClean="0"/>
              <a:t>potencializadora</a:t>
            </a:r>
            <a:r>
              <a:rPr lang="pt-BR" dirty="0" smtClean="0"/>
              <a:t> dessas ações”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392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41514"/>
            <a:ext cx="6346371" cy="75111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Objetivo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272143" y="1262743"/>
            <a:ext cx="8243207" cy="5323114"/>
          </a:xfrm>
        </p:spPr>
        <p:txBody>
          <a:bodyPr/>
          <a:lstStyle/>
          <a:p>
            <a:pPr marL="457200" lvl="1" indent="0" algn="ctr">
              <a:buNone/>
            </a:pPr>
            <a:endParaRPr lang="pt-BR" dirty="0" smtClean="0">
              <a:solidFill>
                <a:srgbClr val="4E3B30"/>
              </a:solidFill>
              <a:latin typeface="Franklin Gothic Book"/>
            </a:endParaRPr>
          </a:p>
          <a:p>
            <a:pPr marL="457200" lvl="1" indent="0" algn="ctr">
              <a:buNone/>
            </a:pPr>
            <a:r>
              <a:rPr lang="pt-BR" sz="4000" dirty="0" smtClean="0">
                <a:solidFill>
                  <a:srgbClr val="4E3B30"/>
                </a:solidFill>
                <a:latin typeface="Franklin Gothic Book"/>
              </a:rPr>
              <a:t>Identificar </a:t>
            </a:r>
            <a:r>
              <a:rPr lang="pt-BR" sz="4000" dirty="0">
                <a:solidFill>
                  <a:srgbClr val="4E3B30"/>
                </a:solidFill>
                <a:latin typeface="Franklin Gothic Book"/>
              </a:rPr>
              <a:t>as razões de experiências exitosas no desempenho dos alunos e avaliar a possibilidade de reproduzi-las </a:t>
            </a:r>
            <a:r>
              <a:rPr lang="pt-BR" sz="4000" dirty="0" smtClean="0">
                <a:solidFill>
                  <a:srgbClr val="4E3B30"/>
                </a:solidFill>
                <a:latin typeface="Franklin Gothic Book"/>
              </a:rPr>
              <a:t>em </a:t>
            </a:r>
            <a:r>
              <a:rPr lang="pt-BR" sz="4000" dirty="0">
                <a:solidFill>
                  <a:srgbClr val="4E3B30"/>
                </a:solidFill>
                <a:latin typeface="Franklin Gothic Book"/>
              </a:rPr>
              <a:t>outros entes </a:t>
            </a:r>
            <a:r>
              <a:rPr lang="pt-BR" sz="4000" dirty="0" smtClean="0">
                <a:solidFill>
                  <a:srgbClr val="4E3B30"/>
                </a:solidFill>
                <a:latin typeface="Franklin Gothic Book"/>
              </a:rPr>
              <a:t>federados.</a:t>
            </a:r>
          </a:p>
          <a:p>
            <a:pPr marL="457200" lvl="1" indent="0" algn="ctr">
              <a:buNone/>
            </a:pPr>
            <a:endParaRPr lang="pt-BR" sz="4000" dirty="0">
              <a:solidFill>
                <a:srgbClr val="4E3B30"/>
              </a:solidFill>
              <a:latin typeface="Franklin Gothic Book"/>
            </a:endParaRPr>
          </a:p>
          <a:p>
            <a:pPr marL="457200" lvl="1" indent="0" algn="ctr">
              <a:buNone/>
            </a:pPr>
            <a:endParaRPr lang="pt-BR" sz="4000" dirty="0" smtClean="0">
              <a:solidFill>
                <a:srgbClr val="4E3B30"/>
              </a:solidFill>
              <a:latin typeface="Franklin Gothic Book"/>
            </a:endParaRPr>
          </a:p>
          <a:p>
            <a:pPr marL="457200" lvl="1" indent="0" algn="ctr">
              <a:buNone/>
            </a:pPr>
            <a:endParaRPr lang="pt-BR" sz="4000" b="1" dirty="0">
              <a:solidFill>
                <a:srgbClr val="4E3B30"/>
              </a:solidFill>
              <a:latin typeface="Franklin Gothic Book"/>
            </a:endParaRPr>
          </a:p>
          <a:p>
            <a:pPr marL="457200" lvl="1" indent="0" algn="ctr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427513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41514"/>
            <a:ext cx="6346371" cy="75111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Determinantes da Aprendizagem</a:t>
            </a:r>
            <a:endParaRPr lang="pt-BR" sz="3600" b="1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02526"/>
            <a:ext cx="7424057" cy="5498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948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5686" y="141514"/>
            <a:ext cx="5758543" cy="75111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Resultados do IDEB_AI</a:t>
            </a:r>
            <a:endParaRPr lang="pt-BR" sz="3600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87" y="1333625"/>
            <a:ext cx="8055228" cy="5034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449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41514"/>
            <a:ext cx="6346371" cy="75111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Pode-se Fazer Mais e Melhor com os Recursos Disponíveis? 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045" y="1117831"/>
            <a:ext cx="6224955" cy="5740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540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41514"/>
            <a:ext cx="6346371" cy="75111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Metodologia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16" y="1104450"/>
            <a:ext cx="7968341" cy="5706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694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41514"/>
            <a:ext cx="6346371" cy="75111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Êxito e Políticas Públicas de Educação no Ceará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272143" y="1262743"/>
            <a:ext cx="8243207" cy="5323114"/>
          </a:xfrm>
        </p:spPr>
        <p:txBody>
          <a:bodyPr/>
          <a:lstStyle/>
          <a:p>
            <a:pPr marL="457200" lvl="1" indent="0" algn="ctr">
              <a:buNone/>
            </a:pPr>
            <a:endParaRPr lang="pt-BR" sz="3600" dirty="0">
              <a:solidFill>
                <a:srgbClr val="4E3B30"/>
              </a:solidFill>
              <a:latin typeface="Franklin Gothic Book"/>
            </a:endParaRPr>
          </a:p>
          <a:p>
            <a:pPr marL="457200" lvl="1" indent="0" algn="ctr">
              <a:buNone/>
            </a:pPr>
            <a:r>
              <a:rPr lang="pt-BR" sz="4000" dirty="0" smtClean="0">
                <a:solidFill>
                  <a:srgbClr val="4E3B30"/>
                </a:solidFill>
                <a:latin typeface="Franklin Gothic Book"/>
              </a:rPr>
              <a:t>A </a:t>
            </a:r>
            <a:r>
              <a:rPr lang="pt-BR" sz="4000" dirty="0">
                <a:solidFill>
                  <a:srgbClr val="4E3B30"/>
                </a:solidFill>
                <a:latin typeface="Franklin Gothic Book"/>
              </a:rPr>
              <a:t>pesquisa de campo evidenciou que o </a:t>
            </a:r>
            <a:r>
              <a:rPr lang="pt-BR" sz="4000" b="1" dirty="0">
                <a:solidFill>
                  <a:srgbClr val="4E3B30"/>
                </a:solidFill>
                <a:latin typeface="Franklin Gothic Book"/>
              </a:rPr>
              <a:t>sucesso</a:t>
            </a:r>
            <a:r>
              <a:rPr lang="pt-BR" sz="4000" dirty="0">
                <a:solidFill>
                  <a:srgbClr val="4E3B30"/>
                </a:solidFill>
                <a:latin typeface="Franklin Gothic Book"/>
              </a:rPr>
              <a:t> do Ceará está ancorado num sistema de </a:t>
            </a:r>
            <a:r>
              <a:rPr lang="pt-BR" sz="4000" b="1" dirty="0">
                <a:solidFill>
                  <a:srgbClr val="4E3B30"/>
                </a:solidFill>
                <a:latin typeface="Franklin Gothic Book"/>
              </a:rPr>
              <a:t>colaboração federativa </a:t>
            </a:r>
            <a:r>
              <a:rPr lang="pt-BR" sz="4000" dirty="0">
                <a:solidFill>
                  <a:srgbClr val="4E3B30"/>
                </a:solidFill>
                <a:latin typeface="Franklin Gothic Book"/>
              </a:rPr>
              <a:t>em </a:t>
            </a:r>
            <a:r>
              <a:rPr lang="pt-BR" sz="4000" dirty="0" smtClean="0">
                <a:solidFill>
                  <a:srgbClr val="4E3B30"/>
                </a:solidFill>
                <a:latin typeface="Franklin Gothic Book"/>
              </a:rPr>
              <a:t>que </a:t>
            </a:r>
            <a:r>
              <a:rPr lang="pt-BR" sz="4000" dirty="0">
                <a:solidFill>
                  <a:srgbClr val="4E3B30"/>
                </a:solidFill>
                <a:latin typeface="Franklin Gothic Book"/>
              </a:rPr>
              <a:t>as políticas estaduais convergem e </a:t>
            </a:r>
            <a:r>
              <a:rPr lang="pt-BR" sz="4000" b="1" dirty="0">
                <a:solidFill>
                  <a:srgbClr val="4E3B30"/>
                </a:solidFill>
                <a:latin typeface="Franklin Gothic Book"/>
              </a:rPr>
              <a:t>apoiam os municípios </a:t>
            </a:r>
            <a:r>
              <a:rPr lang="pt-BR" sz="4000" dirty="0">
                <a:solidFill>
                  <a:srgbClr val="4E3B30"/>
                </a:solidFill>
                <a:latin typeface="Franklin Gothic Book"/>
              </a:rPr>
              <a:t>em sua esfera de atribuições</a:t>
            </a:r>
          </a:p>
          <a:p>
            <a:pPr marL="457200" lvl="1" indent="0" algn="ctr">
              <a:buNone/>
            </a:pPr>
            <a:endParaRPr lang="pt-BR" sz="4000" dirty="0" smtClean="0">
              <a:solidFill>
                <a:srgbClr val="4E3B30"/>
              </a:solidFill>
              <a:latin typeface="Franklin Gothic Book"/>
            </a:endParaRPr>
          </a:p>
          <a:p>
            <a:pPr marL="457200" lvl="1" indent="0" algn="ctr">
              <a:buNone/>
            </a:pPr>
            <a:endParaRPr lang="pt-BR" sz="4000" b="1" dirty="0">
              <a:solidFill>
                <a:srgbClr val="4E3B30"/>
              </a:solidFill>
              <a:latin typeface="Franklin Gothic Book"/>
            </a:endParaRPr>
          </a:p>
          <a:p>
            <a:pPr marL="457200" lvl="1" indent="0" algn="ctr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79103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41514"/>
            <a:ext cx="6346371" cy="75111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Êxito e Políticas Públicas de Educação no Ceará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272143" y="1262743"/>
            <a:ext cx="8243207" cy="5323114"/>
          </a:xfrm>
        </p:spPr>
        <p:txBody>
          <a:bodyPr/>
          <a:lstStyle/>
          <a:p>
            <a:pPr marL="457200" lvl="1" indent="0" algn="ctr">
              <a:buNone/>
            </a:pPr>
            <a:endParaRPr lang="pt-BR" sz="3600" dirty="0">
              <a:solidFill>
                <a:srgbClr val="4E3B30"/>
              </a:solidFill>
              <a:latin typeface="Franklin Gothic Book"/>
            </a:endParaRPr>
          </a:p>
          <a:p>
            <a:pPr marL="457200" lvl="1" indent="0" algn="ctr">
              <a:buNone/>
            </a:pPr>
            <a:r>
              <a:rPr lang="pt-BR" sz="4000" dirty="0">
                <a:solidFill>
                  <a:srgbClr val="4E3B30"/>
                </a:solidFill>
                <a:latin typeface="Franklin Gothic Book"/>
              </a:rPr>
              <a:t>Esse regime de colaboração consubstancia-se em três tipos de políticas que, </a:t>
            </a:r>
            <a:r>
              <a:rPr lang="pt-BR" sz="4000" b="1" dirty="0">
                <a:solidFill>
                  <a:srgbClr val="4E3B30"/>
                </a:solidFill>
                <a:latin typeface="Franklin Gothic Book"/>
              </a:rPr>
              <a:t>funcionando de maneira articulada</a:t>
            </a:r>
            <a:r>
              <a:rPr lang="pt-BR" sz="4000" dirty="0">
                <a:solidFill>
                  <a:srgbClr val="4E3B30"/>
                </a:solidFill>
                <a:latin typeface="Franklin Gothic Book"/>
              </a:rPr>
              <a:t>, se reforçam sinergicamente: </a:t>
            </a:r>
            <a:r>
              <a:rPr lang="pt-BR" sz="4000" b="1" dirty="0">
                <a:solidFill>
                  <a:srgbClr val="4E3B30"/>
                </a:solidFill>
                <a:latin typeface="Franklin Gothic Book"/>
              </a:rPr>
              <a:t>Avaliação, Bonificação e Capacitação</a:t>
            </a:r>
            <a:r>
              <a:rPr lang="pt-BR" sz="4000" dirty="0">
                <a:solidFill>
                  <a:srgbClr val="4E3B30"/>
                </a:solidFill>
                <a:latin typeface="Franklin Gothic Book"/>
              </a:rPr>
              <a:t>.</a:t>
            </a:r>
            <a:endParaRPr lang="pt-BR" sz="4000" dirty="0" smtClean="0">
              <a:solidFill>
                <a:srgbClr val="4E3B30"/>
              </a:solidFill>
              <a:latin typeface="Franklin Gothic Book"/>
            </a:endParaRPr>
          </a:p>
          <a:p>
            <a:pPr marL="457200" lvl="1" indent="0" algn="ctr">
              <a:buNone/>
            </a:pPr>
            <a:endParaRPr lang="pt-BR" sz="4000" b="1" dirty="0">
              <a:solidFill>
                <a:srgbClr val="4E3B30"/>
              </a:solidFill>
              <a:latin typeface="Franklin Gothic Book"/>
            </a:endParaRPr>
          </a:p>
          <a:p>
            <a:pPr marL="457200" lvl="1" indent="0" algn="ctr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49022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41514"/>
            <a:ext cx="6346371" cy="75111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Êxito e Políticas Públicas de Educação no Ceará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272143" y="1262743"/>
            <a:ext cx="8243207" cy="5323114"/>
          </a:xfrm>
        </p:spPr>
        <p:txBody>
          <a:bodyPr/>
          <a:lstStyle/>
          <a:p>
            <a:pPr marL="457200" lvl="1" indent="0" algn="ctr">
              <a:buNone/>
            </a:pPr>
            <a:r>
              <a:rPr lang="pt-BR" sz="4000" dirty="0" smtClean="0">
                <a:solidFill>
                  <a:srgbClr val="4E3B30"/>
                </a:solidFill>
                <a:latin typeface="Franklin Gothic Book"/>
              </a:rPr>
              <a:t>Avaliação: SPAECE</a:t>
            </a:r>
          </a:p>
          <a:p>
            <a:pPr marL="457200" lvl="1" indent="0" algn="ctr">
              <a:buNone/>
            </a:pPr>
            <a:r>
              <a:rPr lang="pt-BR" sz="4000" dirty="0" smtClean="0">
                <a:solidFill>
                  <a:srgbClr val="4E3B30"/>
                </a:solidFill>
                <a:latin typeface="Franklin Gothic Book"/>
              </a:rPr>
              <a:t>O </a:t>
            </a:r>
            <a:r>
              <a:rPr lang="pt-BR" sz="4000" dirty="0">
                <a:solidFill>
                  <a:srgbClr val="4E3B30"/>
                </a:solidFill>
                <a:latin typeface="Franklin Gothic Book"/>
              </a:rPr>
              <a:t>estado dispõe de uma </a:t>
            </a:r>
            <a:r>
              <a:rPr lang="pt-BR" sz="4000" b="1" dirty="0">
                <a:solidFill>
                  <a:srgbClr val="4E3B30"/>
                </a:solidFill>
                <a:latin typeface="Franklin Gothic Book"/>
              </a:rPr>
              <a:t>estrutura de avaliação</a:t>
            </a:r>
            <a:r>
              <a:rPr lang="pt-BR" sz="4000" dirty="0">
                <a:solidFill>
                  <a:srgbClr val="4E3B30"/>
                </a:solidFill>
                <a:latin typeface="Franklin Gothic Book"/>
              </a:rPr>
              <a:t> capaz de identificar os gargalos à evolução da educação </a:t>
            </a:r>
            <a:r>
              <a:rPr lang="pt-BR" sz="4000" dirty="0" smtClean="0">
                <a:solidFill>
                  <a:srgbClr val="4E3B30"/>
                </a:solidFill>
                <a:latin typeface="Franklin Gothic Book"/>
              </a:rPr>
              <a:t>básica, </a:t>
            </a:r>
            <a:r>
              <a:rPr lang="pt-BR" sz="4000" dirty="0">
                <a:solidFill>
                  <a:srgbClr val="4E3B30"/>
                </a:solidFill>
                <a:latin typeface="Franklin Gothic Book"/>
              </a:rPr>
              <a:t>que permitem corrigir, a tempo, deficiências basais, comprometedoras ao pleno aprendizado do educando. 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423663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41514"/>
            <a:ext cx="6346371" cy="75111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Êxito e Políticas Públicas de Educação no Ceará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272143" y="1262743"/>
            <a:ext cx="8243207" cy="5323114"/>
          </a:xfrm>
        </p:spPr>
        <p:txBody>
          <a:bodyPr/>
          <a:lstStyle/>
          <a:p>
            <a:pPr marL="457200" lvl="1" indent="0" algn="ctr">
              <a:buNone/>
            </a:pPr>
            <a:r>
              <a:rPr lang="pt-BR" sz="4000" dirty="0" smtClean="0">
                <a:solidFill>
                  <a:srgbClr val="4E3B30"/>
                </a:solidFill>
                <a:latin typeface="Franklin Gothic Book"/>
              </a:rPr>
              <a:t>Avaliação: SPAECE</a:t>
            </a:r>
          </a:p>
          <a:p>
            <a:pPr marL="457200" lvl="1" indent="0" algn="ctr">
              <a:buNone/>
            </a:pPr>
            <a:endParaRPr lang="pt-BR" sz="4000" dirty="0" smtClean="0">
              <a:solidFill>
                <a:srgbClr val="4E3B30"/>
              </a:solidFill>
              <a:latin typeface="Franklin Gothic Book"/>
            </a:endParaRPr>
          </a:p>
          <a:p>
            <a:pPr marL="457200" lvl="1" indent="0" algn="ctr">
              <a:buNone/>
            </a:pPr>
            <a:r>
              <a:rPr lang="pt-BR" sz="4000" dirty="0" smtClean="0">
                <a:solidFill>
                  <a:srgbClr val="4E3B30"/>
                </a:solidFill>
                <a:latin typeface="Franklin Gothic Book"/>
              </a:rPr>
              <a:t>Como </a:t>
            </a:r>
            <a:r>
              <a:rPr lang="pt-BR" sz="4000" dirty="0">
                <a:solidFill>
                  <a:srgbClr val="4E3B30"/>
                </a:solidFill>
                <a:latin typeface="Franklin Gothic Book"/>
              </a:rPr>
              <a:t>decorrência lógica, é possível atribuir </a:t>
            </a:r>
            <a:r>
              <a:rPr lang="pt-BR" sz="4000" b="1" dirty="0">
                <a:solidFill>
                  <a:srgbClr val="4E3B30"/>
                </a:solidFill>
                <a:latin typeface="Franklin Gothic Book"/>
              </a:rPr>
              <a:t>parcela do êxito </a:t>
            </a:r>
            <a:r>
              <a:rPr lang="pt-BR" sz="4000" dirty="0">
                <a:solidFill>
                  <a:srgbClr val="4E3B30"/>
                </a:solidFill>
                <a:latin typeface="Franklin Gothic Book"/>
              </a:rPr>
              <a:t>à sistemática em questão, ficando o desafio de reproduzi-la em outros entes federados</a:t>
            </a:r>
            <a:endParaRPr lang="pt-BR" sz="4000" b="1" dirty="0">
              <a:solidFill>
                <a:srgbClr val="4E3B30"/>
              </a:solidFill>
              <a:latin typeface="Franklin Gothic Book"/>
            </a:endParaRPr>
          </a:p>
          <a:p>
            <a:pPr marL="457200" lvl="1" indent="0" algn="ctr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77338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41514"/>
            <a:ext cx="6346371" cy="75111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Êxito e Políticas Públicas de Educação no Ceará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272143" y="1262743"/>
            <a:ext cx="8243207" cy="5323114"/>
          </a:xfrm>
        </p:spPr>
        <p:txBody>
          <a:bodyPr/>
          <a:lstStyle/>
          <a:p>
            <a:pPr marL="457200" lvl="1" indent="0" algn="ctr">
              <a:buNone/>
            </a:pPr>
            <a:r>
              <a:rPr lang="pt-BR" sz="4000" dirty="0" smtClean="0">
                <a:solidFill>
                  <a:srgbClr val="4E3B30"/>
                </a:solidFill>
                <a:latin typeface="Franklin Gothic Book"/>
              </a:rPr>
              <a:t>Bonificação – ICMS</a:t>
            </a:r>
          </a:p>
          <a:p>
            <a:pPr marL="457200" lvl="1" indent="0" algn="ctr">
              <a:buNone/>
            </a:pPr>
            <a:endParaRPr lang="pt-BR" sz="4000" dirty="0" smtClean="0">
              <a:solidFill>
                <a:srgbClr val="4E3B30"/>
              </a:solidFill>
              <a:latin typeface="Franklin Gothic Book"/>
            </a:endParaRPr>
          </a:p>
          <a:p>
            <a:pPr marL="457200" lvl="1" indent="0" algn="ctr">
              <a:buNone/>
            </a:pPr>
            <a:r>
              <a:rPr lang="pt-BR" sz="4000" dirty="0">
                <a:solidFill>
                  <a:srgbClr val="4E3B30"/>
                </a:solidFill>
                <a:latin typeface="Franklin Gothic Book"/>
              </a:rPr>
              <a:t>A cota-parte do ICMS cabível ao município e passível de condicionamento foi totalmente preenchida por fatores ligados à Educação (72%), Saúde (20%) e Meio Ambiente (8%). 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84833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185058"/>
            <a:ext cx="6302829" cy="685800"/>
          </a:xfrm>
        </p:spPr>
        <p:txBody>
          <a:bodyPr/>
          <a:lstStyle/>
          <a:p>
            <a:pPr algn="ctr"/>
            <a:r>
              <a:rPr lang="pt-BR" sz="3600" b="1" dirty="0" smtClean="0">
                <a:solidFill>
                  <a:schemeClr val="bg1"/>
                </a:solidFill>
              </a:rPr>
              <a:t>Primeira Infância e Saúde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53886"/>
            <a:ext cx="9144000" cy="5704114"/>
          </a:xfr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pPr marL="971550" lvl="1" indent="-514350" algn="just">
              <a:buFont typeface="+mj-lt"/>
              <a:buAutoNum type="arabicPeriod"/>
            </a:pPr>
            <a:endParaRPr lang="pt-BR" sz="2800" b="1" dirty="0" smtClean="0">
              <a:solidFill>
                <a:srgbClr val="4E3B30"/>
              </a:solidFill>
              <a:latin typeface="Franklin Gothic Book"/>
            </a:endParaRPr>
          </a:p>
          <a:p>
            <a:pPr marL="971550" lvl="1" indent="-514350" algn="just">
              <a:buFont typeface="+mj-lt"/>
              <a:buAutoNum type="arabicPeriod"/>
            </a:pPr>
            <a:r>
              <a:rPr lang="pt-BR" sz="2800" b="1" dirty="0" smtClean="0">
                <a:solidFill>
                  <a:srgbClr val="4E3B30"/>
                </a:solidFill>
                <a:latin typeface="Franklin Gothic Book"/>
              </a:rPr>
              <a:t>O nascimento e puerpério: </a:t>
            </a:r>
            <a:r>
              <a:rPr lang="pt-BR" dirty="0" smtClean="0">
                <a:solidFill>
                  <a:srgbClr val="4E3B30"/>
                </a:solidFill>
                <a:latin typeface="Franklin Gothic Book"/>
              </a:rPr>
              <a:t>a criança nasce institucionalizada, sendo </a:t>
            </a:r>
            <a:r>
              <a:rPr lang="pt-BR" dirty="0">
                <a:solidFill>
                  <a:srgbClr val="4E3B30"/>
                </a:solidFill>
                <a:latin typeface="Franklin Gothic Book"/>
              </a:rPr>
              <a:t>98,3</a:t>
            </a:r>
            <a:r>
              <a:rPr lang="pt-BR" dirty="0" smtClean="0">
                <a:solidFill>
                  <a:srgbClr val="4E3B30"/>
                </a:solidFill>
                <a:latin typeface="Franklin Gothic Book"/>
              </a:rPr>
              <a:t>% (2016) de partos hospitalares; o indicador mais apropriado é consultas de pré-natal</a:t>
            </a:r>
            <a:r>
              <a:rPr lang="pt-BR" sz="2800" b="1" dirty="0" smtClean="0">
                <a:solidFill>
                  <a:srgbClr val="4E3B30"/>
                </a:solidFill>
                <a:latin typeface="Franklin Gothic Book"/>
              </a:rPr>
              <a:t>;</a:t>
            </a:r>
          </a:p>
          <a:p>
            <a:pPr marL="971550" lvl="1" indent="-514350" algn="just">
              <a:buFont typeface="+mj-lt"/>
              <a:buAutoNum type="arabicPeriod"/>
            </a:pPr>
            <a:endParaRPr lang="pt-BR" sz="2800" b="1" dirty="0">
              <a:solidFill>
                <a:srgbClr val="4E3B30"/>
              </a:solidFill>
              <a:latin typeface="Franklin Gothic Book"/>
            </a:endParaRPr>
          </a:p>
          <a:p>
            <a:pPr marL="971550" lvl="1" indent="-514350" algn="just">
              <a:buFont typeface="+mj-lt"/>
              <a:buAutoNum type="arabicPeriod"/>
            </a:pPr>
            <a:endParaRPr lang="pt-BR" sz="2800" b="1" dirty="0" smtClean="0">
              <a:solidFill>
                <a:srgbClr val="4E3B30"/>
              </a:solidFill>
              <a:latin typeface="Franklin Gothic Book"/>
            </a:endParaRPr>
          </a:p>
          <a:p>
            <a:pPr marL="971550" lvl="1" indent="-514350" algn="just">
              <a:buFont typeface="+mj-lt"/>
              <a:buAutoNum type="arabicPeriod"/>
            </a:pPr>
            <a:r>
              <a:rPr lang="pt-BR" sz="2800" b="1" dirty="0" smtClean="0">
                <a:solidFill>
                  <a:srgbClr val="4E3B30"/>
                </a:solidFill>
                <a:latin typeface="Franklin Gothic Book"/>
              </a:rPr>
              <a:t>Até 1 ano de idade: </a:t>
            </a:r>
            <a:r>
              <a:rPr lang="pt-BR" b="1" dirty="0">
                <a:solidFill>
                  <a:srgbClr val="4E3B30"/>
                </a:solidFill>
                <a:latin typeface="Franklin Gothic Book"/>
              </a:rPr>
              <a:t>a </a:t>
            </a:r>
            <a:r>
              <a:rPr lang="pt-BR" b="1" dirty="0" smtClean="0">
                <a:solidFill>
                  <a:srgbClr val="4E3B30"/>
                </a:solidFill>
                <a:latin typeface="Franklin Gothic Book"/>
              </a:rPr>
              <a:t>família</a:t>
            </a:r>
            <a:r>
              <a:rPr lang="pt-BR" dirty="0" smtClean="0">
                <a:solidFill>
                  <a:srgbClr val="4E3B30"/>
                </a:solidFill>
                <a:latin typeface="Franklin Gothic Book"/>
              </a:rPr>
              <a:t>, principalmente a mãe, é a maior responsável, cabendo ao </a:t>
            </a:r>
            <a:r>
              <a:rPr lang="pt-BR" b="1" dirty="0" smtClean="0">
                <a:solidFill>
                  <a:srgbClr val="4E3B30"/>
                </a:solidFill>
                <a:latin typeface="Franklin Gothic Book"/>
              </a:rPr>
              <a:t>sistema de saúde </a:t>
            </a:r>
            <a:r>
              <a:rPr lang="pt-BR" dirty="0" smtClean="0">
                <a:solidFill>
                  <a:srgbClr val="4E3B30"/>
                </a:solidFill>
                <a:latin typeface="Franklin Gothic Book"/>
              </a:rPr>
              <a:t>acompanhá-los; o indicador mais apropriado é mortalidade infantil;</a:t>
            </a:r>
          </a:p>
        </p:txBody>
      </p:sp>
    </p:spTree>
    <p:extLst>
      <p:ext uri="{BB962C8B-B14F-4D97-AF65-F5344CB8AC3E}">
        <p14:creationId xmlns:p14="http://schemas.microsoft.com/office/powerpoint/2010/main" val="350508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41514"/>
            <a:ext cx="6346371" cy="75111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Êxito e Políticas Públicas de Educação no Ceará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272143" y="1262743"/>
            <a:ext cx="8243207" cy="5323114"/>
          </a:xfrm>
        </p:spPr>
        <p:txBody>
          <a:bodyPr/>
          <a:lstStyle/>
          <a:p>
            <a:pPr marL="457200" lvl="1" indent="0" algn="ctr">
              <a:buNone/>
            </a:pPr>
            <a:r>
              <a:rPr lang="pt-BR" sz="4000" dirty="0" smtClean="0">
                <a:solidFill>
                  <a:srgbClr val="4E3B30"/>
                </a:solidFill>
                <a:latin typeface="Franklin Gothic Book"/>
              </a:rPr>
              <a:t>Bonificação – “Escola Nota 10”</a:t>
            </a:r>
          </a:p>
          <a:p>
            <a:pPr marL="457200" lvl="1" indent="0" algn="ctr">
              <a:buNone/>
            </a:pPr>
            <a:endParaRPr lang="pt-BR" sz="4000" dirty="0" smtClean="0">
              <a:solidFill>
                <a:srgbClr val="4E3B30"/>
              </a:solidFill>
              <a:latin typeface="Franklin Gothic Book"/>
            </a:endParaRPr>
          </a:p>
          <a:p>
            <a:pPr marL="457200" lvl="1" indent="0" algn="ctr">
              <a:buNone/>
            </a:pPr>
            <a:r>
              <a:rPr lang="pt-BR" sz="4000" dirty="0">
                <a:solidFill>
                  <a:srgbClr val="4E3B30"/>
                </a:solidFill>
                <a:latin typeface="Franklin Gothic Book"/>
              </a:rPr>
              <a:t>Premia as 150 escolas com desempenhos mais altos e também as 150 com os mais </a:t>
            </a:r>
            <a:r>
              <a:rPr lang="pt-BR" sz="4000" dirty="0" smtClean="0">
                <a:solidFill>
                  <a:srgbClr val="4E3B30"/>
                </a:solidFill>
                <a:latin typeface="Franklin Gothic Book"/>
              </a:rPr>
              <a:t>baixos, por </a:t>
            </a:r>
            <a:r>
              <a:rPr lang="pt-BR" sz="4000" dirty="0">
                <a:solidFill>
                  <a:srgbClr val="4E3B30"/>
                </a:solidFill>
                <a:latin typeface="Franklin Gothic Book"/>
              </a:rPr>
              <a:t>etapa correspondente: anos iniciais do fundamental, anos finais e ensino médio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412136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41514"/>
            <a:ext cx="6346371" cy="75111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Êxito e Políticas Públicas de Educação no Ceará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272143" y="1262743"/>
            <a:ext cx="8243207" cy="5323114"/>
          </a:xfrm>
        </p:spPr>
        <p:txBody>
          <a:bodyPr/>
          <a:lstStyle/>
          <a:p>
            <a:pPr marL="457200" lvl="1" indent="0" algn="ctr">
              <a:buNone/>
            </a:pPr>
            <a:r>
              <a:rPr lang="pt-BR" sz="4000" dirty="0" smtClean="0">
                <a:solidFill>
                  <a:srgbClr val="4E3B30"/>
                </a:solidFill>
                <a:latin typeface="Franklin Gothic Book"/>
              </a:rPr>
              <a:t>Bonificação – “Escola Nota 10”</a:t>
            </a:r>
          </a:p>
          <a:p>
            <a:pPr marL="457200" lvl="1" indent="0" algn="ctr">
              <a:buNone/>
            </a:pPr>
            <a:endParaRPr lang="pt-BR" sz="4000" dirty="0" smtClean="0">
              <a:solidFill>
                <a:srgbClr val="4E3B30"/>
              </a:solidFill>
              <a:latin typeface="Franklin Gothic Book"/>
            </a:endParaRPr>
          </a:p>
          <a:p>
            <a:pPr marL="457200" lvl="1" indent="0" algn="ctr">
              <a:buNone/>
            </a:pPr>
            <a:r>
              <a:rPr lang="pt-BR" sz="4000" dirty="0">
                <a:solidFill>
                  <a:srgbClr val="4E3B30"/>
                </a:solidFill>
                <a:latin typeface="Franklin Gothic Book"/>
              </a:rPr>
              <a:t>Com isso, o estado consegue neutralizar o possível efeito deletério associado a políticas de bonificação: o de manter ou acirrar as desigualdades existentes, quando se premiam apenas os melhores resultados.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416260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41514"/>
            <a:ext cx="6346371" cy="75111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Êxito e Políticas Públicas de Educação no Ceará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272143" y="1262743"/>
            <a:ext cx="8243207" cy="5323114"/>
          </a:xfrm>
        </p:spPr>
        <p:txBody>
          <a:bodyPr/>
          <a:lstStyle/>
          <a:p>
            <a:pPr marL="457200" lvl="1" indent="0" algn="ctr">
              <a:buNone/>
            </a:pPr>
            <a:r>
              <a:rPr lang="pt-BR" sz="4000" dirty="0" smtClean="0">
                <a:solidFill>
                  <a:srgbClr val="4E3B30"/>
                </a:solidFill>
                <a:latin typeface="Franklin Gothic Book"/>
              </a:rPr>
              <a:t>Capacitação</a:t>
            </a:r>
          </a:p>
          <a:p>
            <a:pPr marL="457200" lvl="1" indent="0" algn="ctr">
              <a:buNone/>
            </a:pPr>
            <a:r>
              <a:rPr lang="pt-BR" sz="4000" dirty="0" smtClean="0">
                <a:solidFill>
                  <a:srgbClr val="4E3B30"/>
                </a:solidFill>
                <a:latin typeface="Franklin Gothic Book"/>
              </a:rPr>
              <a:t>As </a:t>
            </a:r>
            <a:r>
              <a:rPr lang="pt-BR" sz="4000" dirty="0">
                <a:solidFill>
                  <a:srgbClr val="4E3B30"/>
                </a:solidFill>
                <a:latin typeface="Franklin Gothic Book"/>
              </a:rPr>
              <a:t>capacitações </a:t>
            </a:r>
            <a:r>
              <a:rPr lang="pt-BR" sz="4000" dirty="0" smtClean="0">
                <a:solidFill>
                  <a:srgbClr val="4E3B30"/>
                </a:solidFill>
                <a:latin typeface="Franklin Gothic Book"/>
              </a:rPr>
              <a:t>possuem escopo </a:t>
            </a:r>
            <a:r>
              <a:rPr lang="pt-BR" sz="4000" dirty="0">
                <a:solidFill>
                  <a:srgbClr val="4E3B30"/>
                </a:solidFill>
                <a:latin typeface="Franklin Gothic Book"/>
              </a:rPr>
              <a:t>ampliado; elas são utilizadas como instrumentos que alinham as questões didático-pedagógicas com a estratégia mais abrangente da </a:t>
            </a:r>
            <a:r>
              <a:rPr lang="pt-BR" sz="4000" b="1" dirty="0">
                <a:solidFill>
                  <a:srgbClr val="4E3B30"/>
                </a:solidFill>
                <a:latin typeface="Franklin Gothic Book"/>
              </a:rPr>
              <a:t>gestão por resultados</a:t>
            </a:r>
            <a:r>
              <a:rPr lang="pt-BR" sz="4000" dirty="0">
                <a:solidFill>
                  <a:srgbClr val="4E3B30"/>
                </a:solidFill>
                <a:latin typeface="Franklin Gothic Book"/>
              </a:rPr>
              <a:t>, também consolidada sobre os pilares da avaliação e bonificação.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93259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41514"/>
            <a:ext cx="6346371" cy="75111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Êxito e Políticas Públicas de Educação no Ceará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272143" y="1262743"/>
            <a:ext cx="8243207" cy="5323114"/>
          </a:xfrm>
        </p:spPr>
        <p:txBody>
          <a:bodyPr/>
          <a:lstStyle/>
          <a:p>
            <a:pPr marL="457200" lvl="1" indent="0" algn="ctr">
              <a:buNone/>
            </a:pPr>
            <a:r>
              <a:rPr lang="pt-BR" sz="4000" dirty="0" smtClean="0">
                <a:solidFill>
                  <a:srgbClr val="4E3B30"/>
                </a:solidFill>
                <a:latin typeface="Franklin Gothic Book"/>
              </a:rPr>
              <a:t>Papel da União</a:t>
            </a:r>
          </a:p>
          <a:p>
            <a:pPr marL="457200" lvl="1" indent="0" algn="ctr">
              <a:buNone/>
            </a:pPr>
            <a:r>
              <a:rPr lang="pt-BR" sz="4000" dirty="0">
                <a:solidFill>
                  <a:srgbClr val="4E3B30"/>
                </a:solidFill>
                <a:latin typeface="Franklin Gothic Book"/>
              </a:rPr>
              <a:t>É cabível sugerir que a distribuição de recursos baseada no desempenho – </a:t>
            </a:r>
            <a:r>
              <a:rPr lang="pt-BR" sz="4000" b="1" dirty="0">
                <a:solidFill>
                  <a:srgbClr val="4E3B30"/>
                </a:solidFill>
                <a:latin typeface="Franklin Gothic Book"/>
              </a:rPr>
              <a:t>bonificação</a:t>
            </a:r>
            <a:r>
              <a:rPr lang="pt-BR" sz="4000" dirty="0">
                <a:solidFill>
                  <a:srgbClr val="4E3B30"/>
                </a:solidFill>
                <a:latin typeface="Franklin Gothic Book"/>
              </a:rPr>
              <a:t> – seja também um instrumento da União para melhorar o padrão mínimo de qualidade do ensino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56043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41514"/>
            <a:ext cx="6346371" cy="75111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Êxito e Políticas Públicas de Educação no Ceará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272143" y="1262743"/>
            <a:ext cx="8243207" cy="5323114"/>
          </a:xfrm>
        </p:spPr>
        <p:txBody>
          <a:bodyPr/>
          <a:lstStyle/>
          <a:p>
            <a:pPr marL="457200" lvl="1" indent="0" algn="ctr">
              <a:buNone/>
            </a:pPr>
            <a:r>
              <a:rPr lang="pt-BR" sz="4000" dirty="0" smtClean="0">
                <a:solidFill>
                  <a:srgbClr val="4E3B30"/>
                </a:solidFill>
                <a:latin typeface="Franklin Gothic Book"/>
              </a:rPr>
              <a:t>Papel da União</a:t>
            </a:r>
          </a:p>
          <a:p>
            <a:pPr marL="457200" lvl="1" indent="0" algn="ctr">
              <a:buNone/>
            </a:pPr>
            <a:r>
              <a:rPr lang="pt-BR" sz="4000" dirty="0" smtClean="0">
                <a:solidFill>
                  <a:srgbClr val="4E3B30"/>
                </a:solidFill>
                <a:latin typeface="Franklin Gothic Book"/>
              </a:rPr>
              <a:t>A </a:t>
            </a:r>
            <a:r>
              <a:rPr lang="pt-BR" sz="4000" dirty="0">
                <a:solidFill>
                  <a:srgbClr val="4E3B30"/>
                </a:solidFill>
                <a:latin typeface="Franklin Gothic Book"/>
              </a:rPr>
              <a:t>União pode ajudar mediante assistência técnica junto a estados e municípios. De um lado, o foco deve ser a consolidação de </a:t>
            </a:r>
            <a:r>
              <a:rPr lang="pt-BR" sz="4000" b="1" dirty="0">
                <a:solidFill>
                  <a:srgbClr val="4E3B30"/>
                </a:solidFill>
                <a:latin typeface="Franklin Gothic Book"/>
              </a:rPr>
              <a:t>sistemas estaduais de avaliação</a:t>
            </a:r>
            <a:r>
              <a:rPr lang="pt-BR" sz="4000" dirty="0">
                <a:solidFill>
                  <a:srgbClr val="4E3B30"/>
                </a:solidFill>
                <a:latin typeface="Franklin Gothic Book"/>
              </a:rPr>
              <a:t>, em todas as unidades da federação, a exemplo do SPAECE.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29530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41514"/>
            <a:ext cx="6346371" cy="75111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Êxito e Políticas Públicas de Educação no Ceará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272143" y="1262743"/>
            <a:ext cx="8243207" cy="5323114"/>
          </a:xfrm>
        </p:spPr>
        <p:txBody>
          <a:bodyPr/>
          <a:lstStyle/>
          <a:p>
            <a:pPr marL="457200" lvl="1" indent="0" algn="ctr">
              <a:buNone/>
            </a:pPr>
            <a:r>
              <a:rPr lang="pt-BR" sz="4000" dirty="0" smtClean="0">
                <a:solidFill>
                  <a:srgbClr val="4E3B30"/>
                </a:solidFill>
                <a:latin typeface="Franklin Gothic Book"/>
              </a:rPr>
              <a:t>Papel da União</a:t>
            </a:r>
          </a:p>
          <a:p>
            <a:pPr marL="457200" lvl="1" indent="0" algn="ctr">
              <a:buNone/>
            </a:pPr>
            <a:r>
              <a:rPr lang="pt-BR" sz="4000" dirty="0">
                <a:solidFill>
                  <a:srgbClr val="4E3B30"/>
                </a:solidFill>
                <a:latin typeface="Franklin Gothic Book"/>
              </a:rPr>
              <a:t>Por outro, deve intensificar o papel das universidades federais na capacitação dos profissionais da educação, ensinando-os a utilizar a </a:t>
            </a:r>
            <a:r>
              <a:rPr lang="pt-BR" sz="4000" b="1" dirty="0" smtClean="0">
                <a:solidFill>
                  <a:srgbClr val="4E3B30"/>
                </a:solidFill>
                <a:latin typeface="Franklin Gothic Book"/>
              </a:rPr>
              <a:t>avaliação</a:t>
            </a:r>
            <a:r>
              <a:rPr lang="pt-BR" sz="4000" dirty="0" smtClean="0">
                <a:solidFill>
                  <a:srgbClr val="4E3B30"/>
                </a:solidFill>
                <a:latin typeface="Franklin Gothic Book"/>
              </a:rPr>
              <a:t> </a:t>
            </a:r>
            <a:r>
              <a:rPr lang="pt-BR" sz="4000" dirty="0">
                <a:solidFill>
                  <a:srgbClr val="4E3B30"/>
                </a:solidFill>
                <a:latin typeface="Franklin Gothic Book"/>
              </a:rPr>
              <a:t>como instrumento cotidiano de trabalho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87710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36527"/>
            <a:ext cx="6346371" cy="86496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Considerações Finais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119744" y="1262743"/>
            <a:ext cx="8599714" cy="5344886"/>
          </a:xfrm>
        </p:spPr>
        <p:txBody>
          <a:bodyPr/>
          <a:lstStyle/>
          <a:p>
            <a:pPr lvl="1" algn="just"/>
            <a:endParaRPr lang="pt-BR" dirty="0"/>
          </a:p>
          <a:p>
            <a:pPr marL="457200" lvl="1" indent="0" algn="ctr">
              <a:buNone/>
            </a:pPr>
            <a:r>
              <a:rPr lang="pt-BR" sz="3200" dirty="0">
                <a:solidFill>
                  <a:srgbClr val="4E3B30"/>
                </a:solidFill>
                <a:latin typeface="Franklin Gothic Book"/>
              </a:rPr>
              <a:t>As visitas mostraram que o segredo do sucesso é </a:t>
            </a:r>
            <a:r>
              <a:rPr lang="pt-BR" sz="3200" b="1" dirty="0">
                <a:solidFill>
                  <a:srgbClr val="4E3B30"/>
                </a:solidFill>
                <a:latin typeface="Franklin Gothic Book"/>
              </a:rPr>
              <a:t>o alinhamento entre os atores</a:t>
            </a:r>
            <a:r>
              <a:rPr lang="pt-BR" sz="3200" dirty="0">
                <a:solidFill>
                  <a:srgbClr val="4E3B30"/>
                </a:solidFill>
                <a:latin typeface="Franklin Gothic Book"/>
              </a:rPr>
              <a:t>, nas diferentes instâncias da gestão educacional</a:t>
            </a:r>
            <a:r>
              <a:rPr lang="pt-BR" sz="3200" dirty="0" smtClean="0">
                <a:solidFill>
                  <a:srgbClr val="4E3B30"/>
                </a:solidFill>
                <a:latin typeface="Franklin Gothic Book"/>
              </a:rPr>
              <a:t>.</a:t>
            </a:r>
          </a:p>
          <a:p>
            <a:pPr marL="457200" lvl="1" indent="0" algn="ctr">
              <a:buNone/>
            </a:pPr>
            <a:endParaRPr lang="pt-BR" sz="3200" dirty="0">
              <a:solidFill>
                <a:srgbClr val="4E3B30"/>
              </a:solidFill>
              <a:latin typeface="Franklin Gothic Book"/>
            </a:endParaRPr>
          </a:p>
          <a:p>
            <a:pPr marL="457200" lvl="1" indent="0" algn="ctr">
              <a:buNone/>
            </a:pPr>
            <a:endParaRPr lang="pt-BR" sz="3200" dirty="0" smtClean="0">
              <a:solidFill>
                <a:srgbClr val="4E3B30"/>
              </a:solidFill>
              <a:latin typeface="Franklin Gothic Book"/>
            </a:endParaRPr>
          </a:p>
          <a:p>
            <a:pPr marL="457200" lvl="1" indent="0" algn="ctr">
              <a:buNone/>
            </a:pPr>
            <a:r>
              <a:rPr lang="pt-BR" sz="3200" dirty="0" smtClean="0">
                <a:solidFill>
                  <a:srgbClr val="4E3B30"/>
                </a:solidFill>
                <a:latin typeface="Franklin Gothic Book"/>
              </a:rPr>
              <a:t> </a:t>
            </a:r>
            <a:r>
              <a:rPr lang="pt-BR" sz="3200" dirty="0">
                <a:solidFill>
                  <a:srgbClr val="4E3B30"/>
                </a:solidFill>
                <a:latin typeface="Franklin Gothic Book"/>
              </a:rPr>
              <a:t>No nível escolar, de gestão da aprendizagem, observou-se a convergência entre professores, de um lado, e diretores e coordenadores pedagógicos, de outro. </a:t>
            </a:r>
          </a:p>
        </p:txBody>
      </p:sp>
    </p:spTree>
    <p:extLst>
      <p:ext uri="{BB962C8B-B14F-4D97-AF65-F5344CB8AC3E}">
        <p14:creationId xmlns:p14="http://schemas.microsoft.com/office/powerpoint/2010/main" val="423783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36527"/>
            <a:ext cx="6346371" cy="86496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Considerações Finais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119744" y="1262743"/>
            <a:ext cx="8599714" cy="5344886"/>
          </a:xfrm>
        </p:spPr>
        <p:txBody>
          <a:bodyPr/>
          <a:lstStyle/>
          <a:p>
            <a:pPr lvl="1" algn="just"/>
            <a:endParaRPr lang="pt-BR" dirty="0"/>
          </a:p>
          <a:p>
            <a:pPr marL="457200" lvl="1" indent="0" algn="ctr">
              <a:buNone/>
            </a:pPr>
            <a:r>
              <a:rPr lang="pt-BR" sz="3200" dirty="0">
                <a:solidFill>
                  <a:srgbClr val="4E3B30"/>
                </a:solidFill>
                <a:latin typeface="Franklin Gothic Book"/>
              </a:rPr>
              <a:t>Isso explica os bons resultados de casos atomizados, mas, para que esse </a:t>
            </a:r>
            <a:r>
              <a:rPr lang="pt-BR" sz="3200" dirty="0" smtClean="0">
                <a:solidFill>
                  <a:srgbClr val="4E3B30"/>
                </a:solidFill>
                <a:latin typeface="Franklin Gothic Book"/>
              </a:rPr>
              <a:t>sucesso </a:t>
            </a:r>
            <a:r>
              <a:rPr lang="pt-BR" sz="3200" dirty="0">
                <a:solidFill>
                  <a:srgbClr val="4E3B30"/>
                </a:solidFill>
                <a:latin typeface="Franklin Gothic Book"/>
              </a:rPr>
              <a:t>se </a:t>
            </a:r>
            <a:r>
              <a:rPr lang="pt-BR" sz="3200" b="1" dirty="0">
                <a:solidFill>
                  <a:srgbClr val="4E3B30"/>
                </a:solidFill>
                <a:latin typeface="Franklin Gothic Book"/>
              </a:rPr>
              <a:t>expanda para a rede</a:t>
            </a:r>
            <a:r>
              <a:rPr lang="pt-BR" sz="3200" dirty="0">
                <a:solidFill>
                  <a:srgbClr val="4E3B30"/>
                </a:solidFill>
                <a:latin typeface="Franklin Gothic Book"/>
              </a:rPr>
              <a:t>, é preciso que o alinhamento se dê também com a gestão municipal. </a:t>
            </a:r>
            <a:endParaRPr lang="pt-BR" sz="3200" dirty="0" smtClean="0">
              <a:solidFill>
                <a:srgbClr val="4E3B30"/>
              </a:solidFill>
              <a:latin typeface="Franklin Gothic Book"/>
            </a:endParaRPr>
          </a:p>
          <a:p>
            <a:pPr marL="457200" lvl="1" indent="0" algn="ctr">
              <a:buNone/>
            </a:pPr>
            <a:endParaRPr lang="pt-BR" sz="3200" dirty="0">
              <a:solidFill>
                <a:srgbClr val="4E3B30"/>
              </a:solidFill>
              <a:latin typeface="Franklin Gothic Book"/>
            </a:endParaRPr>
          </a:p>
          <a:p>
            <a:pPr marL="457200" lvl="1" indent="0" algn="ctr">
              <a:buNone/>
            </a:pPr>
            <a:endParaRPr lang="pt-BR" sz="3200" dirty="0" smtClean="0">
              <a:solidFill>
                <a:srgbClr val="4E3B30"/>
              </a:solidFill>
              <a:latin typeface="Franklin Gothic Book"/>
            </a:endParaRPr>
          </a:p>
          <a:p>
            <a:pPr marL="457200" lvl="1" indent="0" algn="ctr">
              <a:buNone/>
            </a:pPr>
            <a:r>
              <a:rPr lang="pt-BR" sz="3200" dirty="0" smtClean="0">
                <a:solidFill>
                  <a:srgbClr val="4E3B30"/>
                </a:solidFill>
                <a:latin typeface="Franklin Gothic Book"/>
              </a:rPr>
              <a:t>Da </a:t>
            </a:r>
            <a:r>
              <a:rPr lang="pt-BR" sz="3200" dirty="0">
                <a:solidFill>
                  <a:srgbClr val="4E3B30"/>
                </a:solidFill>
                <a:latin typeface="Franklin Gothic Book"/>
              </a:rPr>
              <a:t>mesma forma, ampliando o escopo, diferentes redes municipais de ensino devem estar em sintonia com as </a:t>
            </a:r>
            <a:r>
              <a:rPr lang="pt-BR" sz="3200" dirty="0" smtClean="0">
                <a:solidFill>
                  <a:srgbClr val="4E3B30"/>
                </a:solidFill>
                <a:latin typeface="Franklin Gothic Book"/>
              </a:rPr>
              <a:t>políticas </a:t>
            </a:r>
            <a:r>
              <a:rPr lang="pt-BR" sz="3200" dirty="0">
                <a:solidFill>
                  <a:srgbClr val="4E3B30"/>
                </a:solidFill>
                <a:latin typeface="Franklin Gothic Book"/>
              </a:rPr>
              <a:t>estaduais. </a:t>
            </a:r>
          </a:p>
        </p:txBody>
      </p:sp>
    </p:spTree>
    <p:extLst>
      <p:ext uri="{BB962C8B-B14F-4D97-AF65-F5344CB8AC3E}">
        <p14:creationId xmlns:p14="http://schemas.microsoft.com/office/powerpoint/2010/main" val="361976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36527"/>
            <a:ext cx="6346371" cy="86496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Considerações Finais</a:t>
            </a:r>
            <a:br>
              <a:rPr lang="pt-BR" sz="3600" b="1" dirty="0">
                <a:solidFill>
                  <a:schemeClr val="bg1"/>
                </a:solidFill>
              </a:rPr>
            </a:br>
            <a:r>
              <a:rPr lang="pt-BR" sz="3600" b="1" dirty="0" smtClean="0">
                <a:solidFill>
                  <a:schemeClr val="bg1"/>
                </a:solidFill>
              </a:rPr>
              <a:t>(</a:t>
            </a:r>
            <a:r>
              <a:rPr lang="pt-BR" sz="3600" b="1" dirty="0" err="1" smtClean="0">
                <a:solidFill>
                  <a:schemeClr val="bg1"/>
                </a:solidFill>
              </a:rPr>
              <a:t>Comunitas</a:t>
            </a:r>
            <a:r>
              <a:rPr lang="pt-BR" sz="3600" b="1" dirty="0" smtClean="0">
                <a:solidFill>
                  <a:schemeClr val="bg1"/>
                </a:solidFill>
              </a:rPr>
              <a:t>, 2017</a:t>
            </a:r>
            <a:r>
              <a:rPr lang="pt-BR" sz="3600" b="1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81" y="1143874"/>
            <a:ext cx="8044976" cy="5687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224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3300"/>
            <a:ext cx="9144000" cy="3314700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-1" y="1126353"/>
            <a:ext cx="9144001" cy="82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anchor="ctr"/>
          <a:lstStyle/>
          <a:p>
            <a:pPr algn="ctr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  <a:tabLst>
                <a:tab pos="3141663" algn="ctr"/>
                <a:tab pos="6096000" algn="r"/>
              </a:tabLst>
              <a:defRPr/>
            </a:pPr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Obrigado!</a:t>
            </a:r>
            <a:endParaRPr lang="pt-B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86" y="4912524"/>
            <a:ext cx="3302694" cy="747646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-2" y="1"/>
            <a:ext cx="9144002" cy="1213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816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-1"/>
            <a:ext cx="6359858" cy="982639"/>
          </a:xfrm>
        </p:spPr>
        <p:txBody>
          <a:bodyPr/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Percentual de Nascimentos, Cuja Mãe Teve 7 ou mais Consultas (SINASC, 2015)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890" y="1152442"/>
            <a:ext cx="6073254" cy="5705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947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6291619" cy="1023582"/>
          </a:xfrm>
        </p:spPr>
        <p:txBody>
          <a:bodyPr/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Taxa de Mortalidade Infantil </a:t>
            </a:r>
            <a:r>
              <a:rPr lang="pt-BR" sz="3200" b="1" dirty="0" smtClean="0">
                <a:solidFill>
                  <a:schemeClr val="bg1"/>
                </a:solidFill>
              </a:rPr>
              <a:t/>
            </a:r>
            <a:br>
              <a:rPr lang="pt-BR" sz="3200" b="1" dirty="0" smtClean="0">
                <a:solidFill>
                  <a:schemeClr val="bg1"/>
                </a:solidFill>
              </a:rPr>
            </a:br>
            <a:r>
              <a:rPr lang="pt-BR" sz="3200" b="1" dirty="0" smtClean="0">
                <a:solidFill>
                  <a:schemeClr val="bg1"/>
                </a:solidFill>
              </a:rPr>
              <a:t>(</a:t>
            </a:r>
            <a:r>
              <a:rPr lang="pt-BR" sz="3200" b="1" dirty="0">
                <a:solidFill>
                  <a:schemeClr val="bg1"/>
                </a:solidFill>
              </a:rPr>
              <a:t>SIM</a:t>
            </a:r>
            <a:r>
              <a:rPr lang="pt-BR" sz="3200" b="1" dirty="0" smtClean="0">
                <a:solidFill>
                  <a:schemeClr val="bg1"/>
                </a:solidFill>
              </a:rPr>
              <a:t> </a:t>
            </a:r>
            <a:r>
              <a:rPr lang="pt-BR" sz="3200" b="1" dirty="0">
                <a:solidFill>
                  <a:schemeClr val="bg1"/>
                </a:solidFill>
              </a:rPr>
              <a:t>2013 a </a:t>
            </a:r>
            <a:r>
              <a:rPr lang="pt-BR" sz="3200" b="1" dirty="0" smtClean="0">
                <a:solidFill>
                  <a:schemeClr val="bg1"/>
                </a:solidFill>
              </a:rPr>
              <a:t>2015 e SINASC 2015)</a:t>
            </a:r>
            <a:endParaRPr lang="pt-BR" sz="32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192" y="1023582"/>
            <a:ext cx="6195481" cy="5834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114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-1"/>
            <a:ext cx="6302829" cy="1023257"/>
          </a:xfrm>
        </p:spPr>
        <p:txBody>
          <a:bodyPr/>
          <a:lstStyle/>
          <a:p>
            <a:pPr algn="ctr"/>
            <a:r>
              <a:rPr lang="pt-BR" sz="3600" b="1" dirty="0" smtClean="0">
                <a:solidFill>
                  <a:schemeClr val="bg1"/>
                </a:solidFill>
              </a:rPr>
              <a:t>Relação entre Pré-Natal e Mortalidade Infantil</a:t>
            </a:r>
            <a:endParaRPr lang="pt-BR" sz="3600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5" y="1154113"/>
            <a:ext cx="9102069" cy="570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821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7829" y="141514"/>
            <a:ext cx="5508172" cy="75111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Sistema Educacional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272143" y="1262743"/>
            <a:ext cx="8243207" cy="5323114"/>
          </a:xfrm>
        </p:spPr>
        <p:txBody>
          <a:bodyPr/>
          <a:lstStyle/>
          <a:p>
            <a:pPr marL="457200" lvl="1" indent="0" algn="ctr">
              <a:buNone/>
            </a:pPr>
            <a:endParaRPr lang="pt-BR" dirty="0" smtClean="0">
              <a:solidFill>
                <a:srgbClr val="4E3B30"/>
              </a:solidFill>
              <a:latin typeface="Franklin Gothic Book"/>
            </a:endParaRPr>
          </a:p>
          <a:p>
            <a:pPr marL="457200" lvl="1" indent="0" algn="ctr">
              <a:buNone/>
            </a:pPr>
            <a:endParaRPr lang="pt-BR" dirty="0">
              <a:solidFill>
                <a:srgbClr val="4E3B30"/>
              </a:solidFill>
              <a:latin typeface="Franklin Gothic Book"/>
            </a:endParaRPr>
          </a:p>
          <a:p>
            <a:pPr marL="457200" lvl="1" indent="0" algn="ctr">
              <a:buNone/>
            </a:pPr>
            <a:endParaRPr lang="pt-BR" dirty="0" smtClean="0">
              <a:solidFill>
                <a:srgbClr val="4E3B30"/>
              </a:solidFill>
              <a:latin typeface="Franklin Gothic Book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44" y="1148100"/>
            <a:ext cx="8360228" cy="565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357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228600"/>
            <a:ext cx="6302829" cy="849086"/>
          </a:xfrm>
        </p:spPr>
        <p:txBody>
          <a:bodyPr/>
          <a:lstStyle/>
          <a:p>
            <a:pPr algn="ctr"/>
            <a:r>
              <a:rPr lang="pt-BR" sz="3600" b="1" dirty="0" smtClean="0">
                <a:solidFill>
                  <a:schemeClr val="bg1"/>
                </a:solidFill>
              </a:rPr>
              <a:t>Arcabouço Legal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850571"/>
            <a:ext cx="9144000" cy="4397830"/>
          </a:xfr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pPr algn="just"/>
            <a:r>
              <a:rPr lang="pt-BR" b="1" dirty="0" smtClean="0"/>
              <a:t>1988 - </a:t>
            </a:r>
            <a:r>
              <a:rPr lang="pt-BR" dirty="0" smtClean="0"/>
              <a:t>Constituição Federal do Brasil;</a:t>
            </a:r>
          </a:p>
          <a:p>
            <a:pPr algn="just"/>
            <a:r>
              <a:rPr lang="pt-BR" b="1" dirty="0" smtClean="0"/>
              <a:t>1996 - </a:t>
            </a:r>
            <a:r>
              <a:rPr lang="pt-BR" dirty="0" smtClean="0"/>
              <a:t>Lei de Diretrizes e Bases da Educação Nacional;</a:t>
            </a:r>
          </a:p>
          <a:p>
            <a:pPr algn="just"/>
            <a:r>
              <a:rPr lang="pt-BR" b="1" dirty="0" smtClean="0"/>
              <a:t>1997 – </a:t>
            </a:r>
            <a:r>
              <a:rPr lang="pt-BR" dirty="0" smtClean="0"/>
              <a:t>FUNDEF, para matrículas do Fundamental;</a:t>
            </a:r>
          </a:p>
          <a:p>
            <a:pPr algn="just"/>
            <a:r>
              <a:rPr lang="pt-BR" b="1" dirty="0" smtClean="0"/>
              <a:t>2000 </a:t>
            </a:r>
            <a:r>
              <a:rPr lang="pt-BR" b="1" dirty="0"/>
              <a:t>– </a:t>
            </a:r>
            <a:r>
              <a:rPr lang="pt-BR" dirty="0" smtClean="0"/>
              <a:t>Primeiro Plano Nacional da Educação;</a:t>
            </a:r>
          </a:p>
          <a:p>
            <a:pPr algn="just"/>
            <a:r>
              <a:rPr lang="pt-BR" b="1" dirty="0" smtClean="0"/>
              <a:t>2007 </a:t>
            </a:r>
            <a:r>
              <a:rPr lang="pt-BR" b="1" dirty="0"/>
              <a:t>– </a:t>
            </a:r>
            <a:r>
              <a:rPr lang="pt-BR" dirty="0" smtClean="0"/>
              <a:t>FUNDEB, incluindo Educação Infantil e Ensino Médio;</a:t>
            </a:r>
          </a:p>
          <a:p>
            <a:pPr algn="just"/>
            <a:r>
              <a:rPr lang="pt-BR" b="1" dirty="0" smtClean="0"/>
              <a:t>2009 </a:t>
            </a:r>
            <a:r>
              <a:rPr lang="pt-BR" b="1" dirty="0"/>
              <a:t>– </a:t>
            </a:r>
            <a:r>
              <a:rPr lang="pt-BR" dirty="0" smtClean="0"/>
              <a:t>EC59, educação obrigatória de 4 a 17 anos;</a:t>
            </a:r>
            <a:endParaRPr lang="pt-BR" dirty="0"/>
          </a:p>
          <a:p>
            <a:pPr algn="just"/>
            <a:r>
              <a:rPr lang="pt-BR" b="1" dirty="0" smtClean="0"/>
              <a:t>2014 </a:t>
            </a:r>
            <a:r>
              <a:rPr lang="pt-BR" b="1" dirty="0"/>
              <a:t>– </a:t>
            </a:r>
            <a:r>
              <a:rPr lang="pt-BR" dirty="0" smtClean="0"/>
              <a:t>Segundo Plano Nacional de Educação;</a:t>
            </a:r>
            <a:endParaRPr lang="pt-BR" dirty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4965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23703</TotalTime>
  <Words>1415</Words>
  <Application>Microsoft Office PowerPoint</Application>
  <PresentationFormat>Apresentação na tela (4:3)</PresentationFormat>
  <Paragraphs>174</Paragraphs>
  <Slides>49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5</vt:i4>
      </vt:variant>
      <vt:variant>
        <vt:lpstr>Títulos de slides</vt:lpstr>
      </vt:variant>
      <vt:variant>
        <vt:i4>49</vt:i4>
      </vt:variant>
    </vt:vector>
  </HeadingPairs>
  <TitlesOfParts>
    <vt:vector size="60" baseType="lpstr">
      <vt:lpstr>ＭＳ Ｐゴシック</vt:lpstr>
      <vt:lpstr>Arial</vt:lpstr>
      <vt:lpstr>Calibri</vt:lpstr>
      <vt:lpstr>Calibri Light</vt:lpstr>
      <vt:lpstr>Franklin Gothic Book</vt:lpstr>
      <vt:lpstr>Wingdings</vt:lpstr>
      <vt:lpstr>Tema do Office</vt:lpstr>
      <vt:lpstr>Personalizar design</vt:lpstr>
      <vt:lpstr>1_Tema do Office</vt:lpstr>
      <vt:lpstr>2_Tema do Office</vt:lpstr>
      <vt:lpstr>3_Tema do Office</vt:lpstr>
      <vt:lpstr>Apresentação do PowerPoint</vt:lpstr>
      <vt:lpstr>Apresentação do PowerPoint</vt:lpstr>
      <vt:lpstr>Políticas Públicas para Primeira Infância</vt:lpstr>
      <vt:lpstr>Primeira Infância e Saúde</vt:lpstr>
      <vt:lpstr>Percentual de Nascimentos, Cuja Mãe Teve 7 ou mais Consultas (SINASC, 2015)</vt:lpstr>
      <vt:lpstr>Taxa de Mortalidade Infantil  (SIM 2013 a 2015 e SINASC 2015)</vt:lpstr>
      <vt:lpstr>Relação entre Pré-Natal e Mortalidade Infantil</vt:lpstr>
      <vt:lpstr>Sistema Educacional</vt:lpstr>
      <vt:lpstr>Arcabouço Legal</vt:lpstr>
      <vt:lpstr>FEDERALISMO E EDUCAÇÃO</vt:lpstr>
      <vt:lpstr>FEDERALISMO E EDUCAÇÃO</vt:lpstr>
      <vt:lpstr>FEDERALISMO E EDUCAÇÃO</vt:lpstr>
      <vt:lpstr>FUNDEB E EDUCAÇÃO INFANTIL</vt:lpstr>
      <vt:lpstr>PNE/14 E EDUCAÇÃO INFANTIL</vt:lpstr>
      <vt:lpstr>Acesso à Creche</vt:lpstr>
      <vt:lpstr>Relação entre Renda e Acesso à Creche</vt:lpstr>
      <vt:lpstr>Acesso à Pré-Escola</vt:lpstr>
      <vt:lpstr>Relação entre Renda e Acesso à Pré-Escola</vt:lpstr>
      <vt:lpstr>AVALIAÇÃO E EDUCAÇÃO INFANTIL</vt:lpstr>
      <vt:lpstr>Aprendizagem  Adequada Leitura (ANA 2014: 44%)</vt:lpstr>
      <vt:lpstr>Aprendizagem  Adequada  Matemática (ANA 2014: 43%)</vt:lpstr>
      <vt:lpstr>QUESTÕES RELEVANTES</vt:lpstr>
      <vt:lpstr>O PAI DA IDEIA DE INFÂNCIA</vt:lpstr>
      <vt:lpstr>Os Domínios da Aprendizagem</vt:lpstr>
      <vt:lpstr>Aprendizagem e Infância</vt:lpstr>
      <vt:lpstr>Apresentação do PowerPoint</vt:lpstr>
      <vt:lpstr>Apresentação do PowerPoint</vt:lpstr>
      <vt:lpstr>Motivação</vt:lpstr>
      <vt:lpstr>Motivação</vt:lpstr>
      <vt:lpstr>Objetivo</vt:lpstr>
      <vt:lpstr>Determinantes da Aprendizagem</vt:lpstr>
      <vt:lpstr>Resultados do IDEB_AI</vt:lpstr>
      <vt:lpstr>Pode-se Fazer Mais e Melhor com os Recursos Disponíveis? </vt:lpstr>
      <vt:lpstr>Metodologia</vt:lpstr>
      <vt:lpstr>Êxito e Políticas Públicas de Educação no Ceará</vt:lpstr>
      <vt:lpstr>Êxito e Políticas Públicas de Educação no Ceará</vt:lpstr>
      <vt:lpstr>Êxito e Políticas Públicas de Educação no Ceará</vt:lpstr>
      <vt:lpstr>Êxito e Políticas Públicas de Educação no Ceará</vt:lpstr>
      <vt:lpstr>Êxito e Políticas Públicas de Educação no Ceará</vt:lpstr>
      <vt:lpstr>Êxito e Políticas Públicas de Educação no Ceará</vt:lpstr>
      <vt:lpstr>Êxito e Políticas Públicas de Educação no Ceará</vt:lpstr>
      <vt:lpstr>Êxito e Políticas Públicas de Educação no Ceará</vt:lpstr>
      <vt:lpstr>Êxito e Políticas Públicas de Educação no Ceará</vt:lpstr>
      <vt:lpstr>Êxito e Políticas Públicas de Educação no Ceará</vt:lpstr>
      <vt:lpstr>Êxito e Políticas Públicas de Educação no Ceará</vt:lpstr>
      <vt:lpstr>Considerações Finais</vt:lpstr>
      <vt:lpstr>Considerações Finais</vt:lpstr>
      <vt:lpstr>Considerações Finais (Comunitas, 2017)</vt:lpstr>
      <vt:lpstr>Apresentação do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Danielle de Oliveira Ayres</dc:creator>
  <cp:lastModifiedBy>Angela Silva Da Veiga</cp:lastModifiedBy>
  <cp:revision>217</cp:revision>
  <cp:lastPrinted>2018-04-18T19:00:43Z</cp:lastPrinted>
  <dcterms:created xsi:type="dcterms:W3CDTF">2016-11-22T16:35:49Z</dcterms:created>
  <dcterms:modified xsi:type="dcterms:W3CDTF">2018-04-24T12:56:59Z</dcterms:modified>
</cp:coreProperties>
</file>