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5" r:id="rId3"/>
    <p:sldId id="371" r:id="rId4"/>
    <p:sldId id="342" r:id="rId5"/>
    <p:sldId id="381" r:id="rId6"/>
    <p:sldId id="416" r:id="rId7"/>
    <p:sldId id="417" r:id="rId8"/>
    <p:sldId id="350" r:id="rId9"/>
    <p:sldId id="411" r:id="rId10"/>
    <p:sldId id="414" r:id="rId11"/>
    <p:sldId id="412" r:id="rId12"/>
    <p:sldId id="415" r:id="rId13"/>
    <p:sldId id="409" r:id="rId14"/>
    <p:sldId id="407" r:id="rId15"/>
    <p:sldId id="408" r:id="rId16"/>
    <p:sldId id="340" r:id="rId1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3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0" autoAdjust="0"/>
    <p:restoredTop sz="94660"/>
  </p:normalViewPr>
  <p:slideViewPr>
    <p:cSldViewPr>
      <p:cViewPr varScale="1">
        <p:scale>
          <a:sx n="110" d="100"/>
          <a:sy n="110" d="100"/>
        </p:scale>
        <p:origin x="1662" y="108"/>
      </p:cViewPr>
      <p:guideLst>
        <p:guide orient="horz" pos="2160"/>
        <p:guide pos="2880"/>
        <p:guide pos="30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ORTALEZA\CentroPoliticas$\Arquivos%20IFB\Contas%20Nacionais\paper\NOVA%20FON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FORTALEZA\CentroPoliticas$\Arquivos%20IFB\Contas%20Nacionais\paper\NOVA%20FONT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v>ok</c:v>
          </c:tx>
          <c:spPr>
            <a:solidFill>
              <a:schemeClr val="accent3">
                <a:alpha val="50000"/>
              </a:schemeClr>
            </a:solidFill>
            <a:ln>
              <a:noFill/>
            </a:ln>
            <a:effectLst>
              <a:softEdge rad="0"/>
            </a:effectLst>
          </c:spPr>
          <c:invertIfNegative val="0"/>
          <c:val>
            <c:numRef>
              <c:f>Dados!$B$94:$T$94</c:f>
              <c:numCache>
                <c:formatCode>General</c:formatCode>
                <c:ptCount val="19"/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F82-481D-8C42-495B2E661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26430016"/>
        <c:axId val="226430408"/>
      </c:barChart>
      <c:lineChart>
        <c:grouping val="standard"/>
        <c:varyColors val="0"/>
        <c:ser>
          <c:idx val="1"/>
          <c:order val="0"/>
          <c:tx>
            <c:v>DESPESAS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Dados!$B$59:$T$60</c:f>
              <c:strCach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strCache>
            </c:strRef>
          </c:cat>
          <c:val>
            <c:numRef>
              <c:f>Dados!$B$74:$T$74</c:f>
              <c:numCache>
                <c:formatCode>0.0%</c:formatCode>
                <c:ptCount val="19"/>
                <c:pt idx="0">
                  <c:v>0.13965918536643293</c:v>
                </c:pt>
                <c:pt idx="1">
                  <c:v>0.14843390757274622</c:v>
                </c:pt>
                <c:pt idx="2">
                  <c:v>0.14588423648697857</c:v>
                </c:pt>
                <c:pt idx="3">
                  <c:v>0.14792197097037948</c:v>
                </c:pt>
                <c:pt idx="4">
                  <c:v>0.15629285569692367</c:v>
                </c:pt>
                <c:pt idx="5">
                  <c:v>0.15882797667000492</c:v>
                </c:pt>
                <c:pt idx="6">
                  <c:v>0.15141438094770487</c:v>
                </c:pt>
                <c:pt idx="7">
                  <c:v>0.15610290863520168</c:v>
                </c:pt>
                <c:pt idx="8">
                  <c:v>0.16351603822780708</c:v>
                </c:pt>
                <c:pt idx="9">
                  <c:v>0.16756454994338818</c:v>
                </c:pt>
                <c:pt idx="10">
                  <c:v>0.16865466978586427</c:v>
                </c:pt>
                <c:pt idx="11">
                  <c:v>0.16160974822641402</c:v>
                </c:pt>
                <c:pt idx="12">
                  <c:v>0.17315785867615988</c:v>
                </c:pt>
                <c:pt idx="13">
                  <c:v>0.18144605432860639</c:v>
                </c:pt>
                <c:pt idx="14">
                  <c:v>0.16729951177018879</c:v>
                </c:pt>
                <c:pt idx="15">
                  <c:v>0.16909012767261244</c:v>
                </c:pt>
                <c:pt idx="16">
                  <c:v>0.17278330536368353</c:v>
                </c:pt>
                <c:pt idx="17">
                  <c:v>0.18263879348435882</c:v>
                </c:pt>
                <c:pt idx="18">
                  <c:v>0.19540473131008709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F82-481D-8C42-495B2E661473}"/>
            </c:ext>
          </c:extLst>
        </c:ser>
        <c:ser>
          <c:idx val="0"/>
          <c:order val="1"/>
          <c:tx>
            <c:v>RECEITA LÍQUIDA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Dados!$B$59:$T$60</c:f>
              <c:strCach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strCache>
            </c:strRef>
          </c:cat>
          <c:val>
            <c:numRef>
              <c:f>Dados!$B$101:$T$101</c:f>
              <c:numCache>
                <c:formatCode>0.0%</c:formatCode>
                <c:ptCount val="19"/>
                <c:pt idx="0">
                  <c:v>0.14155055465326147</c:v>
                </c:pt>
                <c:pt idx="1">
                  <c:v>0.15599315329672059</c:v>
                </c:pt>
                <c:pt idx="2">
                  <c:v>0.16442252756171863</c:v>
                </c:pt>
                <c:pt idx="3">
                  <c:v>0.16542038048964772</c:v>
                </c:pt>
                <c:pt idx="4">
                  <c:v>0.17281347889821322</c:v>
                </c:pt>
                <c:pt idx="5">
                  <c:v>0.18003799476339569</c:v>
                </c:pt>
                <c:pt idx="6">
                  <c:v>0.17416244660266519</c:v>
                </c:pt>
                <c:pt idx="7">
                  <c:v>0.18130602163758047</c:v>
                </c:pt>
                <c:pt idx="8">
                  <c:v>0.18778285098984135</c:v>
                </c:pt>
                <c:pt idx="9">
                  <c:v>0.18779664922617356</c:v>
                </c:pt>
                <c:pt idx="10">
                  <c:v>0.189847616907003</c:v>
                </c:pt>
                <c:pt idx="11">
                  <c:v>0.18916210015591434</c:v>
                </c:pt>
                <c:pt idx="12">
                  <c:v>0.1849898279247518</c:v>
                </c:pt>
                <c:pt idx="13">
                  <c:v>0.20171779042756754</c:v>
                </c:pt>
                <c:pt idx="14">
                  <c:v>0.18868288457397597</c:v>
                </c:pt>
                <c:pt idx="15">
                  <c:v>0.18487537780980959</c:v>
                </c:pt>
                <c:pt idx="16">
                  <c:v>0.18726543865449655</c:v>
                </c:pt>
                <c:pt idx="17">
                  <c:v>0.17961264847276301</c:v>
                </c:pt>
                <c:pt idx="18">
                  <c:v>0.17591051154202131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2F82-481D-8C42-495B2E6614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6430016"/>
        <c:axId val="226430408"/>
      </c:lineChart>
      <c:catAx>
        <c:axId val="2264300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26430408"/>
        <c:crosses val="autoZero"/>
        <c:auto val="1"/>
        <c:lblAlgn val="ctr"/>
        <c:lblOffset val="100"/>
        <c:noMultiLvlLbl val="0"/>
      </c:catAx>
      <c:valAx>
        <c:axId val="226430408"/>
        <c:scaling>
          <c:orientation val="minMax"/>
          <c:max val="0.21000000000000002"/>
          <c:min val="0.1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264300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1"/>
          <c:tx>
            <c:v>ok</c:v>
          </c:tx>
          <c:spPr>
            <a:solidFill>
              <a:schemeClr val="accent3">
                <a:alpha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Dados!$B$94:$T$94</c:f>
              <c:numCache>
                <c:formatCode>General</c:formatCode>
                <c:ptCount val="19"/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8C6-416C-976D-7CEB77BD4BEA}"/>
            </c:ext>
          </c:extLst>
        </c:ser>
        <c:ser>
          <c:idx val="1"/>
          <c:order val="2"/>
          <c:tx>
            <c:v>ok-</c:v>
          </c:tx>
          <c:spPr>
            <a:solidFill>
              <a:schemeClr val="accent3">
                <a:alpha val="50000"/>
              </a:schemeClr>
            </a:solidFill>
            <a:ln>
              <a:noFill/>
            </a:ln>
            <a:effectLst/>
          </c:spPr>
          <c:invertIfNegative val="0"/>
          <c:val>
            <c:numRef>
              <c:f>Dados!$B$61:$T$61</c:f>
              <c:numCache>
                <c:formatCode>General</c:formatCode>
                <c:ptCount val="19"/>
                <c:pt idx="5">
                  <c:v>-1</c:v>
                </c:pt>
                <c:pt idx="6">
                  <c:v>-1</c:v>
                </c:pt>
                <c:pt idx="7">
                  <c:v>-1</c:v>
                </c:pt>
                <c:pt idx="8">
                  <c:v>-1</c:v>
                </c:pt>
                <c:pt idx="9">
                  <c:v>-1</c:v>
                </c:pt>
                <c:pt idx="10">
                  <c:v>-1</c:v>
                </c:pt>
                <c:pt idx="11">
                  <c:v>-1</c:v>
                </c:pt>
                <c:pt idx="12">
                  <c:v>-1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8C6-416C-976D-7CEB77BD4B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226431192"/>
        <c:axId val="234609736"/>
      </c:barChart>
      <c:lineChart>
        <c:grouping val="standard"/>
        <c:varyColors val="0"/>
        <c:ser>
          <c:idx val="2"/>
          <c:order val="0"/>
          <c:tx>
            <c:v>RESULT. PRIMÁRIO DO GOV. CENTRAL</c:v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Dados!$B$59:$T$60</c:f>
              <c:strCache>
                <c:ptCount val="19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</c:strCache>
            </c:strRef>
          </c:cat>
          <c:val>
            <c:numRef>
              <c:f>Dados!$B$103:$T$103</c:f>
              <c:numCache>
                <c:formatCode>0.0%</c:formatCode>
                <c:ptCount val="19"/>
                <c:pt idx="0">
                  <c:v>1.8913692868282852E-3</c:v>
                </c:pt>
                <c:pt idx="1">
                  <c:v>7.559245723974364E-3</c:v>
                </c:pt>
                <c:pt idx="2">
                  <c:v>1.8538291074740105E-2</c:v>
                </c:pt>
                <c:pt idx="3">
                  <c:v>1.7498409519268225E-2</c:v>
                </c:pt>
                <c:pt idx="4">
                  <c:v>1.6520623201289542E-2</c:v>
                </c:pt>
                <c:pt idx="5">
                  <c:v>2.1210018093390758E-2</c:v>
                </c:pt>
                <c:pt idx="6">
                  <c:v>2.2748065654960344E-2</c:v>
                </c:pt>
                <c:pt idx="7">
                  <c:v>2.5203113002378777E-2</c:v>
                </c:pt>
                <c:pt idx="8">
                  <c:v>2.4266812762034299E-2</c:v>
                </c:pt>
                <c:pt idx="9">
                  <c:v>2.0232099282785358E-2</c:v>
                </c:pt>
                <c:pt idx="10">
                  <c:v>2.1192947121138752E-2</c:v>
                </c:pt>
                <c:pt idx="11">
                  <c:v>2.2971997613765022E-2</c:v>
                </c:pt>
                <c:pt idx="12">
                  <c:v>1.1831969248591926E-2</c:v>
                </c:pt>
                <c:pt idx="13">
                  <c:v>2.0271736098961223E-2</c:v>
                </c:pt>
                <c:pt idx="14">
                  <c:v>2.1383372803787146E-2</c:v>
                </c:pt>
                <c:pt idx="15">
                  <c:v>1.8365405042206889E-2</c:v>
                </c:pt>
                <c:pt idx="16">
                  <c:v>1.4482133290813029E-2</c:v>
                </c:pt>
                <c:pt idx="17">
                  <c:v>-3.0261450115958424E-3</c:v>
                </c:pt>
                <c:pt idx="18">
                  <c:v>-1.9350031527329538E-2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8C6-416C-976D-7CEB77BD4B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6431192"/>
        <c:axId val="234609736"/>
      </c:lineChart>
      <c:catAx>
        <c:axId val="226431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34609736"/>
        <c:crosses val="autoZero"/>
        <c:auto val="1"/>
        <c:lblAlgn val="ctr"/>
        <c:lblOffset val="100"/>
        <c:noMultiLvlLbl val="0"/>
      </c:catAx>
      <c:valAx>
        <c:axId val="234609736"/>
        <c:scaling>
          <c:orientation val="minMax"/>
          <c:max val="3.0000000000000006E-2"/>
          <c:min val="-2.5000000000000005E-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26431192"/>
        <c:crosses val="autoZero"/>
        <c:crossBetween val="between"/>
        <c:majorUnit val="5.000000000000001E-3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534A763-54B3-4BFD-8BFF-6F6FD424D8B7}" type="datetimeFigureOut">
              <a:rPr lang="en-US" smtClean="0"/>
              <a:pPr/>
              <a:t>8/22/2017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F1A36B6-AD53-41F3-9F32-5268A574F3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87624" y="1124744"/>
            <a:ext cx="7758608" cy="1296144"/>
          </a:xfrm>
        </p:spPr>
        <p:txBody>
          <a:bodyPr/>
          <a:lstStyle/>
          <a:p>
            <a:pPr algn="ctr"/>
            <a:r>
              <a:rPr lang="pt-BR" dirty="0"/>
              <a:t>Ensino Superior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483768" y="3789040"/>
            <a:ext cx="6172200" cy="1371600"/>
          </a:xfrm>
        </p:spPr>
        <p:txBody>
          <a:bodyPr>
            <a:normAutofit lnSpcReduction="10000"/>
          </a:bodyPr>
          <a:lstStyle/>
          <a:p>
            <a:pPr algn="ctr"/>
            <a:r>
              <a:rPr lang="pt-BR" sz="2000" dirty="0" err="1"/>
              <a:t>Naercio</a:t>
            </a:r>
            <a:r>
              <a:rPr lang="pt-BR" sz="2000" dirty="0"/>
              <a:t> Menezes Filho</a:t>
            </a:r>
          </a:p>
          <a:p>
            <a:pPr algn="ctr"/>
            <a:endParaRPr lang="en-US" sz="2000" dirty="0"/>
          </a:p>
          <a:p>
            <a:pPr algn="ctr"/>
            <a:r>
              <a:rPr lang="pt-BR" dirty="0"/>
              <a:t>Centro de Políticas Públicas do Insper,</a:t>
            </a:r>
          </a:p>
          <a:p>
            <a:pPr algn="ctr"/>
            <a:r>
              <a:rPr lang="pt-BR" dirty="0"/>
              <a:t>USP &amp; Academia Brasileira de Ciências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7842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6"/>
          <p:cNvSpPr>
            <a:spLocks noChangeArrowheads="1"/>
          </p:cNvSpPr>
          <p:nvPr/>
        </p:nvSpPr>
        <p:spPr bwMode="auto">
          <a:xfrm>
            <a:off x="519113" y="1254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 dirty="0" err="1">
                <a:solidFill>
                  <a:schemeClr val="tx2"/>
                </a:solidFill>
                <a:latin typeface="Garamond" pitchFamily="18" charset="0"/>
              </a:rPr>
              <a:t>Ensino</a:t>
            </a:r>
            <a:r>
              <a:rPr lang="en-US" sz="3200" b="1" dirty="0">
                <a:solidFill>
                  <a:schemeClr val="tx2"/>
                </a:solidFill>
                <a:latin typeface="Garamond" pitchFamily="18" charset="0"/>
              </a:rPr>
              <a:t> Superior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3" y="1196752"/>
            <a:ext cx="8195524" cy="530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63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8"/>
          <p:cNvSpPr txBox="1">
            <a:spLocks/>
          </p:cNvSpPr>
          <p:nvPr/>
        </p:nvSpPr>
        <p:spPr bwMode="auto">
          <a:xfrm>
            <a:off x="395536" y="262237"/>
            <a:ext cx="8203903" cy="718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/>
            <a:r>
              <a:rPr lang="pt-BR" sz="3600" b="1" kern="0" dirty="0">
                <a:latin typeface="Garamond" pitchFamily="18" charset="0"/>
              </a:rPr>
              <a:t>Alta Evasão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552" y="908720"/>
            <a:ext cx="7200800" cy="5525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718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611560" y="260648"/>
            <a:ext cx="8229600" cy="1143000"/>
          </a:xfrm>
        </p:spPr>
        <p:txBody>
          <a:bodyPr anchor="ctr">
            <a:normAutofit fontScale="90000"/>
          </a:bodyPr>
          <a:lstStyle/>
          <a:p>
            <a:pPr algn="ctr" eaLnBrk="1" hangingPunct="1"/>
            <a:r>
              <a:rPr lang="pt-BR" sz="3600" b="1" dirty="0">
                <a:latin typeface="Garamond" pitchFamily="18" charset="0"/>
              </a:rPr>
              <a:t>Distribuição de renda nas Universidades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75656" y="1628800"/>
            <a:ext cx="6048671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548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latin typeface="Garamond" pitchFamily="18" charset="0"/>
              </a:rPr>
              <a:t>Distribuição nas diferentes redes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654" y="1700808"/>
            <a:ext cx="7056784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154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Receitas e despesas - união</a:t>
            </a:r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1268355134"/>
              </p:ext>
            </p:extLst>
          </p:nvPr>
        </p:nvGraphicFramePr>
        <p:xfrm>
          <a:off x="1043608" y="1743710"/>
          <a:ext cx="6480720" cy="3773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38334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/>
          <a:lstStyle/>
          <a:p>
            <a:pPr algn="ctr"/>
            <a:r>
              <a:rPr lang="pt-BR" dirty="0"/>
              <a:t>Resultado primário</a:t>
            </a:r>
          </a:p>
        </p:txBody>
      </p: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572291454"/>
              </p:ext>
            </p:extLst>
          </p:nvPr>
        </p:nvGraphicFramePr>
        <p:xfrm>
          <a:off x="899592" y="1743710"/>
          <a:ext cx="6696744" cy="3629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58132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772400" cy="719931"/>
          </a:xfrm>
        </p:spPr>
        <p:txBody>
          <a:bodyPr/>
          <a:lstStyle/>
          <a:p>
            <a:pPr eaLnBrk="1" hangingPunct="1"/>
            <a:r>
              <a:rPr lang="pt-BR" sz="4000" dirty="0"/>
              <a:t>Proposta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528" y="1340768"/>
            <a:ext cx="8280920" cy="4752057"/>
          </a:xfrm>
        </p:spPr>
        <p:txBody>
          <a:bodyPr>
            <a:normAutofit fontScale="92500" lnSpcReduction="10000"/>
          </a:bodyPr>
          <a:lstStyle/>
          <a:p>
            <a:pPr marL="571500" indent="-571500" algn="just" eaLnBrk="1" hangingPunct="1">
              <a:buFont typeface="Wingdings" pitchFamily="2" charset="2"/>
              <a:buAutoNum type="arabicParenR"/>
            </a:pPr>
            <a:r>
              <a:rPr lang="pt-BR" sz="3200" dirty="0">
                <a:latin typeface="Garamond" pitchFamily="18" charset="0"/>
              </a:rPr>
              <a:t>Sistema é injusto: famílias ricas estudam em escolas privadas no EM e entram em universidades públicas no ES: subsidiadas pelo governo</a:t>
            </a:r>
          </a:p>
          <a:p>
            <a:pPr marL="571500" indent="-571500" algn="just" eaLnBrk="1" hangingPunct="1">
              <a:buFont typeface="Wingdings" pitchFamily="2" charset="2"/>
              <a:buAutoNum type="arabicParenR"/>
            </a:pPr>
            <a:r>
              <a:rPr lang="pt-BR" sz="3200" dirty="0">
                <a:latin typeface="Garamond" pitchFamily="18" charset="0"/>
              </a:rPr>
              <a:t>Cotas resolveram parte do problema -&gt; não diminuem a qualidade da educação</a:t>
            </a:r>
          </a:p>
          <a:p>
            <a:pPr marL="571500" indent="-571500" algn="just" eaLnBrk="1" hangingPunct="1">
              <a:buFont typeface="Wingdings" pitchFamily="2" charset="2"/>
              <a:buAutoNum type="arabicParenR"/>
            </a:pPr>
            <a:r>
              <a:rPr lang="pt-BR" sz="3200" dirty="0">
                <a:latin typeface="Garamond" pitchFamily="18" charset="0"/>
              </a:rPr>
              <a:t>Mas sistema pública ainda subsidia os mais ricos</a:t>
            </a:r>
          </a:p>
          <a:p>
            <a:pPr marL="571500" indent="-571500" algn="just" eaLnBrk="1" hangingPunct="1">
              <a:buFont typeface="Wingdings" pitchFamily="2" charset="2"/>
              <a:buAutoNum type="arabicParenR"/>
            </a:pPr>
            <a:r>
              <a:rPr lang="pt-BR" sz="3200" dirty="0">
                <a:solidFill>
                  <a:srgbClr val="FF0000"/>
                </a:solidFill>
                <a:latin typeface="Garamond" pitchFamily="18" charset="0"/>
              </a:rPr>
              <a:t>Proposta -&gt; pais pagam o mesmo que pagaram no EM</a:t>
            </a:r>
          </a:p>
          <a:p>
            <a:pPr marL="571500" indent="-571500" algn="just" eaLnBrk="1" hangingPunct="1">
              <a:buFont typeface="Wingdings" pitchFamily="2" charset="2"/>
              <a:buAutoNum type="arabicParenR"/>
            </a:pPr>
            <a:r>
              <a:rPr lang="pt-BR" sz="3200" dirty="0">
                <a:latin typeface="Garamond" pitchFamily="18" charset="0"/>
              </a:rPr>
              <a:t>Se estudaram em escolas públicas não pagam</a:t>
            </a:r>
          </a:p>
          <a:p>
            <a:pPr marL="571500" indent="-571500" algn="just" eaLnBrk="1" hangingPunct="1">
              <a:buFont typeface="Wingdings" pitchFamily="2" charset="2"/>
              <a:buAutoNum type="arabicParenR"/>
            </a:pPr>
            <a:r>
              <a:rPr lang="pt-BR" sz="3200" dirty="0">
                <a:latin typeface="Garamond" pitchFamily="18" charset="0"/>
              </a:rPr>
              <a:t>Se tiveram bolsas não pagam nada</a:t>
            </a:r>
          </a:p>
          <a:p>
            <a:pPr marL="571500" indent="-571500" algn="just" eaLnBrk="1" hangingPunct="1">
              <a:buFont typeface="Wingdings" pitchFamily="2" charset="2"/>
              <a:buAutoNum type="arabicParenR"/>
            </a:pPr>
            <a:endParaRPr lang="pt-BR" sz="32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64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err="1">
                <a:latin typeface="Garamond" pitchFamily="18" charset="0"/>
              </a:rPr>
              <a:t>Introdução</a:t>
            </a:r>
            <a:endParaRPr lang="en-US" sz="4000" b="1" dirty="0">
              <a:latin typeface="Garamond" pitchFamily="18" charset="0"/>
            </a:endParaRPr>
          </a:p>
        </p:txBody>
      </p:sp>
      <p:sp>
        <p:nvSpPr>
          <p:cNvPr id="18434" name="Oval 3"/>
          <p:cNvSpPr>
            <a:spLocks noChangeArrowheads="1"/>
          </p:cNvSpPr>
          <p:nvPr/>
        </p:nvSpPr>
        <p:spPr bwMode="auto">
          <a:xfrm>
            <a:off x="3419475" y="4941889"/>
            <a:ext cx="2305050" cy="114776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pt-BR" dirty="0"/>
          </a:p>
          <a:p>
            <a:pPr algn="ctr"/>
            <a:r>
              <a:rPr lang="pt-BR" dirty="0"/>
              <a:t>EDUCAÇÃO</a:t>
            </a:r>
          </a:p>
          <a:p>
            <a:pPr algn="ctr"/>
            <a:endParaRPr lang="pt-BR" dirty="0"/>
          </a:p>
        </p:txBody>
      </p:sp>
      <p:sp>
        <p:nvSpPr>
          <p:cNvPr id="18435" name="Oval 4"/>
          <p:cNvSpPr>
            <a:spLocks noChangeArrowheads="1"/>
          </p:cNvSpPr>
          <p:nvPr/>
        </p:nvSpPr>
        <p:spPr bwMode="auto">
          <a:xfrm>
            <a:off x="3995738" y="2319199"/>
            <a:ext cx="2447925" cy="1150937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Mercado de Trabalho</a:t>
            </a:r>
          </a:p>
        </p:txBody>
      </p:sp>
      <p:sp>
        <p:nvSpPr>
          <p:cNvPr id="18436" name="Oval 5"/>
          <p:cNvSpPr>
            <a:spLocks noChangeArrowheads="1"/>
          </p:cNvSpPr>
          <p:nvPr/>
        </p:nvSpPr>
        <p:spPr bwMode="auto">
          <a:xfrm>
            <a:off x="7019925" y="3284538"/>
            <a:ext cx="1584325" cy="122237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Pobreza</a:t>
            </a:r>
          </a:p>
        </p:txBody>
      </p:sp>
      <p:sp>
        <p:nvSpPr>
          <p:cNvPr id="18437" name="Line 6"/>
          <p:cNvSpPr>
            <a:spLocks noChangeShapeType="1"/>
          </p:cNvSpPr>
          <p:nvPr/>
        </p:nvSpPr>
        <p:spPr bwMode="auto">
          <a:xfrm flipV="1">
            <a:off x="4860032" y="3717032"/>
            <a:ext cx="288925" cy="1081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38" name="Oval 7"/>
          <p:cNvSpPr>
            <a:spLocks noChangeArrowheads="1"/>
          </p:cNvSpPr>
          <p:nvPr/>
        </p:nvSpPr>
        <p:spPr bwMode="auto">
          <a:xfrm>
            <a:off x="1511300" y="3284538"/>
            <a:ext cx="2160587" cy="1008063"/>
          </a:xfrm>
          <a:prstGeom prst="ellipse">
            <a:avLst/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Produtividade</a:t>
            </a:r>
          </a:p>
        </p:txBody>
      </p:sp>
      <p:sp>
        <p:nvSpPr>
          <p:cNvPr id="18439" name="Oval 8"/>
          <p:cNvSpPr>
            <a:spLocks noChangeArrowheads="1"/>
          </p:cNvSpPr>
          <p:nvPr/>
        </p:nvSpPr>
        <p:spPr bwMode="auto">
          <a:xfrm>
            <a:off x="539750" y="1339851"/>
            <a:ext cx="2736850" cy="1081087"/>
          </a:xfrm>
          <a:prstGeom prst="ellipse">
            <a:avLst/>
          </a:prstGeom>
          <a:solidFill>
            <a:srgbClr val="00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Crescimento Econômico</a:t>
            </a:r>
          </a:p>
        </p:txBody>
      </p:sp>
      <p:sp>
        <p:nvSpPr>
          <p:cNvPr id="18440" name="Line 9"/>
          <p:cNvSpPr>
            <a:spLocks noChangeShapeType="1"/>
          </p:cNvSpPr>
          <p:nvPr/>
        </p:nvSpPr>
        <p:spPr bwMode="auto">
          <a:xfrm flipH="1" flipV="1">
            <a:off x="3276600" y="4508500"/>
            <a:ext cx="504825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41" name="Line 10"/>
          <p:cNvSpPr>
            <a:spLocks noChangeShapeType="1"/>
          </p:cNvSpPr>
          <p:nvPr/>
        </p:nvSpPr>
        <p:spPr bwMode="auto">
          <a:xfrm flipH="1" flipV="1">
            <a:off x="2166738" y="2636838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42" name="Line 11"/>
          <p:cNvSpPr>
            <a:spLocks noChangeShapeType="1"/>
          </p:cNvSpPr>
          <p:nvPr/>
        </p:nvSpPr>
        <p:spPr bwMode="auto">
          <a:xfrm>
            <a:off x="3417841" y="1958836"/>
            <a:ext cx="8636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43" name="Oval 12"/>
          <p:cNvSpPr>
            <a:spLocks noChangeArrowheads="1"/>
          </p:cNvSpPr>
          <p:nvPr/>
        </p:nvSpPr>
        <p:spPr bwMode="auto">
          <a:xfrm>
            <a:off x="6911585" y="1115150"/>
            <a:ext cx="1655762" cy="12954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Desigualdade</a:t>
            </a:r>
          </a:p>
        </p:txBody>
      </p:sp>
      <p:sp>
        <p:nvSpPr>
          <p:cNvPr id="18444" name="Line 13"/>
          <p:cNvSpPr>
            <a:spLocks noChangeShapeType="1"/>
          </p:cNvSpPr>
          <p:nvPr/>
        </p:nvSpPr>
        <p:spPr bwMode="auto">
          <a:xfrm flipV="1">
            <a:off x="6300788" y="2133600"/>
            <a:ext cx="433387" cy="358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45" name="Line 14"/>
          <p:cNvSpPr>
            <a:spLocks noChangeShapeType="1"/>
          </p:cNvSpPr>
          <p:nvPr/>
        </p:nvSpPr>
        <p:spPr bwMode="auto">
          <a:xfrm>
            <a:off x="6372225" y="3429000"/>
            <a:ext cx="504825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46" name="Oval 15"/>
          <p:cNvSpPr>
            <a:spLocks noChangeArrowheads="1"/>
          </p:cNvSpPr>
          <p:nvPr/>
        </p:nvSpPr>
        <p:spPr bwMode="auto">
          <a:xfrm>
            <a:off x="7019925" y="5229225"/>
            <a:ext cx="1655763" cy="865188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/>
              <a:t>Bolsa-Familia</a:t>
            </a:r>
          </a:p>
        </p:txBody>
      </p:sp>
      <p:sp>
        <p:nvSpPr>
          <p:cNvPr id="18447" name="Line 16"/>
          <p:cNvSpPr>
            <a:spLocks noChangeShapeType="1"/>
          </p:cNvSpPr>
          <p:nvPr/>
        </p:nvSpPr>
        <p:spPr bwMode="auto">
          <a:xfrm flipH="1" flipV="1">
            <a:off x="7812088" y="4724400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48" name="Text Box 17"/>
          <p:cNvSpPr txBox="1">
            <a:spLocks noChangeArrowheads="1"/>
          </p:cNvSpPr>
          <p:nvPr/>
        </p:nvSpPr>
        <p:spPr bwMode="auto">
          <a:xfrm>
            <a:off x="5148262" y="4221163"/>
            <a:ext cx="93662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400" b="1" dirty="0"/>
              <a:t>Oferta</a:t>
            </a:r>
          </a:p>
        </p:txBody>
      </p:sp>
      <p:sp>
        <p:nvSpPr>
          <p:cNvPr id="18449" name="Text Box 18"/>
          <p:cNvSpPr txBox="1">
            <a:spLocks noChangeArrowheads="1"/>
          </p:cNvSpPr>
          <p:nvPr/>
        </p:nvSpPr>
        <p:spPr bwMode="auto">
          <a:xfrm>
            <a:off x="3924301" y="1771509"/>
            <a:ext cx="122396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400" b="1" dirty="0"/>
              <a:t>Demanda</a:t>
            </a:r>
          </a:p>
        </p:txBody>
      </p:sp>
      <p:sp>
        <p:nvSpPr>
          <p:cNvPr id="18450" name="Line 19"/>
          <p:cNvSpPr>
            <a:spLocks noChangeShapeType="1"/>
          </p:cNvSpPr>
          <p:nvPr/>
        </p:nvSpPr>
        <p:spPr bwMode="auto">
          <a:xfrm flipH="1">
            <a:off x="1979613" y="5613708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8451" name="Oval 20"/>
          <p:cNvSpPr>
            <a:spLocks noChangeArrowheads="1"/>
          </p:cNvSpPr>
          <p:nvPr/>
        </p:nvSpPr>
        <p:spPr bwMode="auto">
          <a:xfrm>
            <a:off x="250825" y="4941888"/>
            <a:ext cx="1657350" cy="10795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pt-BR" dirty="0"/>
              <a:t>Ambiente</a:t>
            </a:r>
          </a:p>
          <a:p>
            <a:pPr algn="ctr"/>
            <a:r>
              <a:rPr lang="pt-BR" dirty="0"/>
              <a:t> Negócios</a:t>
            </a:r>
          </a:p>
        </p:txBody>
      </p:sp>
      <p:sp>
        <p:nvSpPr>
          <p:cNvPr id="18452" name="Line 14"/>
          <p:cNvSpPr>
            <a:spLocks noChangeShapeType="1"/>
          </p:cNvSpPr>
          <p:nvPr/>
        </p:nvSpPr>
        <p:spPr bwMode="auto">
          <a:xfrm flipH="1">
            <a:off x="6084888" y="5589588"/>
            <a:ext cx="7191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22" name="Line 6"/>
          <p:cNvSpPr>
            <a:spLocks noChangeShapeType="1"/>
          </p:cNvSpPr>
          <p:nvPr/>
        </p:nvSpPr>
        <p:spPr bwMode="auto">
          <a:xfrm flipV="1">
            <a:off x="1403648" y="4293096"/>
            <a:ext cx="360040" cy="5770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2482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703262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 eaLnBrk="1" hangingPunct="1"/>
            <a:r>
              <a:rPr lang="en-US" sz="3600" b="1" kern="0" dirty="0" err="1">
                <a:latin typeface="Garamond" pitchFamily="18" charset="0"/>
              </a:rPr>
              <a:t>História</a:t>
            </a:r>
            <a:r>
              <a:rPr lang="en-US" sz="3600" b="1" kern="0" dirty="0">
                <a:latin typeface="Garamond" pitchFamily="18" charset="0"/>
              </a:rPr>
              <a:t>: </a:t>
            </a:r>
            <a:r>
              <a:rPr lang="en-US" sz="3600" b="1" kern="0" dirty="0" err="1">
                <a:latin typeface="Garamond" pitchFamily="18" charset="0"/>
              </a:rPr>
              <a:t>desastre</a:t>
            </a:r>
            <a:r>
              <a:rPr lang="en-US" sz="3600" b="1" kern="0" dirty="0">
                <a:latin typeface="Garamond" pitchFamily="18" charset="0"/>
              </a:rPr>
              <a:t> </a:t>
            </a:r>
            <a:r>
              <a:rPr lang="en-US" sz="3600" b="1" kern="0" dirty="0" err="1">
                <a:latin typeface="Garamond" pitchFamily="18" charset="0"/>
              </a:rPr>
              <a:t>na</a:t>
            </a:r>
            <a:r>
              <a:rPr lang="en-US" sz="3600" b="1" kern="0" dirty="0">
                <a:latin typeface="Garamond" pitchFamily="18" charset="0"/>
              </a:rPr>
              <a:t> </a:t>
            </a:r>
            <a:r>
              <a:rPr lang="en-US" sz="3600" b="1" kern="0" dirty="0" err="1">
                <a:latin typeface="Garamond" pitchFamily="18" charset="0"/>
              </a:rPr>
              <a:t>educação</a:t>
            </a:r>
            <a:endParaRPr lang="en-US" sz="3600" b="1" kern="0" dirty="0">
              <a:latin typeface="Garamond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196752"/>
            <a:ext cx="7848872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658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57200" y="277813"/>
            <a:ext cx="8229600" cy="846931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r>
              <a:rPr lang="pt-BR" sz="3600" b="1" kern="0" dirty="0">
                <a:latin typeface="Garamond" pitchFamily="18" charset="0"/>
              </a:rPr>
              <a:t>Recentemente: educação melhorou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96752"/>
            <a:ext cx="8352928" cy="5435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23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4"/>
          <p:cNvSpPr txBox="1">
            <a:spLocks noChangeArrowheads="1"/>
          </p:cNvSpPr>
          <p:nvPr/>
        </p:nvSpPr>
        <p:spPr bwMode="auto">
          <a:xfrm>
            <a:off x="468313" y="333375"/>
            <a:ext cx="8305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 err="1">
                <a:solidFill>
                  <a:schemeClr val="tx2"/>
                </a:solidFill>
                <a:latin typeface="Garamond" pitchFamily="18" charset="0"/>
              </a:rPr>
              <a:t>Desigualdade</a:t>
            </a:r>
            <a:r>
              <a:rPr lang="en-US" sz="40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latin typeface="Garamond" pitchFamily="18" charset="0"/>
              </a:rPr>
              <a:t>diminuiu</a:t>
            </a:r>
            <a:endParaRPr lang="en-US" sz="40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340768"/>
            <a:ext cx="8136904" cy="5101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825329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22" y="1196752"/>
            <a:ext cx="7991706" cy="52728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519112" y="125413"/>
            <a:ext cx="837336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 dirty="0" err="1">
                <a:solidFill>
                  <a:schemeClr val="tx2"/>
                </a:solidFill>
                <a:latin typeface="Garamond" pitchFamily="18" charset="0"/>
              </a:rPr>
              <a:t>Educação</a:t>
            </a:r>
            <a:r>
              <a:rPr lang="en-US" sz="40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latin typeface="Garamond" pitchFamily="18" charset="0"/>
              </a:rPr>
              <a:t>sem</a:t>
            </a:r>
            <a:r>
              <a:rPr lang="en-US" sz="40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4000" b="1" dirty="0" err="1">
                <a:solidFill>
                  <a:schemeClr val="tx2"/>
                </a:solidFill>
                <a:latin typeface="Garamond" pitchFamily="18" charset="0"/>
              </a:rPr>
              <a:t>Produtividade</a:t>
            </a:r>
            <a:endParaRPr lang="en-US" sz="4000" b="1" dirty="0">
              <a:solidFill>
                <a:schemeClr val="tx2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429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5496" y="-14287"/>
            <a:ext cx="8748464" cy="1139825"/>
          </a:xfrm>
        </p:spPr>
        <p:txBody>
          <a:bodyPr anchor="ctr">
            <a:normAutofit/>
          </a:bodyPr>
          <a:lstStyle/>
          <a:p>
            <a:pPr algn="ctr" eaLnBrk="1" hangingPunct="1"/>
            <a:r>
              <a:rPr lang="pt-BR" sz="3600" b="1" dirty="0">
                <a:latin typeface="Garamond" panose="02020404030301010803" pitchFamily="18" charset="0"/>
              </a:rPr>
              <a:t>baixas taxas de inovação</a:t>
            </a:r>
          </a:p>
        </p:txBody>
      </p:sp>
      <p:sp>
        <p:nvSpPr>
          <p:cNvPr id="9" name="Espaço Reservado para Número de Slide 8"/>
          <p:cNvSpPr txBox="1">
            <a:spLocks noGrp="1"/>
          </p:cNvSpPr>
          <p:nvPr/>
        </p:nvSpPr>
        <p:spPr bwMode="auto">
          <a:xfrm>
            <a:off x="6797675" y="6324600"/>
            <a:ext cx="2193925" cy="381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64723BF7-1F2C-4FCC-83A6-DE3EFAD860D0}" type="slidenum">
              <a:rPr lang="en-US" sz="1400">
                <a:latin typeface="+mn-lt"/>
              </a:rPr>
              <a:pPr algn="r">
                <a:defRPr/>
              </a:pPr>
              <a:t>7</a:t>
            </a:fld>
            <a:endParaRPr lang="en-US" sz="1400" dirty="0">
              <a:latin typeface="+mn-lt"/>
            </a:endParaRPr>
          </a:p>
        </p:txBody>
      </p:sp>
      <p:pic>
        <p:nvPicPr>
          <p:cNvPr id="2457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1" y="1125538"/>
            <a:ext cx="8424614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228395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 txBox="1">
            <a:spLocks/>
          </p:cNvSpPr>
          <p:nvPr/>
        </p:nvSpPr>
        <p:spPr>
          <a:xfrm>
            <a:off x="827584" y="1484784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dirty="0"/>
              <a:t>Ensino Superior</a:t>
            </a:r>
          </a:p>
        </p:txBody>
      </p:sp>
    </p:spTree>
    <p:extLst>
      <p:ext uri="{BB962C8B-B14F-4D97-AF65-F5344CB8AC3E}">
        <p14:creationId xmlns:p14="http://schemas.microsoft.com/office/powerpoint/2010/main" val="2687850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8"/>
          <p:cNvSpPr txBox="1">
            <a:spLocks/>
          </p:cNvSpPr>
          <p:nvPr/>
        </p:nvSpPr>
        <p:spPr bwMode="auto">
          <a:xfrm>
            <a:off x="395536" y="262237"/>
            <a:ext cx="8203903" cy="718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pPr algn="ctr"/>
            <a:r>
              <a:rPr lang="pt-BR" sz="3600" b="1" kern="0" dirty="0">
                <a:latin typeface="Garamond" pitchFamily="18" charset="0"/>
              </a:rPr>
              <a:t>Ensino Superior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980728"/>
            <a:ext cx="8347919" cy="545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6435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1252</TotalTime>
  <Words>144</Words>
  <Application>Microsoft Office PowerPoint</Application>
  <PresentationFormat>Apresentação na tela (4:3)</PresentationFormat>
  <Paragraphs>39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Century Schoolbook</vt:lpstr>
      <vt:lpstr>Garamond</vt:lpstr>
      <vt:lpstr>Wingdings</vt:lpstr>
      <vt:lpstr>Wingdings 2</vt:lpstr>
      <vt:lpstr>Balcão Envidraçado</vt:lpstr>
      <vt:lpstr>Ensino Superior</vt:lpstr>
      <vt:lpstr>Introdução</vt:lpstr>
      <vt:lpstr>Apresentação do PowerPoint</vt:lpstr>
      <vt:lpstr>Apresentação do PowerPoint</vt:lpstr>
      <vt:lpstr>Apresentação do PowerPoint</vt:lpstr>
      <vt:lpstr>Apresentação do PowerPoint</vt:lpstr>
      <vt:lpstr>baixas taxas de inovação</vt:lpstr>
      <vt:lpstr>Apresentação do PowerPoint</vt:lpstr>
      <vt:lpstr>Apresentação do PowerPoint</vt:lpstr>
      <vt:lpstr>Apresentação do PowerPoint</vt:lpstr>
      <vt:lpstr>Apresentação do PowerPoint</vt:lpstr>
      <vt:lpstr>Distribuição de renda nas Universidades</vt:lpstr>
      <vt:lpstr>Distribuição nas diferentes redes</vt:lpstr>
      <vt:lpstr>Receitas e despesas - união</vt:lpstr>
      <vt:lpstr>Resultado primário</vt:lpstr>
      <vt:lpstr>Proposta</vt:lpstr>
    </vt:vector>
  </TitlesOfParts>
  <Company>Insper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Oferta e Demanda por Trabalho no Brasil – 2006-2015</dc:title>
  <dc:creator>Fernando Machado Alves</dc:creator>
  <cp:lastModifiedBy>Mariana Menezes dos Reis</cp:lastModifiedBy>
  <cp:revision>90</cp:revision>
  <cp:lastPrinted>2017-08-14T18:55:23Z</cp:lastPrinted>
  <dcterms:created xsi:type="dcterms:W3CDTF">2013-03-13T12:52:56Z</dcterms:created>
  <dcterms:modified xsi:type="dcterms:W3CDTF">2017-08-22T13:09:15Z</dcterms:modified>
</cp:coreProperties>
</file>