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57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89587" autoAdjust="0"/>
  </p:normalViewPr>
  <p:slideViewPr>
    <p:cSldViewPr>
      <p:cViewPr varScale="1">
        <p:scale>
          <a:sx n="104" d="100"/>
          <a:sy n="104" d="100"/>
        </p:scale>
        <p:origin x="186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81E9C-BA39-40DF-AF27-71C11D301925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03471-7B77-431B-BC46-C0C73887B0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86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03471-7B77-431B-BC46-C0C73887B071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2013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6768752" y="6608385"/>
            <a:ext cx="24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Profa. Cristina Helena A. de Carvalho</a:t>
            </a:r>
          </a:p>
        </p:txBody>
      </p:sp>
    </p:spTree>
    <p:extLst>
      <p:ext uri="{BB962C8B-B14F-4D97-AF65-F5344CB8AC3E}">
        <p14:creationId xmlns:p14="http://schemas.microsoft.com/office/powerpoint/2010/main" val="545484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59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77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Profa. Cristina Helena A. de Carvalho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271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46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8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981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39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6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14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D1B06-E980-4DBA-A008-D4EF75202FF1}" type="datetimeFigureOut">
              <a:rPr lang="pt-BR" smtClean="0"/>
              <a:pPr/>
              <a:t>22/08/2017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Profa. Cristina Helena A. de Carvalho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E806-BEBF-4F08-AD9C-7D3AED2A3DA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6768752" y="6608385"/>
            <a:ext cx="24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Profa. Cristina Helena A. de Carvalho</a:t>
            </a:r>
          </a:p>
        </p:txBody>
      </p:sp>
    </p:spTree>
    <p:extLst>
      <p:ext uri="{BB962C8B-B14F-4D97-AF65-F5344CB8AC3E}">
        <p14:creationId xmlns:p14="http://schemas.microsoft.com/office/powerpoint/2010/main" val="354572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94421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REUNIÃO </a:t>
            </a:r>
            <a:r>
              <a:rPr lang="pt-BR" sz="3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ORDINÁRIA DE AUDIÊNCIA </a:t>
            </a:r>
            <a:r>
              <a:rPr lang="pt-BR" sz="36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PÚBLICA – CÂMARA DOS DEPUTADOS –</a:t>
            </a:r>
            <a:br>
              <a:rPr lang="pt-BR" sz="36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COMISSÃO DE EDUCAÇÃO – 22.08.2017 </a:t>
            </a:r>
            <a:r>
              <a:rPr lang="pt-BR" sz="3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i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dirty="0" smtClean="0"/>
              <a:t/>
            </a:r>
            <a:br>
              <a:rPr lang="pt-BR" sz="3600" dirty="0" smtClean="0"/>
            </a:br>
            <a:endParaRPr lang="pt-BR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387724"/>
            <a:ext cx="9144000" cy="456966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60000"/>
              </a:lnSpc>
              <a:spcBef>
                <a:spcPts val="1800"/>
              </a:spcBef>
              <a:defRPr/>
            </a:pPr>
            <a:r>
              <a:rPr lang="pt-BR" sz="7000" b="1" dirty="0" smtClean="0">
                <a:solidFill>
                  <a:schemeClr val="tx1"/>
                </a:solidFill>
              </a:rPr>
              <a:t>"</a:t>
            </a:r>
            <a:r>
              <a:rPr lang="pt-BR" sz="7000" b="1" dirty="0">
                <a:solidFill>
                  <a:schemeClr val="tx1"/>
                </a:solidFill>
              </a:rPr>
              <a:t>Pagamento da Universidade Pública pelas pessoas ricas"</a:t>
            </a:r>
            <a:endParaRPr lang="pt-BR" sz="7000" b="1" dirty="0" smtClean="0">
              <a:solidFill>
                <a:schemeClr val="tx1"/>
              </a:solidFill>
            </a:endParaRPr>
          </a:p>
          <a:p>
            <a:pPr>
              <a:lnSpc>
                <a:spcPct val="160000"/>
              </a:lnSpc>
              <a:spcBef>
                <a:spcPts val="1800"/>
              </a:spcBef>
              <a:defRPr/>
            </a:pPr>
            <a:r>
              <a:rPr lang="pt-BR" sz="6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Cristina </a:t>
            </a:r>
            <a:r>
              <a:rPr lang="pt-BR" sz="6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Helena Almeida de </a:t>
            </a:r>
            <a:r>
              <a:rPr lang="pt-BR" sz="6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Carvalho</a:t>
            </a:r>
          </a:p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pt-BR" sz="6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Doutora em Economia (Unicamp)</a:t>
            </a:r>
          </a:p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pt-BR" sz="6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Pesquisadora em Financiamento da Educação</a:t>
            </a:r>
          </a:p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pt-BR" sz="6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Faculdade de Educação – UnB</a:t>
            </a:r>
          </a:p>
          <a:p>
            <a:pPr>
              <a:lnSpc>
                <a:spcPct val="120000"/>
              </a:lnSpc>
              <a:spcBef>
                <a:spcPts val="1800"/>
              </a:spcBef>
              <a:defRPr/>
            </a:pPr>
            <a:r>
              <a:rPr lang="pt-BR" sz="6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Representante – ANPED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68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785225" cy="5048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Gratuidade – Princípio Constitucional</a:t>
            </a:r>
          </a:p>
        </p:txBody>
      </p:sp>
      <p:sp>
        <p:nvSpPr>
          <p:cNvPr id="7171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692697"/>
            <a:ext cx="4040188" cy="432048"/>
          </a:xfrm>
        </p:spPr>
        <p:txBody>
          <a:bodyPr>
            <a:normAutofit lnSpcReduction="10000"/>
          </a:bodyPr>
          <a:lstStyle/>
          <a:p>
            <a:r>
              <a:rPr lang="pt-BR" b="0" dirty="0">
                <a:solidFill>
                  <a:srgbClr val="FF0000"/>
                </a:solidFill>
              </a:rPr>
              <a:t>CONSTITUIÇÃO FEDERAL/88</a:t>
            </a:r>
          </a:p>
        </p:txBody>
      </p:sp>
      <p:sp>
        <p:nvSpPr>
          <p:cNvPr id="7172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9388" y="1268760"/>
            <a:ext cx="4318000" cy="547335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pt-BR" dirty="0" smtClean="0"/>
              <a:t>Art. 205. A educação, </a:t>
            </a:r>
            <a:r>
              <a:rPr lang="pt-BR" u="sng" dirty="0" smtClean="0"/>
              <a:t>direito de todos e dever do Estado e da família</a:t>
            </a:r>
            <a:r>
              <a:rPr lang="pt-BR" dirty="0" smtClean="0"/>
              <a:t>, será promovida e incentivada com a colaboração da sociedade, visando ao pleno desenvolvimento da pessoa, seu preparo para o exercício da cidadania e sua qualificação para o trabalho.</a:t>
            </a:r>
          </a:p>
          <a:p>
            <a:pPr marL="0" indent="0">
              <a:buFont typeface="Arial" charset="0"/>
              <a:buNone/>
            </a:pPr>
            <a:endParaRPr lang="pt-BR" dirty="0" smtClean="0"/>
          </a:p>
          <a:p>
            <a:pPr marL="0" indent="0">
              <a:buFont typeface="Arial" charset="0"/>
              <a:buNone/>
            </a:pPr>
            <a:r>
              <a:rPr lang="pt-BR" dirty="0" smtClean="0"/>
              <a:t>Art. 206 - </a:t>
            </a:r>
            <a:r>
              <a:rPr lang="pt-BR" b="1" u="sng" dirty="0" smtClean="0"/>
              <a:t>Gratuidade </a:t>
            </a:r>
            <a:r>
              <a:rPr lang="pt-BR" b="1" dirty="0" smtClean="0"/>
              <a:t>do ensino público em estabelecimentos oficiais.</a:t>
            </a:r>
          </a:p>
          <a:p>
            <a:pPr marL="0" indent="0">
              <a:buFont typeface="Arial" charset="0"/>
              <a:buNone/>
            </a:pPr>
            <a:endParaRPr lang="pt-BR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764704"/>
            <a:ext cx="4041775" cy="432047"/>
          </a:xfrm>
        </p:spPr>
        <p:txBody>
          <a:bodyPr rtlCol="0">
            <a:normAutofit fontScale="62500" lnSpcReduction="20000"/>
          </a:bodyPr>
          <a:lstStyle/>
          <a:p>
            <a:r>
              <a:rPr lang="pt-BR" dirty="0" smtClean="0"/>
              <a:t>		</a:t>
            </a:r>
            <a:r>
              <a:rPr lang="pt-BR" sz="4000" b="0" dirty="0">
                <a:solidFill>
                  <a:srgbClr val="FF0000"/>
                </a:solidFill>
              </a:rPr>
              <a:t>LDB/96</a:t>
            </a:r>
          </a:p>
        </p:txBody>
      </p:sp>
      <p:sp>
        <p:nvSpPr>
          <p:cNvPr id="7174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583113" y="1268760"/>
            <a:ext cx="4381500" cy="547335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pt-BR" dirty="0" smtClean="0"/>
              <a:t>Art. 2º A educação, </a:t>
            </a:r>
            <a:r>
              <a:rPr lang="pt-BR" u="sng" dirty="0" smtClean="0"/>
              <a:t>dever da família e do Estado, </a:t>
            </a:r>
            <a:r>
              <a:rPr lang="pt-BR" dirty="0" smtClean="0"/>
              <a:t>inspirada nos princípios de liberdade e nos ideais de solidariedade humana, tem por finalidade o pleno desenvolvimento do educando, seu preparo para o exercício da cidadania e sua qualificação para o trabalho.</a:t>
            </a:r>
          </a:p>
          <a:p>
            <a:pPr marL="0" indent="0">
              <a:buFont typeface="Arial" charset="0"/>
              <a:buNone/>
            </a:pPr>
            <a:endParaRPr lang="pt-BR" dirty="0" smtClean="0"/>
          </a:p>
          <a:p>
            <a:pPr marL="0" indent="0">
              <a:buFont typeface="Arial" charset="0"/>
              <a:buNone/>
            </a:pPr>
            <a:r>
              <a:rPr lang="pt-BR" dirty="0" smtClean="0"/>
              <a:t>Art. 3º - </a:t>
            </a:r>
            <a:r>
              <a:rPr lang="pt-BR" b="1" u="sng" dirty="0" smtClean="0"/>
              <a:t>Gratuidade</a:t>
            </a:r>
            <a:r>
              <a:rPr lang="pt-BR" b="1" dirty="0" smtClean="0"/>
              <a:t> do ensino público em estabelecimentos oficiais.</a:t>
            </a:r>
          </a:p>
        </p:txBody>
      </p:sp>
    </p:spTree>
    <p:extLst>
      <p:ext uri="{BB962C8B-B14F-4D97-AF65-F5344CB8AC3E}">
        <p14:creationId xmlns:p14="http://schemas.microsoft.com/office/powerpoint/2010/main" val="219418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116632"/>
            <a:ext cx="9036494" cy="72008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Perfil dos estudantes na educação superior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524" y="836712"/>
            <a:ext cx="8902971" cy="576064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55576" y="644404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LENK E PEREIRA (2016, p. 76).</a:t>
            </a:r>
            <a:endParaRPr lang="pt-BR" dirty="0"/>
          </a:p>
        </p:txBody>
      </p:sp>
      <p:sp>
        <p:nvSpPr>
          <p:cNvPr id="6" name="Chave direita 5"/>
          <p:cNvSpPr/>
          <p:nvPr/>
        </p:nvSpPr>
        <p:spPr>
          <a:xfrm>
            <a:off x="6876256" y="3501008"/>
            <a:ext cx="144016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7020272" y="3861048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38,3%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8" name="Chave direita 7"/>
          <p:cNvSpPr/>
          <p:nvPr/>
        </p:nvSpPr>
        <p:spPr>
          <a:xfrm>
            <a:off x="8316416" y="3501008"/>
            <a:ext cx="144016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8460432" y="3861048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29,6%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0" name="Chave direita 9"/>
          <p:cNvSpPr/>
          <p:nvPr/>
        </p:nvSpPr>
        <p:spPr>
          <a:xfrm>
            <a:off x="4211960" y="3573016"/>
            <a:ext cx="72008" cy="10081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4283968" y="3861048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18,6%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2" name="Chave direita 11"/>
          <p:cNvSpPr/>
          <p:nvPr/>
        </p:nvSpPr>
        <p:spPr>
          <a:xfrm>
            <a:off x="5580112" y="3501008"/>
            <a:ext cx="72008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5652120" y="3861048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9,5%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38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792088"/>
          </a:xfrm>
        </p:spPr>
        <p:txBody>
          <a:bodyPr>
            <a:normAutofit/>
          </a:bodyPr>
          <a:lstStyle/>
          <a:p>
            <a:r>
              <a:rPr lang="pt-BR" dirty="0"/>
              <a:t>Perfil </a:t>
            </a:r>
            <a:r>
              <a:rPr lang="pt-BR" dirty="0" smtClean="0"/>
              <a:t>dos estudantes nas IFES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2400"/>
              </a:spcBef>
            </a:pPr>
            <a:r>
              <a:rPr lang="pt-BR" sz="2800" dirty="0"/>
              <a:t>LENK E PEREIRA (</a:t>
            </a:r>
            <a:r>
              <a:rPr lang="pt-BR" sz="2800" dirty="0" smtClean="0"/>
              <a:t>2016)  </a:t>
            </a:r>
            <a:r>
              <a:rPr lang="pt-BR" sz="2800" dirty="0" smtClean="0">
                <a:sym typeface="Wingdings" panose="05000000000000000000" pitchFamily="2" charset="2"/>
              </a:rPr>
              <a:t> IV </a:t>
            </a:r>
            <a:r>
              <a:rPr lang="pt-BR" sz="2800" dirty="0" smtClean="0"/>
              <a:t>Pesquisa do Perfil Socioeconômico e Cultural dos Estudantes de Graduação das IFES </a:t>
            </a:r>
            <a:r>
              <a:rPr lang="pt-BR" sz="2800" dirty="0" smtClean="0">
                <a:sym typeface="Wingdings" panose="05000000000000000000" pitchFamily="2" charset="2"/>
              </a:rPr>
              <a:t> </a:t>
            </a:r>
            <a:r>
              <a:rPr lang="pt-BR" sz="2800" dirty="0" smtClean="0"/>
              <a:t> Andifes </a:t>
            </a:r>
            <a:r>
              <a:rPr lang="pt-BR" sz="2800" dirty="0"/>
              <a:t>e </a:t>
            </a:r>
            <a:r>
              <a:rPr lang="pt-BR" sz="2800" dirty="0" smtClean="0"/>
              <a:t>Fórum </a:t>
            </a:r>
            <a:r>
              <a:rPr lang="pt-BR" sz="2800" dirty="0"/>
              <a:t>Nacional de Pró-reitores de Assuntos Comunitários e Estudantis (</a:t>
            </a:r>
            <a:r>
              <a:rPr lang="pt-BR" sz="2800" dirty="0" err="1"/>
              <a:t>Fonaprace</a:t>
            </a:r>
            <a:r>
              <a:rPr lang="pt-BR" sz="2800" dirty="0"/>
              <a:t>) </a:t>
            </a:r>
            <a:r>
              <a:rPr lang="pt-BR" sz="2800" dirty="0" smtClean="0"/>
              <a:t>– 2014;</a:t>
            </a:r>
          </a:p>
          <a:p>
            <a:pPr>
              <a:spcBef>
                <a:spcPts val="2400"/>
              </a:spcBef>
            </a:pPr>
            <a:r>
              <a:rPr lang="pt-BR" sz="2800" dirty="0" smtClean="0"/>
              <a:t>Modificação expressiva no perfil dos estudantes (renda e cor);</a:t>
            </a:r>
          </a:p>
          <a:p>
            <a:pPr>
              <a:spcBef>
                <a:spcPts val="2400"/>
              </a:spcBef>
            </a:pPr>
            <a:r>
              <a:rPr lang="pt-BR" sz="2800" dirty="0" smtClean="0"/>
              <a:t>Impacto da política de cotas e dos programas Reuni e </a:t>
            </a:r>
            <a:r>
              <a:rPr lang="pt-BR" sz="2800" dirty="0" err="1" smtClean="0"/>
              <a:t>Pnaes</a:t>
            </a:r>
            <a:r>
              <a:rPr lang="pt-BR" sz="2800" dirty="0" smtClean="0"/>
              <a:t>;</a:t>
            </a:r>
          </a:p>
          <a:p>
            <a:pPr>
              <a:spcBef>
                <a:spcPts val="2400"/>
              </a:spcBef>
            </a:pPr>
            <a:r>
              <a:rPr lang="pt-BR" sz="2800" dirty="0" smtClean="0"/>
              <a:t>Aproximação entre o perfil do corpo discente e o perfil da população brasileira;</a:t>
            </a:r>
          </a:p>
          <a:p>
            <a:pPr>
              <a:spcBef>
                <a:spcPts val="2400"/>
              </a:spcBef>
            </a:pPr>
            <a:r>
              <a:rPr lang="pt-BR" sz="2800" dirty="0"/>
              <a:t>IFES </a:t>
            </a:r>
            <a:r>
              <a:rPr lang="pt-BR" sz="2800" dirty="0">
                <a:sym typeface="Wingdings" panose="05000000000000000000" pitchFamily="2" charset="2"/>
              </a:rPr>
              <a:t> espaços mais inclusivos; não há cobrança de mensalidades; vários instrumentos de assistência estudantil (moradia, restaurante universitário); atividades de ensino, pesquisa e extensão de qualidade; </a:t>
            </a:r>
          </a:p>
          <a:p>
            <a:pPr>
              <a:spcBef>
                <a:spcPts val="2400"/>
              </a:spcBef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275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864096"/>
          </a:xfrm>
        </p:spPr>
        <p:txBody>
          <a:bodyPr>
            <a:normAutofit/>
          </a:bodyPr>
          <a:lstStyle/>
          <a:p>
            <a:r>
              <a:rPr lang="pt-BR" sz="3600" dirty="0" smtClean="0"/>
              <a:t>Perfil corpo discente – critério renda</a:t>
            </a:r>
            <a:endParaRPr lang="pt-BR" sz="36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908720"/>
            <a:ext cx="9165840" cy="561662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15616" y="6453336"/>
            <a:ext cx="3824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FONTE: LENK E PEREIRA (2016, p. </a:t>
            </a:r>
            <a:r>
              <a:rPr lang="pt-BR" dirty="0" smtClean="0"/>
              <a:t>78).</a:t>
            </a:r>
            <a:endParaRPr lang="pt-BR" dirty="0"/>
          </a:p>
          <a:p>
            <a:endParaRPr lang="pt-BR" dirty="0"/>
          </a:p>
        </p:txBody>
      </p:sp>
      <p:sp>
        <p:nvSpPr>
          <p:cNvPr id="6" name="Chave direita 5"/>
          <p:cNvSpPr/>
          <p:nvPr/>
        </p:nvSpPr>
        <p:spPr>
          <a:xfrm>
            <a:off x="6516216" y="2780928"/>
            <a:ext cx="72008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516216" y="3068960"/>
            <a:ext cx="655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50%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8" name="Chave direita 7"/>
          <p:cNvSpPr/>
          <p:nvPr/>
        </p:nvSpPr>
        <p:spPr>
          <a:xfrm>
            <a:off x="7596336" y="2780928"/>
            <a:ext cx="72008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7732602" y="3059668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54%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4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Cobrança de mensalidades?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pt-BR" sz="2800" dirty="0" smtClean="0">
                <a:sym typeface="Wingdings" panose="05000000000000000000" pitchFamily="2" charset="2"/>
              </a:rPr>
              <a:t>Agravamento do quadro financeiro da educação superior pública;</a:t>
            </a:r>
          </a:p>
          <a:p>
            <a:pPr>
              <a:spcBef>
                <a:spcPts val="1800"/>
              </a:spcBef>
            </a:pPr>
            <a:r>
              <a:rPr lang="pt-BR" sz="2800" dirty="0" smtClean="0">
                <a:sym typeface="Wingdings" panose="05000000000000000000" pitchFamily="2" charset="2"/>
              </a:rPr>
              <a:t>Cobrança de mensalidades   não há consenso nem predomínio internacional;</a:t>
            </a:r>
          </a:p>
          <a:p>
            <a:pPr>
              <a:spcBef>
                <a:spcPts val="1800"/>
              </a:spcBef>
            </a:pPr>
            <a:r>
              <a:rPr lang="pt-BR" sz="2800" dirty="0" smtClean="0">
                <a:sym typeface="Wingdings" panose="05000000000000000000" pitchFamily="2" charset="2"/>
              </a:rPr>
              <a:t>Questionamento  crescimento </a:t>
            </a:r>
            <a:r>
              <a:rPr lang="pt-BR" sz="2800" dirty="0">
                <a:sym typeface="Wingdings" panose="05000000000000000000" pitchFamily="2" charset="2"/>
              </a:rPr>
              <a:t>do endividamento estudantil (EUA e Inglaterra);</a:t>
            </a:r>
            <a:endParaRPr lang="pt-BR" sz="2800" dirty="0"/>
          </a:p>
          <a:p>
            <a:pPr>
              <a:spcBef>
                <a:spcPts val="1800"/>
              </a:spcBef>
            </a:pPr>
            <a:r>
              <a:rPr lang="pt-BR" sz="2800" dirty="0" smtClean="0">
                <a:sym typeface="Wingdings" panose="05000000000000000000" pitchFamily="2" charset="2"/>
              </a:rPr>
              <a:t>Propostas de retomada da gratuidade:</a:t>
            </a:r>
          </a:p>
          <a:p>
            <a:pPr lvl="1">
              <a:spcBef>
                <a:spcPts val="1800"/>
              </a:spcBef>
            </a:pPr>
            <a:r>
              <a:rPr lang="pt-BR" sz="2400" dirty="0" smtClean="0">
                <a:sym typeface="Wingdings" panose="05000000000000000000" pitchFamily="2" charset="2"/>
              </a:rPr>
              <a:t>Eleições americanas   Bernie </a:t>
            </a:r>
            <a:r>
              <a:rPr lang="pt-BR" sz="2400" dirty="0" err="1" smtClean="0">
                <a:sym typeface="Wingdings" panose="05000000000000000000" pitchFamily="2" charset="2"/>
              </a:rPr>
              <a:t>Sanders</a:t>
            </a:r>
            <a:r>
              <a:rPr lang="pt-BR" sz="2400" dirty="0" smtClean="0">
                <a:sym typeface="Wingdings" panose="05000000000000000000" pitchFamily="2" charset="2"/>
              </a:rPr>
              <a:t> e Hillary Clinton;</a:t>
            </a:r>
          </a:p>
          <a:p>
            <a:pPr lvl="1">
              <a:spcBef>
                <a:spcPts val="1800"/>
              </a:spcBef>
            </a:pPr>
            <a:r>
              <a:rPr lang="pt-BR" sz="2400" dirty="0" smtClean="0">
                <a:sym typeface="Wingdings" panose="05000000000000000000" pitchFamily="2" charset="2"/>
              </a:rPr>
              <a:t>Eleições parlamentares pós-</a:t>
            </a:r>
            <a:r>
              <a:rPr lang="pt-BR" sz="2400" dirty="0" err="1" smtClean="0">
                <a:sym typeface="Wingdings" panose="05000000000000000000" pitchFamily="2" charset="2"/>
              </a:rPr>
              <a:t>Brexit</a:t>
            </a:r>
            <a:r>
              <a:rPr lang="pt-BR" sz="2400" dirty="0" smtClean="0">
                <a:sym typeface="Wingdings" panose="05000000000000000000" pitchFamily="2" charset="2"/>
              </a:rPr>
              <a:t> na Inglaterra  Jeremy </a:t>
            </a:r>
            <a:r>
              <a:rPr lang="pt-BR" sz="2400" dirty="0" err="1" smtClean="0">
                <a:sym typeface="Wingdings" panose="05000000000000000000" pitchFamily="2" charset="2"/>
              </a:rPr>
              <a:t>Corbyn</a:t>
            </a:r>
            <a:r>
              <a:rPr lang="pt-BR" sz="2400" dirty="0" smtClean="0">
                <a:sym typeface="Wingdings" panose="05000000000000000000" pitchFamily="2" charset="2"/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t-BR" sz="2800" dirty="0" smtClean="0"/>
              <a:t>Alemanha </a:t>
            </a:r>
            <a:r>
              <a:rPr lang="pt-BR" sz="2800" dirty="0" smtClean="0">
                <a:sym typeface="Wingdings" panose="05000000000000000000" pitchFamily="2" charset="2"/>
              </a:rPr>
              <a:t> reafirmação da gratuidade em 2014;</a:t>
            </a:r>
          </a:p>
        </p:txBody>
      </p:sp>
    </p:spTree>
    <p:extLst>
      <p:ext uri="{BB962C8B-B14F-4D97-AF65-F5344CB8AC3E}">
        <p14:creationId xmlns:p14="http://schemas.microsoft.com/office/powerpoint/2010/main" val="325542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85010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Simulação de cobrança de mensalidades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268760"/>
            <a:ext cx="8762662" cy="532859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15616" y="6453336"/>
            <a:ext cx="3707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FONTE: LENK E PEREIRA (2016, p. 8</a:t>
            </a:r>
            <a:r>
              <a:rPr lang="pt-BR" dirty="0" smtClean="0"/>
              <a:t>8).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342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Conclusões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908720"/>
            <a:ext cx="9324528" cy="583264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pt-BR" sz="2800" dirty="0" smtClean="0"/>
              <a:t>Baixa geração de receita extrafiscal </a:t>
            </a:r>
            <a:r>
              <a:rPr lang="pt-BR" sz="2800" dirty="0" smtClean="0">
                <a:sym typeface="Wingdings" panose="05000000000000000000" pitchFamily="2" charset="2"/>
              </a:rPr>
              <a:t> p</a:t>
            </a:r>
            <a:r>
              <a:rPr lang="pt-BR" sz="2800" dirty="0" smtClean="0"/>
              <a:t>ouca relevância como fonte de financiamento;</a:t>
            </a:r>
          </a:p>
          <a:p>
            <a:pPr>
              <a:spcBef>
                <a:spcPts val="1800"/>
              </a:spcBef>
            </a:pPr>
            <a:r>
              <a:rPr lang="pt-BR" sz="2800" dirty="0" smtClean="0"/>
              <a:t>Transmissão de riqueza entre gerações minimizada pelo acesso dos mais pobres à educação superior pública </a:t>
            </a:r>
            <a:r>
              <a:rPr lang="pt-BR" sz="2800" dirty="0" smtClean="0">
                <a:sym typeface="Wingdings" panose="05000000000000000000" pitchFamily="2" charset="2"/>
              </a:rPr>
              <a:t> vínculos sociais, espaço de constituição de redes; </a:t>
            </a:r>
          </a:p>
          <a:p>
            <a:pPr>
              <a:spcBef>
                <a:spcPts val="1800"/>
              </a:spcBef>
            </a:pPr>
            <a:r>
              <a:rPr lang="pt-BR" sz="2800" dirty="0" smtClean="0"/>
              <a:t>Proposta de erradicação das desigualdades sociais </a:t>
            </a:r>
            <a:r>
              <a:rPr lang="pt-BR" sz="2800" dirty="0" smtClean="0">
                <a:sym typeface="Wingdings" panose="05000000000000000000" pitchFamily="2" charset="2"/>
              </a:rPr>
              <a:t> aumento da progressividade tributária (</a:t>
            </a:r>
            <a:r>
              <a:rPr lang="pt-BR" sz="2800" dirty="0" err="1" smtClean="0">
                <a:sym typeface="Wingdings" panose="05000000000000000000" pitchFamily="2" charset="2"/>
              </a:rPr>
              <a:t>Gobetti</a:t>
            </a:r>
            <a:r>
              <a:rPr lang="pt-BR" sz="2800" dirty="0" smtClean="0">
                <a:sym typeface="Wingdings" panose="05000000000000000000" pitchFamily="2" charset="2"/>
              </a:rPr>
              <a:t> e </a:t>
            </a:r>
            <a:r>
              <a:rPr lang="pt-BR" sz="2800" dirty="0" err="1" smtClean="0">
                <a:sym typeface="Wingdings" panose="05000000000000000000" pitchFamily="2" charset="2"/>
              </a:rPr>
              <a:t>Orair</a:t>
            </a:r>
            <a:r>
              <a:rPr lang="pt-BR" sz="2800" dirty="0" smtClean="0">
                <a:sym typeface="Wingdings" panose="05000000000000000000" pitchFamily="2" charset="2"/>
              </a:rPr>
              <a:t>, 2015); </a:t>
            </a:r>
          </a:p>
          <a:p>
            <a:pPr>
              <a:spcBef>
                <a:spcPts val="1800"/>
              </a:spcBef>
            </a:pPr>
            <a:r>
              <a:rPr lang="pt-BR" sz="2800" dirty="0">
                <a:sym typeface="Wingdings" panose="05000000000000000000" pitchFamily="2" charset="2"/>
              </a:rPr>
              <a:t>Educação superior como bem </a:t>
            </a:r>
            <a:r>
              <a:rPr lang="pt-BR" sz="2800" dirty="0" smtClean="0">
                <a:sym typeface="Wingdings" panose="05000000000000000000" pitchFamily="2" charset="2"/>
              </a:rPr>
              <a:t>público  contribuição para justiça social  </a:t>
            </a:r>
            <a:r>
              <a:rPr lang="pt-BR" sz="2800" dirty="0">
                <a:sym typeface="Wingdings" panose="05000000000000000000" pitchFamily="2" charset="2"/>
              </a:rPr>
              <a:t>com </a:t>
            </a:r>
            <a:r>
              <a:rPr lang="pt-BR" sz="2800" dirty="0" smtClean="0">
                <a:sym typeface="Wingdings" panose="05000000000000000000" pitchFamily="2" charset="2"/>
              </a:rPr>
              <a:t>benefícios sistêmicos  e financiada por uma estrutura tributária justa;  </a:t>
            </a:r>
            <a:r>
              <a:rPr lang="pt-BR" sz="2800" dirty="0" smtClean="0"/>
              <a:t> </a:t>
            </a:r>
            <a:r>
              <a:rPr lang="pt-BR" sz="2800" dirty="0" smtClean="0">
                <a:sym typeface="Wingdings" panose="05000000000000000000" pitchFamily="2" charset="2"/>
              </a:rPr>
              <a:t> </a:t>
            </a:r>
            <a:endParaRPr lang="pt-BR" sz="2800" dirty="0"/>
          </a:p>
          <a:p>
            <a:pPr>
              <a:spcBef>
                <a:spcPts val="1800"/>
              </a:spcBef>
            </a:pPr>
            <a:endParaRPr lang="pt-BR" sz="2800" dirty="0" smtClean="0">
              <a:sym typeface="Wingdings" panose="05000000000000000000" pitchFamily="2" charset="2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796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17638"/>
            <a:ext cx="8964488" cy="5440362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pt-BR" dirty="0" smtClean="0"/>
              <a:t>GOBETTI, Sergio e  ORAIR, Rodrigo.  Progressividade Tributária: a agenda esquecida. 1º lugar. XX Prêmio do Tesouro Nacional. </a:t>
            </a:r>
            <a:r>
              <a:rPr lang="pt-BR" smtClean="0"/>
              <a:t>2015.</a:t>
            </a:r>
            <a:endParaRPr lang="pt-BR" dirty="0" smtClean="0"/>
          </a:p>
          <a:p>
            <a:pPr>
              <a:spcBef>
                <a:spcPts val="3000"/>
              </a:spcBef>
            </a:pPr>
            <a:r>
              <a:rPr lang="pt-BR" dirty="0" smtClean="0"/>
              <a:t>LENK, Wolfgang e PEREIRA, Fernando. Cobrança de mensalidades nas universidades federais: para que e para quem. Revista Debate Econômico, v.4, n. 2, </a:t>
            </a:r>
            <a:r>
              <a:rPr lang="pt-BR" dirty="0" err="1" smtClean="0"/>
              <a:t>jul</a:t>
            </a:r>
            <a:r>
              <a:rPr lang="pt-BR" dirty="0" smtClean="0"/>
              <a:t>-dez. 2016.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81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10342</TotalTime>
  <Words>547</Words>
  <Application>Microsoft Office PowerPoint</Application>
  <PresentationFormat>Apresentação na tela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Tema do Office</vt:lpstr>
      <vt:lpstr>  REUNIÃO ORDINÁRIA DE AUDIÊNCIA PÚBLICA – CÂMARA DOS DEPUTADOS – COMISSÃO DE EDUCAÇÃO – 22.08.2017    </vt:lpstr>
      <vt:lpstr>Gratuidade – Princípio Constitucional</vt:lpstr>
      <vt:lpstr>Perfil dos estudantes na educação superior</vt:lpstr>
      <vt:lpstr>Perfil dos estudantes nas IFES</vt:lpstr>
      <vt:lpstr>Perfil corpo discente – critério renda</vt:lpstr>
      <vt:lpstr>Cobrança de mensalidades?</vt:lpstr>
      <vt:lpstr>Simulação de cobrança de mensalidades</vt:lpstr>
      <vt:lpstr>Principais Conclusões</vt:lpstr>
      <vt:lpstr>REFERÊNCIAS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II- Organização da Educação Brasileira: abordagem histórico-legal   Instrumentos legais vigentes: Lei nº 10.172/2001 Plano Nacional de Educação (PNE)</dc:title>
  <dc:creator>Cristina Helena</dc:creator>
  <cp:lastModifiedBy>Mariana Menezes dos Reis</cp:lastModifiedBy>
  <cp:revision>166</cp:revision>
  <dcterms:created xsi:type="dcterms:W3CDTF">2012-01-22T21:54:12Z</dcterms:created>
  <dcterms:modified xsi:type="dcterms:W3CDTF">2017-08-22T13:06:56Z</dcterms:modified>
</cp:coreProperties>
</file>