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315" r:id="rId3"/>
    <p:sldId id="316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65" r:id="rId25"/>
    <p:sldId id="314" r:id="rId26"/>
    <p:sldId id="28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439" autoAdjust="0"/>
    <p:restoredTop sz="94660"/>
  </p:normalViewPr>
  <p:slideViewPr>
    <p:cSldViewPr>
      <p:cViewPr>
        <p:scale>
          <a:sx n="72" d="100"/>
          <a:sy n="72" d="100"/>
        </p:scale>
        <p:origin x="-354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2.06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% do PIB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Plan1!$A$2:$A$4</c:f>
              <c:strCache>
                <c:ptCount val="3"/>
                <c:pt idx="0">
                  <c:v>União</c:v>
                </c:pt>
                <c:pt idx="1">
                  <c:v>Estados e DF</c:v>
                </c:pt>
                <c:pt idx="2">
                  <c:v>Municípios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1</c:v>
                </c:pt>
                <c:pt idx="1">
                  <c:v>2.2000000000000002</c:v>
                </c:pt>
                <c:pt idx="2">
                  <c:v>2.2999999999999998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0.03821</cdr:x>
      <cdr:y>0.04404</cdr:y>
    </cdr:from>
    <cdr:to>
      <cdr:x>0.21238</cdr:x>
      <cdr:y>0.12564</cdr:y>
    </cdr:to>
    <cdr:sp macro="" textlink="">
      <cdr:nvSpPr>
        <cdr:cNvPr id="2" name="CaixaDeTexto 8"/>
        <cdr:cNvSpPr txBox="1"/>
      </cdr:nvSpPr>
      <cdr:spPr>
        <a:xfrm xmlns:a="http://schemas.openxmlformats.org/drawingml/2006/main">
          <a:off x="154360" y="174005"/>
          <a:ext cx="70368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(2,3%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0.6225</cdr:x>
      <cdr:y>0.77</cdr:y>
    </cdr:from>
    <cdr:to>
      <cdr:x>0.79668</cdr:x>
      <cdr:y>0.8516</cdr:y>
    </cdr:to>
    <cdr:sp macro="" textlink="">
      <cdr:nvSpPr>
        <cdr:cNvPr id="5" name="CaixaDeTexto 9"/>
        <cdr:cNvSpPr txBox="1"/>
      </cdr:nvSpPr>
      <cdr:spPr>
        <a:xfrm xmlns:a="http://schemas.openxmlformats.org/drawingml/2006/main">
          <a:off x="5122912" y="3484984"/>
          <a:ext cx="1433406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dirty="0" smtClean="0"/>
            <a:t>(2,2% do PIB)</a:t>
          </a:r>
          <a:endParaRPr lang="pt-BR" dirty="0"/>
        </a:p>
      </cdr:txBody>
    </cdr:sp>
  </cdr:relSizeAnchor>
  <cdr:relSizeAnchor xmlns:cdr="http://schemas.openxmlformats.org/drawingml/2006/chartDrawing">
    <cdr:from>
      <cdr:x>0.53423</cdr:x>
      <cdr:y>0.00759</cdr:y>
    </cdr:from>
    <cdr:to>
      <cdr:x>0.72262</cdr:x>
      <cdr:y>0.08919</cdr:y>
    </cdr:to>
    <cdr:sp macro="" textlink="">
      <cdr:nvSpPr>
        <cdr:cNvPr id="6" name="CaixaDeTexto 9"/>
        <cdr:cNvSpPr txBox="1"/>
      </cdr:nvSpPr>
      <cdr:spPr>
        <a:xfrm xmlns:a="http://schemas.openxmlformats.org/drawingml/2006/main">
          <a:off x="2159223" y="29989"/>
          <a:ext cx="761430" cy="322425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1800" dirty="0" smtClean="0"/>
            <a:t>(2,06% do PIB)</a:t>
          </a:r>
          <a:endParaRPr lang="pt-BR" sz="18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6B94B1B-D6D5-4E36-B7B7-B53E5BC68520}" type="datetimeFigureOut">
              <a:rPr lang="en-US" smtClean="0"/>
              <a:t>9/21/2017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A682CE6-04A9-45A2-886E-A96BDBDACD0B}" type="slidenum">
              <a:rPr lang="en-US" smtClean="0"/>
              <a:t>‹nº›</a:t>
            </a:fld>
            <a:endParaRPr lang="en-US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campanha.org.br/acervo/sobre-o-financiamento-adequado-da-educacao-e-o-custo-do-pne-perante-a-pec-241-analise-critica-da-nota-tecnica-no-30-do-ipea/" TargetMode="External"/><Relationship Id="rId2" Type="http://schemas.openxmlformats.org/officeDocument/2006/relationships/hyperlink" Target="http://www.esforce.org.br/index.php/semestral/article/view/183/35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portal.mec.gov.br/index.php?option=com_docman&amp;view=download&amp;alias=5368-pceb008-10&amp;category_slug=maio-2010-pdf&amp;Itemid=30192" TargetMode="External"/><Relationship Id="rId5" Type="http://schemas.openxmlformats.org/officeDocument/2006/relationships/hyperlink" Target="http://www.custoalunoqualidade.org.br/pdf/PDF3_A%20paternidade%20do%20CAQi%20(e%20do%20CAQ)%20-%20Luiz%20Ara%C3%BAjo.pdf" TargetMode="External"/><Relationship Id="rId4" Type="http://schemas.openxmlformats.org/officeDocument/2006/relationships/hyperlink" Target="http://sao-paulo.estadao.com.br/noticias/geral,brasil-precisa-de-r-13-bilhoes-so-para-fazer-inclusao-imp-,1614075?success=true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ampanha.org.b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556793"/>
            <a:ext cx="8928992" cy="2304256"/>
          </a:xfrm>
        </p:spPr>
        <p:txBody>
          <a:bodyPr>
            <a:normAutofit/>
          </a:bodyPr>
          <a:lstStyle/>
          <a:p>
            <a:r>
              <a:rPr lang="pt-BR" sz="4000" b="1" dirty="0" smtClean="0"/>
              <a:t>Austeridade, </a:t>
            </a:r>
            <a:r>
              <a:rPr lang="pt-BR" sz="4000" b="1" dirty="0" err="1" smtClean="0"/>
              <a:t>CAQi</a:t>
            </a:r>
            <a:r>
              <a:rPr lang="pt-BR" sz="4000" b="1" dirty="0" smtClean="0"/>
              <a:t>, CAQ, PNE, LRE e novo </a:t>
            </a:r>
            <a:r>
              <a:rPr lang="pt-BR" sz="4000" b="1" dirty="0" err="1" smtClean="0"/>
              <a:t>Fundeb</a:t>
            </a:r>
            <a:endParaRPr lang="en-US" sz="40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71600" y="3886200"/>
            <a:ext cx="7200800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bg2">
                    <a:lumMod val="10000"/>
                  </a:schemeClr>
                </a:solidFill>
              </a:rPr>
              <a:t>Daniel Cara</a:t>
            </a:r>
          </a:p>
          <a:p>
            <a:endParaRPr lang="pt-BR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pt-BR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pt-BR" dirty="0" smtClean="0">
                <a:solidFill>
                  <a:schemeClr val="bg2">
                    <a:lumMod val="10000"/>
                  </a:schemeClr>
                </a:solidFill>
              </a:rPr>
              <a:t>CAMPANHA NACIONAL PELO DIREITO À EDUCAÇÃO</a:t>
            </a:r>
          </a:p>
        </p:txBody>
      </p:sp>
    </p:spTree>
    <p:extLst>
      <p:ext uri="{BB962C8B-B14F-4D97-AF65-F5344CB8AC3E}">
        <p14:creationId xmlns:p14="http://schemas.microsoft.com/office/powerpoint/2010/main" val="34582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 Estratégia 20.10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b="1" dirty="0">
                <a:solidFill>
                  <a:srgbClr val="FF0000"/>
                </a:solidFill>
              </a:rPr>
              <a:t>20.10) </a:t>
            </a:r>
            <a:r>
              <a:rPr lang="pt-BR" b="1" u="sng" dirty="0">
                <a:solidFill>
                  <a:srgbClr val="FF0000"/>
                </a:solidFill>
              </a:rPr>
              <a:t>caberá à União</a:t>
            </a:r>
            <a:r>
              <a:rPr lang="pt-BR" b="1" dirty="0">
                <a:solidFill>
                  <a:srgbClr val="FF0000"/>
                </a:solidFill>
              </a:rPr>
              <a:t>, na forma da lei, a complementação de recursos financeiros a todos os Estados, ao Distrito Federal e aos Municípios que não conseguirem atingir o valor do </a:t>
            </a:r>
            <a:r>
              <a:rPr lang="pt-BR" b="1" dirty="0" err="1">
                <a:solidFill>
                  <a:srgbClr val="FF0000"/>
                </a:solidFill>
              </a:rPr>
              <a:t>CAQi</a:t>
            </a:r>
            <a:r>
              <a:rPr lang="pt-BR" b="1" dirty="0">
                <a:solidFill>
                  <a:srgbClr val="FF0000"/>
                </a:solidFill>
              </a:rPr>
              <a:t> e, posteriormente, do CAQ;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668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Além de desejável, </a:t>
            </a:r>
            <a:r>
              <a:rPr lang="pt-BR" b="1" dirty="0" smtClean="0">
                <a:solidFill>
                  <a:srgbClr val="FF0000"/>
                </a:solidFill>
              </a:rPr>
              <a:t>é obrigatório e exigível que o Brasil garanta um padrão mínimo de qualidade para todas as escolas públicas brasileiras, garantindo as condições de ensino-aprendizagem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Quem deve viabilizar o esforço para consagrar o padrão mínimo de qualidade é a União, conforme está determinado na Lei</a:t>
            </a:r>
            <a:r>
              <a:rPr lang="pt-B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568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Parecer Campanha-CNE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/>
              <a:t>“Por compreender a importância dessa iniciativa da Campanha Nacional pelo Direito à Educação, e pela sua função de elaborar diretrizes para uma educação de qualidade, o Conselho Nacional de Educação firmou, em 2008, parceria com a Campanha, para considerar o </a:t>
            </a:r>
            <a:r>
              <a:rPr lang="pt-BR" b="1" dirty="0" err="1"/>
              <a:t>CAQi</a:t>
            </a:r>
            <a:r>
              <a:rPr lang="pt-BR" b="1" dirty="0"/>
              <a:t> como uma estratégia de política pública para a educação brasileira, no sentido de vencer as históricas desigualdades de ofertas educacionais em nosso país. Em outras palavras, o CNE entende que a adoção do </a:t>
            </a:r>
            <a:r>
              <a:rPr lang="pt-BR" b="1" dirty="0" err="1"/>
              <a:t>CAQi</a:t>
            </a:r>
            <a:r>
              <a:rPr lang="pt-BR" b="1" dirty="0"/>
              <a:t> representa um passo decisivo no enfrentamento dessas diferenças e, portanto, na busca de uma maior equalização de oportunidades educacionais para todos</a:t>
            </a:r>
            <a:r>
              <a:rPr lang="pt-BR" b="1" dirty="0" smtClean="0"/>
              <a:t>.”</a:t>
            </a:r>
          </a:p>
          <a:p>
            <a:pPr marL="0" indent="0">
              <a:buNone/>
            </a:pPr>
            <a:r>
              <a:rPr lang="pt-BR" dirty="0" smtClean="0"/>
              <a:t>(Texto do Parecer CNE-CEB 8/2010)</a:t>
            </a:r>
            <a:endParaRPr lang="pt-B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91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err="1" smtClean="0"/>
              <a:t>Fundeb</a:t>
            </a:r>
            <a:r>
              <a:rPr lang="pt-BR" dirty="0" smtClean="0"/>
              <a:t> como alternativa para o </a:t>
            </a:r>
            <a:r>
              <a:rPr lang="pt-BR" dirty="0" err="1" smtClean="0"/>
              <a:t>CAQi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pt-BR" dirty="0" err="1" smtClean="0"/>
              <a:t>Fundeb</a:t>
            </a:r>
            <a:r>
              <a:rPr lang="pt-BR" dirty="0" smtClean="0"/>
              <a:t> é padrão mínimo de qualidade, portanto </a:t>
            </a:r>
            <a:r>
              <a:rPr lang="pt-BR" dirty="0" err="1" smtClean="0"/>
              <a:t>CAQi</a:t>
            </a:r>
            <a:endParaRPr lang="pt-BR" dirty="0" smtClean="0"/>
          </a:p>
          <a:p>
            <a:pPr marL="514350" indent="-514350">
              <a:buAutoNum type="arabicPeriod"/>
            </a:pPr>
            <a:r>
              <a:rPr lang="pt-BR" dirty="0" smtClean="0"/>
              <a:t>A EC 95/2016 (congelamento dos gastos públicos federais por 20 anos) inviabilizou o PNE</a:t>
            </a:r>
          </a:p>
          <a:p>
            <a:pPr marL="514350" indent="-514350">
              <a:buAutoNum type="arabicPeriod"/>
            </a:pPr>
            <a:r>
              <a:rPr lang="pt-BR" dirty="0" smtClean="0"/>
              <a:t>A complementação da União ao </a:t>
            </a:r>
            <a:r>
              <a:rPr lang="pt-BR" dirty="0" err="1" smtClean="0"/>
              <a:t>Fundeb</a:t>
            </a:r>
            <a:r>
              <a:rPr lang="pt-BR" dirty="0" smtClean="0"/>
              <a:t> está fora dos efeitos da EC 95/2016</a:t>
            </a:r>
          </a:p>
          <a:p>
            <a:pPr marL="514350" indent="-514350">
              <a:buAutoNum type="arabicPeriod"/>
            </a:pPr>
            <a:r>
              <a:rPr lang="pt-BR" dirty="0" smtClean="0"/>
              <a:t>O sistema </a:t>
            </a:r>
            <a:r>
              <a:rPr lang="pt-BR" dirty="0" err="1" smtClean="0"/>
              <a:t>CAQi</a:t>
            </a:r>
            <a:r>
              <a:rPr lang="pt-BR" dirty="0" smtClean="0"/>
              <a:t>-CAQ é o melhor caminho para cumprimento das Metas do PNE e dos ODS em relação à Educação Básica, em especial o ODS 4</a:t>
            </a:r>
          </a:p>
          <a:p>
            <a:pPr marL="514350" indent="-514350">
              <a:buAutoNum type="arabicPeriod"/>
            </a:pPr>
            <a:r>
              <a:rPr lang="pt-BR" dirty="0" err="1" smtClean="0"/>
              <a:t>Fundeb</a:t>
            </a:r>
            <a:r>
              <a:rPr lang="pt-BR" dirty="0" smtClean="0"/>
              <a:t> deve viabilizar o </a:t>
            </a:r>
            <a:r>
              <a:rPr lang="pt-BR" dirty="0" err="1" smtClean="0"/>
              <a:t>CAQi</a:t>
            </a:r>
            <a:r>
              <a:rPr lang="pt-BR" dirty="0" smtClean="0"/>
              <a:t>, progressivamente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20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rmAutofit/>
          </a:bodyPr>
          <a:lstStyle/>
          <a:p>
            <a:r>
              <a:rPr lang="pt-BR" dirty="0" smtClean="0"/>
              <a:t>Quanto deve ser a complementação da União?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b="1" dirty="0" smtClean="0">
                <a:solidFill>
                  <a:srgbClr val="FF0000"/>
                </a:solidFill>
              </a:rPr>
              <a:t>A cada R$ 1,00 investidos por Estados e Municípios, a União deve investir R$ 0,50.</a:t>
            </a:r>
          </a:p>
          <a:p>
            <a:endParaRPr lang="pt-BR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 smtClean="0"/>
              <a:t>VI - a complementação da União de que trata o inciso V do caput deste artigo será de, no mínimo </a:t>
            </a:r>
            <a:r>
              <a:rPr lang="pt-BR" b="1" dirty="0" smtClean="0">
                <a:solidFill>
                  <a:srgbClr val="FF0000"/>
                </a:solidFill>
              </a:rPr>
              <a:t>50% (dez por cento)</a:t>
            </a:r>
            <a:r>
              <a:rPr lang="pt-BR" dirty="0" smtClean="0"/>
              <a:t> do total dos recursos a que se refere o inciso II do caput deste artigo;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TODOS OS FUNDOS ESTADUAIS RECEBERIAM COMPLEMENTAÇÃO DA UNIÃO.</a:t>
            </a:r>
          </a:p>
          <a:p>
            <a:pPr marL="0" indent="0">
              <a:buNone/>
            </a:pPr>
            <a:endParaRPr lang="pt-B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rgbClr val="FF0000"/>
                </a:solidFill>
              </a:rPr>
              <a:t>É ACEITÁVEL A CRIAÇÃO DE UMA REGRA DE PROGRESSIVIDADE.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1561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/>
          <p:cNvGrpSpPr/>
          <p:nvPr/>
        </p:nvGrpSpPr>
        <p:grpSpPr>
          <a:xfrm>
            <a:off x="251520" y="44624"/>
            <a:ext cx="8640960" cy="1552018"/>
            <a:chOff x="251520" y="44624"/>
            <a:chExt cx="8640960" cy="1552018"/>
          </a:xfrm>
        </p:grpSpPr>
        <p:sp>
          <p:nvSpPr>
            <p:cNvPr id="5" name="Retângulo 12"/>
            <p:cNvSpPr/>
            <p:nvPr/>
          </p:nvSpPr>
          <p:spPr>
            <a:xfrm>
              <a:off x="251520" y="548680"/>
              <a:ext cx="8640960" cy="6480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b="1"/>
            </a:p>
          </p:txBody>
        </p:sp>
        <p:grpSp>
          <p:nvGrpSpPr>
            <p:cNvPr id="6" name="Grupo 5"/>
            <p:cNvGrpSpPr/>
            <p:nvPr/>
          </p:nvGrpSpPr>
          <p:grpSpPr>
            <a:xfrm>
              <a:off x="7536796" y="44624"/>
              <a:ext cx="1080120" cy="1552018"/>
              <a:chOff x="7536796" y="44624"/>
              <a:chExt cx="1080120" cy="1552018"/>
            </a:xfrm>
          </p:grpSpPr>
          <p:pic>
            <p:nvPicPr>
              <p:cNvPr id="8" name="Picture 1" descr="logocampanha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7536796" y="44624"/>
                <a:ext cx="1080120" cy="1552018"/>
              </a:xfrm>
              <a:prstGeom prst="rect">
                <a:avLst/>
              </a:prstGeom>
              <a:noFill/>
            </p:spPr>
          </p:pic>
          <p:sp>
            <p:nvSpPr>
              <p:cNvPr id="9" name="Retângulo 17"/>
              <p:cNvSpPr/>
              <p:nvPr/>
            </p:nvSpPr>
            <p:spPr>
              <a:xfrm>
                <a:off x="7536796" y="44624"/>
                <a:ext cx="1080120" cy="1454670"/>
              </a:xfrm>
              <a:prstGeom prst="rect">
                <a:avLst/>
              </a:prstGeom>
              <a:solidFill>
                <a:srgbClr val="FFFFFF">
                  <a:alpha val="41176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b="1"/>
              </a:p>
            </p:txBody>
          </p:sp>
        </p:grpSp>
        <p:sp>
          <p:nvSpPr>
            <p:cNvPr id="7" name="CaixaDeTexto 6"/>
            <p:cNvSpPr txBox="1"/>
            <p:nvPr/>
          </p:nvSpPr>
          <p:spPr>
            <a:xfrm>
              <a:off x="251520" y="620688"/>
              <a:ext cx="72852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24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Investimento direto em educação por ente federado </a:t>
              </a:r>
              <a:endParaRPr lang="pt-BR" sz="240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mtClean="0"/>
              <a:t>Atualmente</a:t>
            </a:r>
            <a:endParaRPr lang="pt-BR" dirty="0"/>
          </a:p>
        </p:txBody>
      </p:sp>
      <p:sp>
        <p:nvSpPr>
          <p:cNvPr id="13" name="Espaço Reservado para Texto 4"/>
          <p:cNvSpPr txBox="1">
            <a:spLocks/>
          </p:cNvSpPr>
          <p:nvPr/>
        </p:nvSpPr>
        <p:spPr>
          <a:xfrm>
            <a:off x="4645025" y="1535112"/>
            <a:ext cx="4041775" cy="81376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400" dirty="0" smtClean="0"/>
              <a:t>Com complementação da União ao </a:t>
            </a:r>
            <a:r>
              <a:rPr lang="pt-BR" sz="2400" dirty="0" err="1" smtClean="0"/>
              <a:t>CAQi</a:t>
            </a:r>
            <a:r>
              <a:rPr lang="pt-BR" sz="2400" dirty="0" smtClean="0"/>
              <a:t> (R$ 37 bi)</a:t>
            </a:r>
            <a:endParaRPr lang="pt-BR" sz="2400" dirty="0"/>
          </a:p>
        </p:txBody>
      </p:sp>
      <p:graphicFrame>
        <p:nvGraphicFramePr>
          <p:cNvPr id="14" name="Espaço Reservado para Conteúdo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108755933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Espaço Reservado para Conteúdo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759600494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67544" y="6309320"/>
            <a:ext cx="840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/>
              <a:t>Fonte: </a:t>
            </a:r>
            <a:r>
              <a:rPr lang="pt-BR" dirty="0" smtClean="0"/>
              <a:t>Inep, 2014; Requerimento de informação do Sen. </a:t>
            </a:r>
            <a:r>
              <a:rPr lang="pt-BR" dirty="0" err="1" smtClean="0"/>
              <a:t>Randolfe</a:t>
            </a:r>
            <a:r>
              <a:rPr lang="pt-BR" dirty="0" smtClean="0"/>
              <a:t> Rodrigues (PSOL-AP).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357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Necessidade de investimento para construção e manutenção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Manutenção das matrículas atuais: R$ 37 bilhões  + R$ 13 bilhões.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/>
              <a:t>Brasil precisa de R$ 13 bilhões só para fazer inclusão</a:t>
            </a:r>
          </a:p>
          <a:p>
            <a:pPr marL="0" indent="0">
              <a:buNone/>
            </a:pPr>
            <a:endParaRPr lang="pt-BR" b="0" u="none" strike="noStrike" dirty="0" smtClean="0">
              <a:effectLst/>
            </a:endParaRPr>
          </a:p>
          <a:p>
            <a:pPr marL="0" indent="0">
              <a:buNone/>
            </a:pPr>
            <a:r>
              <a:rPr lang="pt-BR" b="0" u="none" strike="noStrike" dirty="0" smtClean="0">
                <a:effectLst/>
              </a:rPr>
              <a:t>“Para construir e equipar escolas com o padrão do </a:t>
            </a:r>
            <a:r>
              <a:rPr lang="pt-BR" b="0" u="none" strike="noStrike" dirty="0" err="1" smtClean="0">
                <a:effectLst/>
              </a:rPr>
              <a:t>CAQi</a:t>
            </a:r>
            <a:r>
              <a:rPr lang="pt-BR" b="0" u="none" strike="noStrike" dirty="0" smtClean="0">
                <a:effectLst/>
              </a:rPr>
              <a:t> para 2,8 milhões de brasileiros, o País precisa investir cerca de R$ 12,8 bilhões, sendo R$ 6,6 bilhões para 2.860 pré-escolas, R$ 1,8 bilhão para 770 estabelecimentos de ensino fundamental e R$ 4,4 bilhões para 1.900 escolas de ensino médio. No entanto, não basta construir e equipar pré-escolas e escolas, é preciso mantê-las. O custo anual de manutenção desses 5.530 estabelecimentos necessários é praticamente o mesmo que o de construção e equipagem: R$ 13 bilhões.”</a:t>
            </a:r>
            <a:r>
              <a:rPr lang="pt-BR" dirty="0"/>
              <a:t/>
            </a:r>
            <a:br>
              <a:rPr lang="pt-BR" dirty="0"/>
            </a:br>
            <a:endParaRPr lang="pt-BR" dirty="0" smtClean="0"/>
          </a:p>
          <a:p>
            <a:pPr marL="0" indent="0">
              <a:buNone/>
            </a:pPr>
            <a:r>
              <a:rPr lang="pt-BR" b="1" dirty="0" smtClean="0"/>
              <a:t>Artigo publicado no Estado de S. Paulo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1192631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O conceito de austeridade</a:t>
            </a:r>
            <a:endParaRPr lang="en-US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“Política de </a:t>
            </a:r>
            <a:r>
              <a:rPr lang="pt-BR" dirty="0"/>
              <a:t>ajuste da economia fundada na </a:t>
            </a:r>
            <a:r>
              <a:rPr lang="pt-B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</a:t>
            </a:r>
            <a:r>
              <a:rPr lang="pt-BR" dirty="0">
                <a:solidFill>
                  <a:srgbClr val="FF0000"/>
                </a:solidFill>
              </a:rPr>
              <a:t> dos gastos públicos</a:t>
            </a:r>
            <a:r>
              <a:rPr lang="pt-BR" dirty="0"/>
              <a:t> e do </a:t>
            </a:r>
            <a:r>
              <a:rPr lang="pt-BR" dirty="0">
                <a:solidFill>
                  <a:srgbClr val="FF0000"/>
                </a:solidFill>
              </a:rPr>
              <a:t>papel do Estado</a:t>
            </a:r>
            <a:r>
              <a:rPr lang="pt-BR" dirty="0"/>
              <a:t> em suas funções de </a:t>
            </a:r>
            <a:r>
              <a:rPr lang="pt-BR" b="1" dirty="0">
                <a:solidFill>
                  <a:srgbClr val="FF0000"/>
                </a:solidFill>
              </a:rPr>
              <a:t>indutor do crescimento econômico e promotor do bem estar social</a:t>
            </a:r>
            <a:r>
              <a:rPr lang="pt-BR" dirty="0"/>
              <a:t>. Em contextos de crise econômica e aumento da dívida pública, a austeridade é vendida como remédio necessário e fundamenta a defesa de reformas estruturais para reformular a atuação dos Estados Nacionais</a:t>
            </a:r>
            <a:r>
              <a:rPr lang="pt-BR" dirty="0" smtClean="0"/>
              <a:t>.” (Observatório da Austeridade, 2017)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2884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i="1" dirty="0" smtClean="0"/>
              <a:t>Contexto da Austeridade</a:t>
            </a:r>
            <a:endParaRPr lang="en-US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“No Brasil, as políticas de austeridade assumiram protagonismo a partir de 2015 como um plano de ajuste de curto prazo da economia brasileira após um processo de desaceleração econômica e deterioração das contas públicas. Mas a partir de 2016, com a Emenda Constitucional 95, os princípios da austeridade passam a nortear o setor público de forma estrutural. Em vez de um ajuste temporário das contas públicas, a nova regra fiscal impõe uma redução do tamanho do Estado para os próximos vinte anos. Trata-se de outro projeto de país, diferente daquele almejado pela Constituição de 1988</a:t>
            </a:r>
            <a:r>
              <a:rPr lang="pt-BR" dirty="0" smtClean="0"/>
              <a:t>.” (Observatório da Austeridade)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1770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A austeridade e a educação</a:t>
            </a:r>
            <a:endParaRPr lang="en-US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“</a:t>
            </a:r>
            <a:r>
              <a:rPr lang="pt-BR" dirty="0" err="1"/>
              <a:t>Cordes</a:t>
            </a:r>
            <a:r>
              <a:rPr lang="pt-BR" dirty="0"/>
              <a:t>, et al. (2015), em um texto para discussão publicado pelo FMI, mostra que nenhum país do mundo estabeleceu uma regra para gasto público tal como a brasileira, por meio de uma emenda na Constituição. </a:t>
            </a:r>
            <a:r>
              <a:rPr lang="pt-BR" b="1" dirty="0"/>
              <a:t>No caso do Brasil, também não havia necessidade de constitucionalizar a regra fiscal, a não ser para alterar os gastos especificamente em saúde e educação</a:t>
            </a:r>
            <a:r>
              <a:rPr lang="pt-BR" dirty="0"/>
              <a:t>. Rossi e </a:t>
            </a:r>
            <a:r>
              <a:rPr lang="pt-BR" dirty="0" err="1"/>
              <a:t>Dweck</a:t>
            </a:r>
            <a:r>
              <a:rPr lang="pt-BR" dirty="0"/>
              <a:t> (2016) consideram que </a:t>
            </a:r>
            <a:r>
              <a:rPr lang="pt-BR" b="1" dirty="0">
                <a:solidFill>
                  <a:srgbClr val="FF0000"/>
                </a:solidFill>
              </a:rPr>
              <a:t>a instituição do novo regime fiscal por </a:t>
            </a:r>
            <a:r>
              <a:rPr lang="pt-BR" b="1" dirty="0" smtClean="0">
                <a:solidFill>
                  <a:srgbClr val="FF0000"/>
                </a:solidFill>
              </a:rPr>
              <a:t>emenda </a:t>
            </a:r>
            <a:r>
              <a:rPr lang="pt-BR" b="1" dirty="0">
                <a:solidFill>
                  <a:srgbClr val="FF0000"/>
                </a:solidFill>
              </a:rPr>
              <a:t>constitucional só faz sentido para desvincular as receitas destinadas à saúde e educação (2016), ou seja, não fosse o objetivo de desvincular esses gastos da arrecadação, não teria sido necessário que a mudança tramitasse como emenda </a:t>
            </a:r>
            <a:r>
              <a:rPr lang="pt-BR" b="1" dirty="0" smtClean="0">
                <a:solidFill>
                  <a:srgbClr val="FF0000"/>
                </a:solidFill>
              </a:rPr>
              <a:t>constitucional</a:t>
            </a:r>
            <a:r>
              <a:rPr lang="pt-BR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14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Histórico </a:t>
            </a:r>
            <a:r>
              <a:rPr lang="pt-BR" dirty="0" err="1" smtClean="0"/>
              <a:t>CAQi</a:t>
            </a:r>
            <a:r>
              <a:rPr lang="pt-BR" dirty="0" smtClean="0"/>
              <a:t>-CAQ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pt-BR" dirty="0" err="1" smtClean="0"/>
              <a:t>CAQi</a:t>
            </a:r>
            <a:r>
              <a:rPr lang="pt-BR" dirty="0" smtClean="0"/>
              <a:t>: 2002-2007 – Criação do conceito pela Campanha Nacional pelo Direito à Educação</a:t>
            </a:r>
          </a:p>
          <a:p>
            <a:pPr marL="0" indent="0">
              <a:buNone/>
            </a:pPr>
            <a:r>
              <a:rPr lang="pt-BR" dirty="0"/>
              <a:t>	</a:t>
            </a:r>
            <a:r>
              <a:rPr lang="pt-BR" dirty="0" err="1" smtClean="0"/>
              <a:t>CAQi</a:t>
            </a:r>
            <a:r>
              <a:rPr lang="pt-BR" dirty="0" smtClean="0"/>
              <a:t> é o padrão mínimo de qualidade, com 	ênfase no “inicial”.</a:t>
            </a:r>
          </a:p>
          <a:p>
            <a:r>
              <a:rPr lang="pt-BR" dirty="0" smtClean="0"/>
              <a:t>2006/2007: </a:t>
            </a:r>
            <a:r>
              <a:rPr lang="pt-BR" dirty="0" err="1" smtClean="0"/>
              <a:t>Fundeb</a:t>
            </a:r>
            <a:r>
              <a:rPr lang="pt-BR" dirty="0" smtClean="0"/>
              <a:t> - EC 53/2006 e Lei 11.494/2007</a:t>
            </a:r>
          </a:p>
          <a:p>
            <a:r>
              <a:rPr lang="pt-BR" dirty="0" smtClean="0"/>
              <a:t>2008: Lei do Piso (11.738/2008)</a:t>
            </a:r>
          </a:p>
          <a:p>
            <a:r>
              <a:rPr lang="pt-BR" dirty="0" smtClean="0"/>
              <a:t>Aprovações nas Conferências de Educação (2008, 2010 e 2014)</a:t>
            </a:r>
          </a:p>
          <a:p>
            <a:r>
              <a:rPr lang="pt-BR" dirty="0" smtClean="0"/>
              <a:t>2010: Aprovação do Parecer CNE-CEB 8/2010</a:t>
            </a:r>
          </a:p>
          <a:p>
            <a:r>
              <a:rPr lang="pt-BR" dirty="0" smtClean="0"/>
              <a:t>Inclusão no PNE: Estratégias 20.6, 20.7, 20.8 e 20.10, entre outras de demais metas.</a:t>
            </a:r>
            <a:endParaRPr lang="pt-BR" b="1" dirty="0" smtClean="0"/>
          </a:p>
          <a:p>
            <a:r>
              <a:rPr lang="pt-BR" b="1" dirty="0" smtClean="0">
                <a:solidFill>
                  <a:srgbClr val="FF0000"/>
                </a:solidFill>
              </a:rPr>
              <a:t>Incidência internacional.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930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Efeito da austeridade</a:t>
            </a:r>
            <a:endParaRPr lang="en-US" i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113" y="1268760"/>
            <a:ext cx="6836271" cy="4841460"/>
          </a:xfrm>
        </p:spPr>
      </p:pic>
    </p:spTree>
    <p:extLst>
      <p:ext uri="{BB962C8B-B14F-4D97-AF65-F5344CB8AC3E}">
        <p14:creationId xmlns:p14="http://schemas.microsoft.com/office/powerpoint/2010/main" val="3915606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Fineduca</a:t>
            </a:r>
            <a:r>
              <a:rPr lang="pt-BR" i="1" dirty="0" smtClean="0"/>
              <a:t> e Campanha</a:t>
            </a:r>
            <a:endParaRPr lang="en-US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“Nota da Campanha Nacional pelo Direito à Educação e da Associação Nacional de Pesquisa em Financiamento da Educação (FINEDUCA) que o teto de gastos estrangula a educação pública brasileira e tornar letra morta o PNE (Campanha Nacional pelo Direito à Educação e FINEDUCA, 2017). A nota é enfática em afirmar que faltam recursos para a educação no Brasil para cumprir o PNE. Segundo a nota, o teto de gastos vai corroer a maior conquista da educação brasileira, que foi a vinculação de um percentual da receita de impostos para a educação, definidos em um mínimo de 18% para a União. Lembra a nota ainda que esse mínimo foi introduzido na CF de 1934 e revogados apenas durante o Estado Novo e com o Golpe Militar de 1964</a:t>
            </a:r>
            <a:r>
              <a:rPr lang="pt-BR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66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Impacto da austeridade</a:t>
            </a:r>
            <a:endParaRPr lang="en-US" i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50" y="1340768"/>
            <a:ext cx="7119850" cy="4813735"/>
          </a:xfrm>
        </p:spPr>
      </p:pic>
    </p:spTree>
    <p:extLst>
      <p:ext uri="{BB962C8B-B14F-4D97-AF65-F5344CB8AC3E}">
        <p14:creationId xmlns:p14="http://schemas.microsoft.com/office/powerpoint/2010/main" val="257050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i="1" dirty="0" smtClean="0"/>
              <a:t>A austeridade conta investimento em educação</a:t>
            </a:r>
            <a:endParaRPr lang="en-US" i="1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5" y="1268760"/>
            <a:ext cx="7560839" cy="5040559"/>
          </a:xfrm>
        </p:spPr>
      </p:pic>
    </p:spTree>
    <p:extLst>
      <p:ext uri="{BB962C8B-B14F-4D97-AF65-F5344CB8AC3E}">
        <p14:creationId xmlns:p14="http://schemas.microsoft.com/office/powerpoint/2010/main" val="268183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448272"/>
          </a:xfrm>
        </p:spPr>
        <p:txBody>
          <a:bodyPr>
            <a:normAutofit/>
          </a:bodyPr>
          <a:lstStyle/>
          <a:p>
            <a:r>
              <a:rPr lang="pt-BR" b="1" dirty="0" smtClean="0"/>
              <a:t>A educação no Brasil até de 1988 até 2016: avanços inéditos, porém insuficientes.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7309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Bibliografia adicional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CARA, Daniel. “Municípios no pacto federativo: fragilidades sobrepostas” In: Revista Retratos da Escola, Brasília, v. 6, n. 10, p. 255-273, jan./jun. 2012. Disponível em: </a:t>
            </a:r>
            <a:r>
              <a:rPr lang="pt-BR" dirty="0" smtClean="0">
                <a:hlinkClick r:id="rId2"/>
              </a:rPr>
              <a:t>http://www.esforce.org.br/index.php/semestral/article/view/183/351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cap="all" dirty="0"/>
              <a:t>SOBRE O FINANCIAMENTO ADEQUADO DA EDUCAÇÃO E O CUSTO DO PNE PERANTE A PEC 241 – ANÁLISE CRÍTICA DA NOTA TÉCNICA Nº 30 DO </a:t>
            </a:r>
            <a:r>
              <a:rPr lang="pt-BR" cap="all" dirty="0" smtClean="0"/>
              <a:t>IPEA:</a:t>
            </a:r>
          </a:p>
          <a:p>
            <a:pPr marL="0" indent="0">
              <a:buNone/>
            </a:pPr>
            <a:r>
              <a:rPr lang="pt-BR" cap="all" dirty="0" smtClean="0">
                <a:hlinkClick r:id="rId3"/>
              </a:rPr>
              <a:t>http://campanha.org.br/acervo/sobre-o-financiamento-adequado-da-educacao-e-o-custo-do-pne-perante-a-pec-241-analise-critica-da-nota-tecnica-no-30-do-ipea/</a:t>
            </a:r>
            <a:r>
              <a:rPr lang="pt-BR" cap="all" dirty="0" smtClean="0"/>
              <a:t>.</a:t>
            </a:r>
          </a:p>
          <a:p>
            <a:pPr marL="0" indent="0">
              <a:buNone/>
            </a:pPr>
            <a:endParaRPr lang="pt-BR" cap="all" dirty="0"/>
          </a:p>
          <a:p>
            <a:pPr marL="0" indent="0">
              <a:buNone/>
            </a:pPr>
            <a:r>
              <a:rPr lang="pt-BR" dirty="0" smtClean="0"/>
              <a:t>O Estado de S. Paulo. “Brasil </a:t>
            </a:r>
            <a:r>
              <a:rPr lang="pt-BR" dirty="0"/>
              <a:t>precisa de R$ 13 bilhões só para fazer </a:t>
            </a:r>
            <a:r>
              <a:rPr lang="pt-BR" dirty="0" smtClean="0"/>
              <a:t>inclusão – artigo de Daniel Cara”</a:t>
            </a:r>
          </a:p>
          <a:p>
            <a:pPr marL="0" indent="0">
              <a:buNone/>
            </a:pPr>
            <a:r>
              <a:rPr lang="pt-BR" dirty="0" smtClean="0">
                <a:hlinkClick r:id="rId4"/>
              </a:rPr>
              <a:t>http://sao-paulo.estadao.com.br/noticias/geral,brasil-precisa-de-r-13-bilhoes-so-para-fazer-inclusao-imp-,1614075?success=true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Luiz </a:t>
            </a:r>
            <a:r>
              <a:rPr lang="pt-BR" dirty="0" err="1" smtClean="0"/>
              <a:t>Araujo</a:t>
            </a:r>
            <a:r>
              <a:rPr lang="pt-BR" dirty="0" smtClean="0"/>
              <a:t>. A paternidade do </a:t>
            </a:r>
            <a:r>
              <a:rPr lang="pt-BR" dirty="0" err="1" smtClean="0"/>
              <a:t>CAQi</a:t>
            </a:r>
            <a:r>
              <a:rPr lang="pt-BR" dirty="0" smtClean="0"/>
              <a:t> (e do CAQ)</a:t>
            </a:r>
          </a:p>
          <a:p>
            <a:pPr marL="0" indent="0">
              <a:buNone/>
            </a:pPr>
            <a:r>
              <a:rPr lang="pt-BR" dirty="0" smtClean="0">
                <a:hlinkClick r:id="rId5"/>
              </a:rPr>
              <a:t>http://www.custoalunoqualidade.org.br/pdf/PDF3_A%20paternidade%20do%20CAQi%20(e%20do%20CAQ)%20-%20Luiz%20Ara%C3%BAjo.pdf</a:t>
            </a:r>
            <a:endParaRPr lang="pt-BR" dirty="0" smtClean="0"/>
          </a:p>
          <a:p>
            <a:pPr marL="0" indent="0">
              <a:buNone/>
            </a:pPr>
            <a:endParaRPr lang="pt-BR" cap="all" dirty="0"/>
          </a:p>
          <a:p>
            <a:pPr marL="0" indent="0">
              <a:buNone/>
            </a:pPr>
            <a:r>
              <a:rPr lang="pt-BR" dirty="0" smtClean="0"/>
              <a:t>Parecer CNE-CEB 8/2010. </a:t>
            </a:r>
            <a:r>
              <a:rPr lang="pt-BR" dirty="0" smtClean="0">
                <a:hlinkClick r:id="rId6"/>
              </a:rPr>
              <a:t>http://portal.mec.gov.br/index.php?option=com_docman&amp;view=download&amp;alias=5368-pceb008-10&amp;category_slug=maio-2010-pdf&amp;Itemid=30192</a:t>
            </a:r>
            <a:endParaRPr lang="pt-B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6730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Daniel Cara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 smtClean="0"/>
              <a:t>Campanha Nacional pelo Direito à Educação:</a:t>
            </a:r>
          </a:p>
          <a:p>
            <a:pPr marL="0" indent="0">
              <a:buNone/>
            </a:pPr>
            <a:r>
              <a:rPr lang="pt-BR" dirty="0" smtClean="0">
                <a:hlinkClick r:id="rId2"/>
              </a:rPr>
              <a:t>www.campanha.org.br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Daniel Cara</a:t>
            </a:r>
            <a:endParaRPr lang="en-US" dirty="0" smtClean="0"/>
          </a:p>
          <a:p>
            <a:pPr marL="0" indent="0">
              <a:buNone/>
            </a:pPr>
            <a:r>
              <a:rPr lang="pt-BR" dirty="0" err="1" smtClean="0"/>
              <a:t>Facebook</a:t>
            </a:r>
            <a:r>
              <a:rPr lang="pt-BR" dirty="0" smtClean="0"/>
              <a:t>: </a:t>
            </a:r>
            <a:r>
              <a:rPr lang="pt-BR" dirty="0" err="1" smtClean="0"/>
              <a:t>danielcara.fb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Twitter</a:t>
            </a:r>
            <a:r>
              <a:rPr lang="pt-BR" dirty="0" smtClean="0"/>
              <a:t>: @</a:t>
            </a:r>
            <a:r>
              <a:rPr lang="pt-BR" dirty="0" err="1" smtClean="0"/>
              <a:t>danielcara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98965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 do </a:t>
            </a:r>
            <a:r>
              <a:rPr lang="pt-BR" dirty="0" err="1" smtClean="0"/>
              <a:t>CAQi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“O</a:t>
            </a:r>
            <a:r>
              <a:rPr lang="pt-BR" dirty="0"/>
              <a:t> </a:t>
            </a:r>
            <a:r>
              <a:rPr lang="pt-BR" b="1" dirty="0" err="1"/>
              <a:t>CAQi</a:t>
            </a:r>
            <a:r>
              <a:rPr lang="pt-BR" b="1" dirty="0"/>
              <a:t> é um mecanismo criado pela Campanha Nacional pelo Direito à Educação</a:t>
            </a:r>
            <a:r>
              <a:rPr lang="pt-BR" dirty="0"/>
              <a:t>. Ele traduz em valores o quanto o Brasil precisa investir por aluno ao ano, em cada etapa e modalidade da educação básica pública, para garantir, ao menos, um padrão mínimo de qualidade do ensino</a:t>
            </a:r>
            <a:r>
              <a:rPr lang="pt-BR" dirty="0" smtClean="0"/>
              <a:t>.”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www.custoalunoqualidade.org.br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744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que é padrão mínimo de qualidade?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smtClean="0"/>
              <a:t>Adequação do tamanho </a:t>
            </a:r>
            <a:r>
              <a:rPr lang="pt-BR" dirty="0"/>
              <a:t>das turmas, </a:t>
            </a:r>
            <a:r>
              <a:rPr lang="pt-BR" dirty="0" smtClean="0"/>
              <a:t>formação inicial e continuada dos educadores, </a:t>
            </a:r>
            <a:r>
              <a:rPr lang="pt-BR" dirty="0"/>
              <a:t>salários e carreira compatíveis com a responsabilidade dos profissionais da educação, instalações, equipamentos e infraestrutura adequados, </a:t>
            </a:r>
            <a:r>
              <a:rPr lang="pt-BR" dirty="0" smtClean="0"/>
              <a:t>considerando insumos, como: </a:t>
            </a:r>
            <a:r>
              <a:rPr lang="pt-BR" dirty="0"/>
              <a:t>laboratórios, bibliotecas, quadras poliesportivas cobertas, materiais didáticos, entre </a:t>
            </a:r>
            <a:r>
              <a:rPr lang="pt-BR" dirty="0" smtClean="0"/>
              <a:t>outros... 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 smtClean="0"/>
              <a:t>Assim</a:t>
            </a:r>
            <a:r>
              <a:rPr lang="pt-BR" dirty="0"/>
              <a:t>, o </a:t>
            </a:r>
            <a:r>
              <a:rPr lang="pt-BR" b="1" dirty="0" err="1"/>
              <a:t>CAQi</a:t>
            </a:r>
            <a:r>
              <a:rPr lang="pt-BR" dirty="0"/>
              <a:t> contempla as </a:t>
            </a:r>
            <a:r>
              <a:rPr lang="pt-BR" b="1" dirty="0"/>
              <a:t>condições e os insumos materiais e humanos</a:t>
            </a:r>
            <a:r>
              <a:rPr lang="pt-BR" dirty="0"/>
              <a:t> </a:t>
            </a:r>
            <a:r>
              <a:rPr lang="pt-BR" b="1" dirty="0"/>
              <a:t>mínimos</a:t>
            </a:r>
            <a:r>
              <a:rPr lang="pt-BR" dirty="0"/>
              <a:t> necessários para que os </a:t>
            </a:r>
            <a:r>
              <a:rPr lang="pt-BR" b="1" dirty="0"/>
              <a:t>professores consigam ensinar</a:t>
            </a:r>
            <a:r>
              <a:rPr lang="pt-BR" dirty="0"/>
              <a:t> e para que os </a:t>
            </a:r>
            <a:r>
              <a:rPr lang="pt-BR" b="1" dirty="0"/>
              <a:t>alunos possam </a:t>
            </a:r>
            <a:r>
              <a:rPr lang="pt-BR" b="1" dirty="0" smtClean="0"/>
              <a:t>aprender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A </a:t>
            </a:r>
            <a:r>
              <a:rPr lang="pt-BR" b="1" dirty="0">
                <a:solidFill>
                  <a:srgbClr val="FF0000"/>
                </a:solidFill>
              </a:rPr>
              <a:t>ideia central é que a garantia de insumos adequados é condição necessária – ainda que não suficiente –, para o cumprimento do direito humano à educação e para a qualidade do ensino.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6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Alguns dispositivos legais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Art. 205. A educação, direito de todos e dever do Estado e da família, será promovida e incentivada com a colaboração da sociedade, visando ao pleno desenvolvimento da pessoa, seu preparo para o exercício da cidadania e sua qualificação para o trabalho.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8916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Alguns dispositivos legais (CF/1988)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dirty="0"/>
              <a:t>Art. 206. O ensino será ministrado com base nos seguintes princípios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r>
              <a:rPr lang="pt-BR" dirty="0"/>
              <a:t>I - igualdade de condições para o acesso e permanência na escola</a:t>
            </a:r>
            <a:r>
              <a:rPr lang="pt-BR" dirty="0" smtClean="0"/>
              <a:t>;</a:t>
            </a:r>
            <a:endParaRPr lang="en-US" dirty="0" smtClean="0"/>
          </a:p>
          <a:p>
            <a:pPr marL="0" indent="0">
              <a:buNone/>
            </a:pPr>
            <a:r>
              <a:rPr lang="pt-BR" dirty="0"/>
              <a:t>IV - gratuidade do ensino público em estabelecimentos oficiais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/>
              <a:t>V - valorização dos profissionais da educação escolar, garantidos, na forma da lei, planos de carreira, com ingresso exclusivamente por concurso público de provas e títulos, aos das redes públicas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/>
              <a:t>VII - garantia de padrão de qualidade.</a:t>
            </a:r>
          </a:p>
          <a:p>
            <a:pPr marL="0" indent="0">
              <a:buNone/>
            </a:pPr>
            <a:r>
              <a:rPr lang="pt-BR" dirty="0" smtClean="0"/>
              <a:t>VIII </a:t>
            </a:r>
            <a:r>
              <a:rPr lang="pt-BR" dirty="0"/>
              <a:t>- piso salarial profissional nacional para os profissionais da educação escolar pública, nos termos de lei federal. </a:t>
            </a:r>
          </a:p>
          <a:p>
            <a:pPr marL="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20002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Alguns dispositivos legais (CF/1988)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/>
              <a:t>Art. 211. A União, os Estados, o Distrito Federal e os Municípios organizarão em </a:t>
            </a:r>
            <a:r>
              <a:rPr lang="pt-BR" b="1" dirty="0"/>
              <a:t>regime de colaboração </a:t>
            </a:r>
            <a:r>
              <a:rPr lang="pt-BR" dirty="0"/>
              <a:t>seus sistemas de ensino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r>
              <a:rPr lang="pt-BR" dirty="0"/>
              <a:t>§ 1º A </a:t>
            </a:r>
            <a:r>
              <a:rPr lang="pt-BR" b="1" dirty="0"/>
              <a:t>União</a:t>
            </a:r>
            <a:r>
              <a:rPr lang="pt-BR" dirty="0"/>
              <a:t> organizará o sistema federal de ensino e o dos Territórios, financiará as instituições de ensino públicas federais e </a:t>
            </a:r>
            <a:r>
              <a:rPr lang="pt-BR" b="1" dirty="0"/>
              <a:t>exercerá, em matéria educacional, função redistributiva e supletiva, de forma a garantir equalização de oportunidades educacionais e </a:t>
            </a:r>
            <a:r>
              <a:rPr lang="pt-BR" b="1" dirty="0">
                <a:solidFill>
                  <a:srgbClr val="FF0000"/>
                </a:solidFill>
              </a:rPr>
              <a:t>padrão mínimo de qualidade </a:t>
            </a:r>
            <a:r>
              <a:rPr lang="pt-BR" b="1" dirty="0"/>
              <a:t>do ensino mediante assistência técnica e financeira aos Estados, ao Distrito Federal e aos Municípios</a:t>
            </a:r>
            <a:r>
              <a:rPr lang="pt-BR" dirty="0"/>
              <a:t>;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466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Alguns dispositivos legais (LDB/1996)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/>
              <a:t>Art. 4º O </a:t>
            </a:r>
            <a:r>
              <a:rPr lang="pt-BR" b="1" dirty="0"/>
              <a:t>dever do Estado </a:t>
            </a:r>
            <a:r>
              <a:rPr lang="pt-BR" dirty="0"/>
              <a:t>com educação escolar pública será efetivado mediante a garantia de</a:t>
            </a:r>
            <a:r>
              <a:rPr lang="pt-BR" dirty="0" smtClean="0"/>
              <a:t>: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dirty="0"/>
              <a:t>IX - </a:t>
            </a:r>
            <a:r>
              <a:rPr lang="pt-BR" b="1" dirty="0">
                <a:solidFill>
                  <a:srgbClr val="FF0000"/>
                </a:solidFill>
              </a:rPr>
              <a:t>padrões mínimos de qualidade</a:t>
            </a:r>
            <a:r>
              <a:rPr lang="pt-BR" dirty="0"/>
              <a:t> de ensino, definidos como a variedade e quantidade mínimas, por aluno, de </a:t>
            </a:r>
            <a:r>
              <a:rPr lang="pt-BR" b="1" dirty="0">
                <a:solidFill>
                  <a:srgbClr val="FF0000"/>
                </a:solidFill>
              </a:rPr>
              <a:t>insumos indispensáveis ao desenvolvimento do processo de ensino-aprendizagem</a:t>
            </a:r>
            <a:r>
              <a:rPr lang="pt-B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650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PNE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/>
              <a:t>20.6) no prazo de 2 (dois) anos da vigência deste PNE, será </a:t>
            </a:r>
            <a:r>
              <a:rPr lang="pt-BR" b="1" dirty="0">
                <a:solidFill>
                  <a:srgbClr val="FF0000"/>
                </a:solidFill>
              </a:rPr>
              <a:t>implantado o Custo Aluno-Qualidade inicial - </a:t>
            </a:r>
            <a:r>
              <a:rPr lang="pt-BR" b="1" dirty="0" err="1">
                <a:solidFill>
                  <a:srgbClr val="FF0000"/>
                </a:solidFill>
              </a:rPr>
              <a:t>CAQi</a:t>
            </a:r>
            <a:r>
              <a:rPr lang="pt-BR" dirty="0"/>
              <a:t>, referenciado no </a:t>
            </a:r>
            <a:r>
              <a:rPr lang="pt-BR" b="1" dirty="0">
                <a:solidFill>
                  <a:srgbClr val="FF0000"/>
                </a:solidFill>
              </a:rPr>
              <a:t>conjunto de padrões mínimos </a:t>
            </a:r>
            <a:r>
              <a:rPr lang="pt-BR" dirty="0"/>
              <a:t>estabelecidos na legislação educacional  e cujo financiamento será  calculado com base nos respectivos </a:t>
            </a:r>
            <a:r>
              <a:rPr lang="pt-BR" b="1" dirty="0">
                <a:solidFill>
                  <a:srgbClr val="FF0000"/>
                </a:solidFill>
              </a:rPr>
              <a:t>insumos indispensáveis ao processo de ensino-aprendizagem e será progressivamente reajustado até a implementação plena do Custo Aluno Qualidade - CAQ</a:t>
            </a:r>
            <a:r>
              <a:rPr lang="pt-BR" dirty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20.7</a:t>
            </a:r>
            <a:r>
              <a:rPr lang="pt-BR" dirty="0"/>
              <a:t>) implementar o </a:t>
            </a:r>
            <a:r>
              <a:rPr lang="pt-BR" b="1" dirty="0">
                <a:solidFill>
                  <a:srgbClr val="FF0000"/>
                </a:solidFill>
              </a:rPr>
              <a:t>Custo Aluno Qualidade - CAQ </a:t>
            </a:r>
            <a:r>
              <a:rPr lang="pt-BR" dirty="0"/>
              <a:t>como parâmetro para o financiamento da educação de todas etapas e modalidades da educação básica, a partir do cálculo e do acompanhamento regular dos indicadores de gastos educacionais com investimentos em qualificação e remuneração do pessoal docente e dos demais profissionais da educação pública, em aquisição, manutenção, construção e conservação de instalações e equipamentos necessários ao ensino e em aquisição de material didático-escolar, alimentação e transporte escolar;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20.8</a:t>
            </a:r>
            <a:r>
              <a:rPr lang="pt-BR" dirty="0"/>
              <a:t>) o </a:t>
            </a:r>
            <a:r>
              <a:rPr lang="pt-BR" b="1" dirty="0">
                <a:solidFill>
                  <a:srgbClr val="FF0000"/>
                </a:solidFill>
              </a:rPr>
              <a:t>CAQ será definido no prazo de 3 (três) anos </a:t>
            </a:r>
            <a:r>
              <a:rPr lang="pt-BR" dirty="0"/>
              <a:t>e será continuamente ajustado, com base em metodologia formulada pelo Ministério da Educação - MEC, e acompanhado pelo Fórum Nacional de Educação - FNE, pelo Conselho Nacional de Educação - CNE e pelas Comissões de Educação da Câmara dos Deputados e de Educação, Cultura e Esportes do Senado Federal;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126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709</TotalTime>
  <Words>1726</Words>
  <Application>Microsoft Office PowerPoint</Application>
  <PresentationFormat>Apresentação na tela (4:3)</PresentationFormat>
  <Paragraphs>115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27" baseType="lpstr">
      <vt:lpstr>Origem</vt:lpstr>
      <vt:lpstr>Austeridade, CAQi, CAQ, PNE, LRE e novo Fundeb</vt:lpstr>
      <vt:lpstr>Histórico CAQi-CAQ</vt:lpstr>
      <vt:lpstr>Conceito do CAQi</vt:lpstr>
      <vt:lpstr>O que é padrão mínimo de qualidade?</vt:lpstr>
      <vt:lpstr>Alguns dispositivos legais</vt:lpstr>
      <vt:lpstr>Alguns dispositivos legais (CF/1988)</vt:lpstr>
      <vt:lpstr>Alguns dispositivos legais (CF/1988)</vt:lpstr>
      <vt:lpstr>Alguns dispositivos legais (LDB/1996)</vt:lpstr>
      <vt:lpstr>PNE</vt:lpstr>
      <vt:lpstr>PNE Estratégia 20.10</vt:lpstr>
      <vt:lpstr>Conclusão</vt:lpstr>
      <vt:lpstr>Parecer Campanha-CNE</vt:lpstr>
      <vt:lpstr>Fundeb como alternativa para o CAQi</vt:lpstr>
      <vt:lpstr>Quanto deve ser a complementação da União?</vt:lpstr>
      <vt:lpstr>Apresentação do PowerPoint</vt:lpstr>
      <vt:lpstr>Necessidade de investimento para construção e manutenção</vt:lpstr>
      <vt:lpstr>O conceito de austeridade</vt:lpstr>
      <vt:lpstr>Contexto da Austeridade</vt:lpstr>
      <vt:lpstr>A austeridade e a educação</vt:lpstr>
      <vt:lpstr>Efeito da austeridade</vt:lpstr>
      <vt:lpstr>Fineduca e Campanha</vt:lpstr>
      <vt:lpstr>Impacto da austeridade</vt:lpstr>
      <vt:lpstr>A austeridade conta investimento em educação</vt:lpstr>
      <vt:lpstr>A educação no Brasil até de 1988 até 2016: avanços inéditos, porém insuficientes.</vt:lpstr>
      <vt:lpstr>Bibliografia adicional</vt:lpstr>
      <vt:lpstr>Daniel Cara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papel da Universidade na defesa do direito à educação</dc:title>
  <dc:creator>comunicacao</dc:creator>
  <cp:lastModifiedBy>comunicacao</cp:lastModifiedBy>
  <cp:revision>22</cp:revision>
  <dcterms:created xsi:type="dcterms:W3CDTF">2017-02-21T14:26:34Z</dcterms:created>
  <dcterms:modified xsi:type="dcterms:W3CDTF">2017-09-21T12:37:03Z</dcterms:modified>
</cp:coreProperties>
</file>