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  <p:sldMasterId id="2147484330" r:id="rId2"/>
  </p:sldMasterIdLst>
  <p:notesMasterIdLst>
    <p:notesMasterId r:id="rId22"/>
  </p:notesMasterIdLst>
  <p:handoutMasterIdLst>
    <p:handoutMasterId r:id="rId23"/>
  </p:handoutMasterIdLst>
  <p:sldIdLst>
    <p:sldId id="892" r:id="rId3"/>
    <p:sldId id="768" r:id="rId4"/>
    <p:sldId id="879" r:id="rId5"/>
    <p:sldId id="622" r:id="rId6"/>
    <p:sldId id="858" r:id="rId7"/>
    <p:sldId id="859" r:id="rId8"/>
    <p:sldId id="764" r:id="rId9"/>
    <p:sldId id="633" r:id="rId10"/>
    <p:sldId id="634" r:id="rId11"/>
    <p:sldId id="635" r:id="rId12"/>
    <p:sldId id="1068" r:id="rId13"/>
    <p:sldId id="1067" r:id="rId14"/>
    <p:sldId id="1085" r:id="rId15"/>
    <p:sldId id="1086" r:id="rId16"/>
    <p:sldId id="1087" r:id="rId17"/>
    <p:sldId id="1088" r:id="rId18"/>
    <p:sldId id="1089" r:id="rId19"/>
    <p:sldId id="1090" r:id="rId20"/>
    <p:sldId id="1076" r:id="rId21"/>
  </p:sldIdLst>
  <p:sldSz cx="9144000" cy="6858000" type="screen4x3"/>
  <p:notesSz cx="6799263" cy="99298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8080"/>
    <a:srgbClr val="3333CC"/>
    <a:srgbClr val="FBC9C9"/>
    <a:srgbClr val="FAD798"/>
    <a:srgbClr val="0066FF"/>
    <a:srgbClr val="00FF00"/>
    <a:srgbClr val="99CCFF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0409" autoAdjust="0"/>
  </p:normalViewPr>
  <p:slideViewPr>
    <p:cSldViewPr>
      <p:cViewPr varScale="1">
        <p:scale>
          <a:sx n="105" d="100"/>
          <a:sy n="105" d="100"/>
        </p:scale>
        <p:origin x="19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dsr\Apresenta&#231;&#245;es%20PPT\Apresenta&#231;&#245;es%20DPB%20-%202009-2017\2017\ESG\dados%20de%20discentes%20geocapes%2010-5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dsr\Apresenta&#231;&#245;es%20PPT\Apresenta&#231;&#245;es%20DPB%20-%202009-2017\2017\ESG\dados%20de%20discentes%20geocapes%2010-5-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dsr\Apresenta&#231;&#245;es%20PPT\Apresenta&#231;&#245;es%20DPB%20-%202009-2017\2017\ESG\Concess&#227;o%20de%20bolsas%20Geocapes%2010-5-17%20ate%20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dsr\Apresenta&#231;&#245;es%20PPT\Apresenta&#231;&#245;es%20DPB%20-%202009-2017\2017\ESG\Concess&#227;o%20de%20bolsas%20Geocapes%2010-5-17%20ate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partamentos\dsr\Apresenta&#231;&#245;es%20PPT\Apresenta&#231;&#245;es%20DPB%20-%202009-2017\2017\ESG\Concess&#227;o%20de%20bolsas%20Geocapes%2010-5-17%20ate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[dados de discentes geocapes 10-5-17.xlsx]ME mat Gráfico!Tabela dinâmica8</c:name>
    <c:fmtId val="3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2795815627493062"/>
          <c:y val="9.7688672627450138E-2"/>
          <c:w val="0.85531766599913617"/>
          <c:h val="0.76168701653411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 mat Gráfico'!$B$1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0"/>
              <c:layout>
                <c:manualLayout>
                  <c:x val="9.1222787595999413E-3"/>
                  <c:y val="-8.44470184224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1971494424021202E-7"/>
                  <c:y val="-1.688896040469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"/>
                  <c:y val="-2.2518613872928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 mat Gráfico'!$A$2:$A$15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'ME mat Gráfico'!$B$2:$B$15</c:f>
              <c:numCache>
                <c:formatCode>General</c:formatCode>
                <c:ptCount val="13"/>
                <c:pt idx="0">
                  <c:v>66951</c:v>
                </c:pt>
                <c:pt idx="1">
                  <c:v>69190</c:v>
                </c:pt>
                <c:pt idx="2">
                  <c:v>73805</c:v>
                </c:pt>
                <c:pt idx="3">
                  <c:v>79050</c:v>
                </c:pt>
                <c:pt idx="4">
                  <c:v>84356</c:v>
                </c:pt>
                <c:pt idx="5">
                  <c:v>88295</c:v>
                </c:pt>
                <c:pt idx="6">
                  <c:v>93016</c:v>
                </c:pt>
                <c:pt idx="7">
                  <c:v>98611</c:v>
                </c:pt>
                <c:pt idx="8">
                  <c:v>105240</c:v>
                </c:pt>
                <c:pt idx="9">
                  <c:v>109515</c:v>
                </c:pt>
                <c:pt idx="10">
                  <c:v>110516</c:v>
                </c:pt>
                <c:pt idx="11">
                  <c:v>115552</c:v>
                </c:pt>
                <c:pt idx="12">
                  <c:v>121451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60616"/>
        <c:axId val="98873872"/>
      </c:barChart>
      <c:catAx>
        <c:axId val="163060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pt-BR"/>
                  <a:t>Ano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pt-BR"/>
          </a:p>
        </c:txPr>
        <c:crossAx val="98873872"/>
        <c:crosses val="autoZero"/>
        <c:auto val="1"/>
        <c:lblAlgn val="ctr"/>
        <c:lblOffset val="100"/>
        <c:noMultiLvlLbl val="0"/>
      </c:catAx>
      <c:valAx>
        <c:axId val="98873872"/>
        <c:scaling>
          <c:orientation val="minMax"/>
          <c:max val="14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300"/>
                </a:pPr>
                <a:r>
                  <a:rPr lang="pt-BR" sz="1300"/>
                  <a:t>Número de Matriculados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pt-BR"/>
          </a:p>
        </c:txPr>
        <c:crossAx val="163060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[dados de discentes geocapes 10-5-17.xlsx]DO mat gráfico!Tabela dinâmica9</c:name>
    <c:fmtId val="5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 mat gráfico'!$B$1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1"/>
              <c:layout>
                <c:manualLayout>
                  <c:x val="-1.592549975973813E-3"/>
                  <c:y val="-1.245445298669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 mat gráfico'!$A$2:$A$15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'DO mat gráfico'!$B$2:$B$15</c:f>
              <c:numCache>
                <c:formatCode>General</c:formatCode>
                <c:ptCount val="13"/>
                <c:pt idx="0">
                  <c:v>40213</c:v>
                </c:pt>
                <c:pt idx="1">
                  <c:v>41261</c:v>
                </c:pt>
                <c:pt idx="2">
                  <c:v>43942</c:v>
                </c:pt>
                <c:pt idx="3">
                  <c:v>46572</c:v>
                </c:pt>
                <c:pt idx="4">
                  <c:v>49667</c:v>
                </c:pt>
                <c:pt idx="5">
                  <c:v>52750</c:v>
                </c:pt>
                <c:pt idx="6">
                  <c:v>57917</c:v>
                </c:pt>
                <c:pt idx="7">
                  <c:v>64588</c:v>
                </c:pt>
                <c:pt idx="8">
                  <c:v>71890</c:v>
                </c:pt>
                <c:pt idx="9">
                  <c:v>79478</c:v>
                </c:pt>
                <c:pt idx="10">
                  <c:v>88468</c:v>
                </c:pt>
                <c:pt idx="11">
                  <c:v>95315</c:v>
                </c:pt>
                <c:pt idx="12">
                  <c:v>102365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251208"/>
        <c:axId val="163255688"/>
      </c:barChart>
      <c:catAx>
        <c:axId val="163251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pt-BR"/>
                  <a:t>Ano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pt-BR"/>
          </a:p>
        </c:txPr>
        <c:crossAx val="163255688"/>
        <c:crosses val="autoZero"/>
        <c:auto val="1"/>
        <c:lblAlgn val="ctr"/>
        <c:lblOffset val="100"/>
        <c:noMultiLvlLbl val="0"/>
      </c:catAx>
      <c:valAx>
        <c:axId val="163255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>
                  <a:defRPr sz="1300"/>
                </a:pPr>
                <a:r>
                  <a:rPr lang="pt-BR" sz="1300"/>
                  <a:t>Número de Matriculados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63251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pt-BR" sz="1200" b="1" i="0" u="none" strike="noStrike" kern="1200" baseline="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[Concessão de bolsas Geocapes 10-5-17 ate 2016.xlsx]ME!Tabela dinâmica16</c:name>
    <c:fmtId val="0"/>
  </c:pivotSource>
  <c:chart>
    <c:autoTitleDeleted val="1"/>
    <c:pivotFmts>
      <c:pivotFmt>
        <c:idx val="0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 b="1">
                  <a:solidFill>
                    <a:schemeClr val="tx1"/>
                  </a:solidFill>
                </a:defRPr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6761307463569051E-2"/>
          <c:y val="6.5575278730139658E-2"/>
          <c:w val="0.96647738507286185"/>
          <c:h val="0.85348877381269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ME!$A$2:$A$16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ME!$B$2:$B$16</c:f>
              <c:numCache>
                <c:formatCode>General</c:formatCode>
                <c:ptCount val="14"/>
                <c:pt idx="0">
                  <c:v>15635</c:v>
                </c:pt>
                <c:pt idx="1">
                  <c:v>16200</c:v>
                </c:pt>
                <c:pt idx="2">
                  <c:v>16226</c:v>
                </c:pt>
                <c:pt idx="3">
                  <c:v>18614</c:v>
                </c:pt>
                <c:pt idx="4">
                  <c:v>18720</c:v>
                </c:pt>
                <c:pt idx="5">
                  <c:v>24789</c:v>
                </c:pt>
                <c:pt idx="6">
                  <c:v>27192</c:v>
                </c:pt>
                <c:pt idx="7">
                  <c:v>33357</c:v>
                </c:pt>
                <c:pt idx="8">
                  <c:v>42269</c:v>
                </c:pt>
                <c:pt idx="9">
                  <c:v>46505</c:v>
                </c:pt>
                <c:pt idx="10">
                  <c:v>48428</c:v>
                </c:pt>
                <c:pt idx="11">
                  <c:v>48152</c:v>
                </c:pt>
                <c:pt idx="12">
                  <c:v>49367</c:v>
                </c:pt>
                <c:pt idx="13">
                  <c:v>47849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625600"/>
        <c:axId val="163404104"/>
      </c:barChart>
      <c:catAx>
        <c:axId val="161625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404104"/>
        <c:crosses val="autoZero"/>
        <c:auto val="1"/>
        <c:lblAlgn val="ctr"/>
        <c:lblOffset val="100"/>
        <c:noMultiLvlLbl val="0"/>
      </c:catAx>
      <c:valAx>
        <c:axId val="163404104"/>
        <c:scaling>
          <c:orientation val="minMax"/>
          <c:max val="50000"/>
        </c:scaling>
        <c:delete val="1"/>
        <c:axPos val="l"/>
        <c:numFmt formatCode="#,##0" sourceLinked="0"/>
        <c:majorTickMark val="none"/>
        <c:minorTickMark val="none"/>
        <c:tickLblPos val="nextTo"/>
        <c:crossAx val="16162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[Concessão de bolsas Geocapes 10-5-17 ate 2016.xlsx]Doutorado!Tabela dinâmica18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Doutorado!$B$1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Doutorado!$A$2:$A$16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Doutorado!$B$2:$B$16</c:f>
              <c:numCache>
                <c:formatCode>General</c:formatCode>
                <c:ptCount val="14"/>
                <c:pt idx="0">
                  <c:v>11389</c:v>
                </c:pt>
                <c:pt idx="1">
                  <c:v>11345</c:v>
                </c:pt>
                <c:pt idx="2">
                  <c:v>11191</c:v>
                </c:pt>
                <c:pt idx="3">
                  <c:v>13044</c:v>
                </c:pt>
                <c:pt idx="4">
                  <c:v>12897</c:v>
                </c:pt>
                <c:pt idx="5">
                  <c:v>16385</c:v>
                </c:pt>
                <c:pt idx="6">
                  <c:v>17873</c:v>
                </c:pt>
                <c:pt idx="7">
                  <c:v>21941</c:v>
                </c:pt>
                <c:pt idx="8">
                  <c:v>26108</c:v>
                </c:pt>
                <c:pt idx="9">
                  <c:v>27589</c:v>
                </c:pt>
                <c:pt idx="10">
                  <c:v>32111</c:v>
                </c:pt>
                <c:pt idx="11">
                  <c:v>39954</c:v>
                </c:pt>
                <c:pt idx="12">
                  <c:v>42779</c:v>
                </c:pt>
                <c:pt idx="13">
                  <c:v>43188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3411040"/>
        <c:axId val="163391080"/>
      </c:barChart>
      <c:catAx>
        <c:axId val="16341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3391080"/>
        <c:crosses val="autoZero"/>
        <c:auto val="1"/>
        <c:lblAlgn val="ctr"/>
        <c:lblOffset val="100"/>
        <c:noMultiLvlLbl val="0"/>
      </c:catAx>
      <c:valAx>
        <c:axId val="163391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41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[Concessão de bolsas Geocapes 10-5-17 ate 2016.xlsx]Pós-Doc!Tabela dinâmica21</c:name>
    <c:fmtId val="3"/>
  </c:pivotSource>
  <c:chart>
    <c:autoTitleDeleted val="1"/>
    <c:pivotFmts>
      <c:pivotFmt>
        <c:idx val="0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pt-B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'Pós-Doc'!$B$1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808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'Pós-Doc'!$A$2:$A$17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'Pós-Doc'!$B$2:$B$17</c:f>
              <c:numCache>
                <c:formatCode>General</c:formatCode>
                <c:ptCount val="15"/>
                <c:pt idx="0">
                  <c:v>179</c:v>
                </c:pt>
                <c:pt idx="1">
                  <c:v>336</c:v>
                </c:pt>
                <c:pt idx="2">
                  <c:v>302</c:v>
                </c:pt>
                <c:pt idx="3">
                  <c:v>479</c:v>
                </c:pt>
                <c:pt idx="4">
                  <c:v>541</c:v>
                </c:pt>
                <c:pt idx="5">
                  <c:v>453</c:v>
                </c:pt>
                <c:pt idx="6">
                  <c:v>1131</c:v>
                </c:pt>
                <c:pt idx="7">
                  <c:v>2088</c:v>
                </c:pt>
                <c:pt idx="8">
                  <c:v>2734</c:v>
                </c:pt>
                <c:pt idx="9">
                  <c:v>3580</c:v>
                </c:pt>
                <c:pt idx="10">
                  <c:v>3663</c:v>
                </c:pt>
                <c:pt idx="11">
                  <c:v>6217</c:v>
                </c:pt>
                <c:pt idx="12">
                  <c:v>6879</c:v>
                </c:pt>
                <c:pt idx="13">
                  <c:v>7486</c:v>
                </c:pt>
                <c:pt idx="14">
                  <c:v>6999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2214448"/>
        <c:axId val="162214840"/>
      </c:barChart>
      <c:catAx>
        <c:axId val="162214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62214840"/>
        <c:crosses val="autoZero"/>
        <c:auto val="1"/>
        <c:lblAlgn val="ctr"/>
        <c:lblOffset val="100"/>
        <c:noMultiLvlLbl val="0"/>
      </c:catAx>
      <c:valAx>
        <c:axId val="162214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2214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2" y="0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31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2" y="9431731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6ACA8B3-A1A0-4637-852B-4FA5CED9E6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37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2" y="0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8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6661"/>
            <a:ext cx="5438776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731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8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2" y="9431731"/>
            <a:ext cx="2946136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425B0BC-A733-42EF-A6D3-63912497E6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5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29E838-705A-4945-B9DE-B31BCEB701E3}" type="slidenum">
              <a:rPr lang="pt-B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51343" y="9431599"/>
            <a:ext cx="2946348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C28703-DEF4-46B8-952F-424F47DED8A4}" type="slidenum">
              <a:rPr lang="pt-BR" sz="1200">
                <a:latin typeface="Times New Roman" pitchFamily="18" charset="0"/>
              </a:rPr>
              <a:pPr algn="r"/>
              <a:t>2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927" y="4714938"/>
            <a:ext cx="5439410" cy="446841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24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11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12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13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9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14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6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15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34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16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81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17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17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18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8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03705-6FCF-4839-870C-CC857956A3F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23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76799D-F275-401A-899F-FC47F1D8313D}" type="slidenum">
              <a:rPr lang="pt-BR" smtClean="0"/>
              <a:pPr eaLnBrk="1" hangingPunct="1"/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6311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F2878-44E1-4217-88E4-F5C25554FC33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46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5B0BC-A733-42EF-A6D3-63912497E68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82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5B0BC-A733-42EF-A6D3-63912497E68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53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5B0BC-A733-42EF-A6D3-63912497E68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924E2C-D6E9-4731-9367-C386C4112724}" type="slidenum">
              <a:rPr lang="pt-BR" smtClean="0">
                <a:solidFill>
                  <a:srgbClr val="000000"/>
                </a:solidFill>
              </a:rPr>
              <a:pPr eaLnBrk="1" hangingPunct="1"/>
              <a:t>8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52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5301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36CFBE5-BBC0-435E-8E91-64A15AA01C0D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2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86C220-6BA9-4988-906D-315915FDBBDE}" type="slidenum">
              <a:rPr lang="pt-BR" smtClean="0">
                <a:solidFill>
                  <a:srgbClr val="000000"/>
                </a:solidFill>
              </a:rPr>
              <a:pPr eaLnBrk="1" hangingPunct="1"/>
              <a:t>9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63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6325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111322A-955E-450D-BBE7-0FCD6A675E70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C1709-0BFB-4709-9CAD-8C3875D5EF3C}" type="slidenum">
              <a:rPr lang="pt-BR" smtClean="0">
                <a:solidFill>
                  <a:srgbClr val="000000"/>
                </a:solidFill>
              </a:rPr>
              <a:pPr eaLnBrk="1" hangingPunct="1"/>
              <a:t>10</a:t>
            </a:fld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3851543" y="9431731"/>
            <a:ext cx="2946136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6FC13FC-2C93-4AC1-A847-4E53FD6E2D68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5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0038-DC88-49D6-9F27-9566447356B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CaixaDeTexto 6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25E4-D021-4194-B5E8-4F81D94D145C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CaixaDeTexto 6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1258-EE36-4D0D-B7F8-B968E74654F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CaixaDeTexto 6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381328"/>
            <a:ext cx="2592288" cy="4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 userDrawn="1"/>
        </p:nvSpPr>
        <p:spPr bwMode="auto">
          <a:xfrm>
            <a:off x="5148064" y="6356350"/>
            <a:ext cx="1800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5737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CaixaDeTexto 5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0828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CaixaDeTexto 5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5128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CaixaDeTexto 5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4848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CaixaDeTexto 6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7371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CaixaDeTexto 8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1267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CaixaDeTexto 4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1003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450533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5E92-142A-4FFD-8B5B-2F0FFE35BC8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381328"/>
            <a:ext cx="2664296" cy="49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 userDrawn="1"/>
        </p:nvSpPr>
        <p:spPr bwMode="auto">
          <a:xfrm>
            <a:off x="5148064" y="6356350"/>
            <a:ext cx="1800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 bwMode="auto">
          <a:xfrm>
            <a:off x="-36512" y="6453336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3364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10670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24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5569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118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CFB98-7E90-4117-BF17-700EB9ABE6D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7" name="CaixaDeTexto 6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EB2F-858C-4357-BF30-F98EEB205BC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9" name="CaixaDeTexto 8"/>
          <p:cNvSpPr txBox="1"/>
          <p:nvPr userDrawn="1"/>
        </p:nvSpPr>
        <p:spPr bwMode="auto">
          <a:xfrm>
            <a:off x="5148064" y="6356350"/>
            <a:ext cx="1800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B038-4C91-4E21-AEA2-289A160D8EE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" name="CaixaDeTexto 9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AA00-BC7B-4858-8024-3E95184600E0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6" name="CaixaDeTexto 5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C6D9-0AD4-4155-B240-D79D496A64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CaixaDeTexto 1"/>
          <p:cNvSpPr txBox="1"/>
          <p:nvPr userDrawn="1"/>
        </p:nvSpPr>
        <p:spPr bwMode="auto">
          <a:xfrm>
            <a:off x="5148064" y="6356350"/>
            <a:ext cx="1800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AC9D-B4AA-49C7-9BEA-A3A48CFCC4B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9" name="CaixaDeTexto 8"/>
          <p:cNvSpPr txBox="1"/>
          <p:nvPr userDrawn="1"/>
        </p:nvSpPr>
        <p:spPr bwMode="auto">
          <a:xfrm>
            <a:off x="5148064" y="6248400"/>
            <a:ext cx="1728192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8" r="36065" b="11878"/>
          <a:stretch/>
        </p:blipFill>
        <p:spPr bwMode="auto">
          <a:xfrm>
            <a:off x="7010055" y="6337542"/>
            <a:ext cx="2098449" cy="47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5100" y="633730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D246-795A-4435-907C-C9B5E91DDEE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381328"/>
            <a:ext cx="2622798" cy="48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0F3223-CE98-4224-B455-D6020B385BF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5" descr="Capes-mec-gf-72012w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8538" y="6332538"/>
            <a:ext cx="46085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nstantia"/>
              <a:cs typeface="Arial" charset="0"/>
            </a:endParaRPr>
          </a:p>
        </p:txBody>
      </p:sp>
      <p:grpSp>
        <p:nvGrpSpPr>
          <p:cNvPr id="1028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29" name="Picture 15" descr="Capes-mec-gf-72012w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332538"/>
            <a:ext cx="46085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381328"/>
            <a:ext cx="2694806" cy="50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 userDrawn="1"/>
        </p:nvSpPr>
        <p:spPr>
          <a:xfrm>
            <a:off x="5076056" y="6264590"/>
            <a:ext cx="2276872" cy="620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CaixaDeTexto 17"/>
          <p:cNvSpPr txBox="1"/>
          <p:nvPr userDrawn="1"/>
        </p:nvSpPr>
        <p:spPr bwMode="auto">
          <a:xfrm>
            <a:off x="0" y="635635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6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transition spd="med">
    <p:cover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8276" y="4869160"/>
            <a:ext cx="78581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Dr. Geraldo Nunes Sobrinho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Presidente Substituto - CAPES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Brasília, 20 de junho de 2017.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59" y="1772816"/>
            <a:ext cx="82457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Audiência Pública 20/06/17</a:t>
            </a:r>
          </a:p>
          <a:p>
            <a:pPr algn="ctr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Comissão de Educação e Cultura 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CD</a:t>
            </a:r>
          </a:p>
          <a:p>
            <a:pPr algn="ctr"/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Reajuste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Anual das Bolsas concedidas pelos órgãos federais de apoio e fomento à </a:t>
            </a:r>
            <a:endParaRPr lang="pt-BR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Pós-Graduação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e Pesquisa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27384"/>
            <a:ext cx="92059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180512" cy="1336151"/>
            <a:chOff x="-36512" y="-27384"/>
            <a:chExt cx="9180512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249683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Concessão 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Bolsas de Estudo no País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Pós-Doutorado – 2003-2016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979712" y="1556792"/>
            <a:ext cx="5286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rgbClr val="008080"/>
                </a:solidFill>
              </a:rPr>
              <a:t>Crescimento entre </a:t>
            </a:r>
            <a:r>
              <a:rPr lang="pt-BR" sz="2000" b="1" dirty="0" smtClean="0">
                <a:solidFill>
                  <a:srgbClr val="008080"/>
                </a:solidFill>
              </a:rPr>
              <a:t>2003 </a:t>
            </a:r>
            <a:r>
              <a:rPr lang="pt-BR" sz="2000" b="1" dirty="0">
                <a:solidFill>
                  <a:srgbClr val="008080"/>
                </a:solidFill>
              </a:rPr>
              <a:t>e </a:t>
            </a:r>
            <a:r>
              <a:rPr lang="pt-BR" sz="2000" b="1" dirty="0" smtClean="0">
                <a:solidFill>
                  <a:srgbClr val="008080"/>
                </a:solidFill>
              </a:rPr>
              <a:t>2016 </a:t>
            </a:r>
            <a:r>
              <a:rPr lang="pt-BR" sz="2000" b="1" dirty="0">
                <a:solidFill>
                  <a:srgbClr val="008080"/>
                </a:solidFill>
              </a:rPr>
              <a:t>= </a:t>
            </a:r>
            <a:r>
              <a:rPr lang="pt-BR" sz="2000" b="1" i="1" dirty="0" smtClean="0">
                <a:solidFill>
                  <a:srgbClr val="008080"/>
                </a:solidFill>
              </a:rPr>
              <a:t>&gt; 20 x</a:t>
            </a:r>
            <a:endParaRPr lang="pt-BR" sz="2000" b="1" i="1" dirty="0">
              <a:solidFill>
                <a:srgbClr val="00808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6021288"/>
            <a:ext cx="1686680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300" b="1" dirty="0">
                <a:solidFill>
                  <a:srgbClr val="000000"/>
                </a:solidFill>
              </a:rPr>
              <a:t>Fonte: </a:t>
            </a:r>
            <a:r>
              <a:rPr lang="pt-BR" sz="1300" b="1" dirty="0" smtClean="0">
                <a:solidFill>
                  <a:srgbClr val="000000"/>
                </a:solidFill>
              </a:rPr>
              <a:t>GEOCAPES</a:t>
            </a:r>
            <a:endParaRPr lang="pt-BR" sz="13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84386"/>
              </p:ext>
            </p:extLst>
          </p:nvPr>
        </p:nvGraphicFramePr>
        <p:xfrm>
          <a:off x="395536" y="1894928"/>
          <a:ext cx="8424936" cy="391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4839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217024" cy="1336151"/>
            <a:chOff x="-36512" y="-27384"/>
            <a:chExt cx="9217024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393699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do número total de beneficiários 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2005-2016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35696" y="5805264"/>
            <a:ext cx="1175322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err="1" smtClean="0">
                <a:solidFill>
                  <a:srgbClr val="000000"/>
                </a:solidFill>
              </a:rPr>
              <a:t>AddCapes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t="14636"/>
          <a:stretch/>
        </p:blipFill>
        <p:spPr>
          <a:xfrm>
            <a:off x="1259632" y="1772816"/>
            <a:ext cx="679153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180512" cy="1336151"/>
            <a:chOff x="-36512" y="-27384"/>
            <a:chExt cx="9180512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321691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do valor total de pagamentos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2005-2016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94724" y="6093296"/>
            <a:ext cx="1175322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err="1" smtClean="0">
                <a:solidFill>
                  <a:srgbClr val="000000"/>
                </a:solidFill>
              </a:rPr>
              <a:t>AddCapes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" name="CaixaDeTexto 3"/>
          <p:cNvSpPr txBox="1"/>
          <p:nvPr/>
        </p:nvSpPr>
        <p:spPr bwMode="auto">
          <a:xfrm>
            <a:off x="6588224" y="1876762"/>
            <a:ext cx="259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R$ 2.022.180.857,96</a:t>
            </a:r>
          </a:p>
        </p:txBody>
      </p:sp>
      <p:sp>
        <p:nvSpPr>
          <p:cNvPr id="13" name="CaixaDeTexto 12"/>
          <p:cNvSpPr txBox="1"/>
          <p:nvPr/>
        </p:nvSpPr>
        <p:spPr bwMode="auto">
          <a:xfrm>
            <a:off x="6588224" y="5333146"/>
            <a:ext cx="2448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0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R$ 309.759.649,00</a:t>
            </a:r>
          </a:p>
        </p:txBody>
      </p:sp>
      <p:sp>
        <p:nvSpPr>
          <p:cNvPr id="5" name="Seta para cima 4"/>
          <p:cNvSpPr/>
          <p:nvPr/>
        </p:nvSpPr>
        <p:spPr>
          <a:xfrm>
            <a:off x="7812360" y="3068960"/>
            <a:ext cx="504056" cy="1656184"/>
          </a:xfrm>
          <a:prstGeom prst="up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808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" y="1919310"/>
            <a:ext cx="6523285" cy="3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180512" cy="1336151"/>
            <a:chOff x="-36512" y="-27384"/>
            <a:chExt cx="9180512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249683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do Orçamento da DPB 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2010-2018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0701" y="5471646"/>
            <a:ext cx="1311578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smtClean="0">
                <a:solidFill>
                  <a:srgbClr val="000000"/>
                </a:solidFill>
              </a:rPr>
              <a:t>CAPES/DPB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 smtClean="0">
                <a:solidFill>
                  <a:srgbClr val="000000"/>
                </a:solidFill>
              </a:rPr>
              <a:t>2017: Dotação atual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 smtClean="0">
                <a:solidFill>
                  <a:srgbClr val="000000"/>
                </a:solidFill>
              </a:rPr>
              <a:t>2018: PLOA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1" y="1700808"/>
            <a:ext cx="6984776" cy="373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35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180512" cy="1336151"/>
            <a:chOff x="-36512" y="-27384"/>
            <a:chExt cx="9180512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249683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do Orçamento da Ação de Bolsas no País 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2016-2018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5820088"/>
            <a:ext cx="1311578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smtClean="0">
                <a:solidFill>
                  <a:srgbClr val="000000"/>
                </a:solidFill>
              </a:rPr>
              <a:t>CAPES/DPB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 smtClean="0">
                <a:solidFill>
                  <a:srgbClr val="000000"/>
                </a:solidFill>
              </a:rPr>
              <a:t>2017: Dotação atual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 smtClean="0">
                <a:solidFill>
                  <a:srgbClr val="000000"/>
                </a:solidFill>
              </a:rPr>
              <a:t>2018: PLOA</a:t>
            </a:r>
            <a:endParaRPr lang="pt-BR" sz="1000" dirty="0">
              <a:solidFill>
                <a:srgbClr val="0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11" name="Image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6394"/>
            <a:ext cx="7885795" cy="4058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75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361040" cy="1336151"/>
            <a:chOff x="-36512" y="-27384"/>
            <a:chExt cx="9361040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537715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dos valores das bolsas 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mestrado, doutorado e pós-doutorado - 2003 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 2017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7819" y="3501009"/>
            <a:ext cx="1311578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smtClean="0">
                <a:solidFill>
                  <a:srgbClr val="000000"/>
                </a:solidFill>
              </a:rPr>
              <a:t>CAPES/DPB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40960" cy="1800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02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361040" cy="1336151"/>
            <a:chOff x="-36512" y="-27384"/>
            <a:chExt cx="9361040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537715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do valor da bolsa de </a:t>
              </a:r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Mestrado </a:t>
              </a:r>
              <a:endPara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2003 a 2017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6166" y="5733256"/>
            <a:ext cx="1311578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smtClean="0">
                <a:solidFill>
                  <a:srgbClr val="000000"/>
                </a:solidFill>
              </a:rPr>
              <a:t>CAPES/DPB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10" name="Imagem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5599"/>
            <a:ext cx="7704856" cy="4337657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9901" y="1499217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chemeClr val="accent1"/>
                </a:solidFill>
              </a:rPr>
              <a:t>Crescimento entre </a:t>
            </a:r>
            <a:r>
              <a:rPr lang="pt-BR" sz="2000" b="1" dirty="0" smtClean="0">
                <a:solidFill>
                  <a:schemeClr val="accent1"/>
                </a:solidFill>
              </a:rPr>
              <a:t>2003 </a:t>
            </a:r>
            <a:r>
              <a:rPr lang="pt-BR" sz="2000" b="1" dirty="0">
                <a:solidFill>
                  <a:schemeClr val="accent1"/>
                </a:solidFill>
              </a:rPr>
              <a:t>e </a:t>
            </a:r>
            <a:r>
              <a:rPr lang="pt-BR" sz="2000" b="1" dirty="0" smtClean="0">
                <a:solidFill>
                  <a:schemeClr val="accent1"/>
                </a:solidFill>
              </a:rPr>
              <a:t>2017 </a:t>
            </a:r>
            <a:r>
              <a:rPr lang="pt-BR" sz="2000" b="1" dirty="0">
                <a:solidFill>
                  <a:schemeClr val="accent1"/>
                </a:solidFill>
              </a:rPr>
              <a:t>= </a:t>
            </a:r>
            <a:r>
              <a:rPr lang="pt-BR" sz="2000" b="1" dirty="0" smtClean="0">
                <a:solidFill>
                  <a:schemeClr val="accent1"/>
                </a:solidFill>
              </a:rPr>
              <a:t>102%</a:t>
            </a:r>
            <a:endParaRPr lang="pt-BR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9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8" name="Retângulo 7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55576" y="6145879"/>
            <a:ext cx="1311578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smtClean="0">
                <a:solidFill>
                  <a:srgbClr val="000000"/>
                </a:solidFill>
              </a:rPr>
              <a:t>CAPES/DPB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64896" cy="424847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152128" y="241407"/>
            <a:ext cx="75243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Evolução do valor da bolsa de </a:t>
            </a: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Doutorado </a:t>
            </a:r>
            <a:endParaRPr lang="pt-BR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2003 a 2017</a:t>
            </a:r>
            <a:endParaRPr lang="pt-BR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99901" y="1499217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rgbClr val="C00000"/>
                </a:solidFill>
              </a:rPr>
              <a:t>Crescimento entre </a:t>
            </a:r>
            <a:r>
              <a:rPr lang="pt-BR" sz="2000" b="1" dirty="0" smtClean="0">
                <a:solidFill>
                  <a:srgbClr val="C00000"/>
                </a:solidFill>
              </a:rPr>
              <a:t>2003 </a:t>
            </a:r>
            <a:r>
              <a:rPr lang="pt-BR" sz="2000" b="1" dirty="0">
                <a:solidFill>
                  <a:srgbClr val="C00000"/>
                </a:solidFill>
              </a:rPr>
              <a:t>e </a:t>
            </a:r>
            <a:r>
              <a:rPr lang="pt-BR" sz="2000" b="1" dirty="0" smtClean="0">
                <a:solidFill>
                  <a:srgbClr val="C00000"/>
                </a:solidFill>
              </a:rPr>
              <a:t>2017 </a:t>
            </a:r>
            <a:r>
              <a:rPr lang="pt-BR" sz="2000" b="1" dirty="0">
                <a:solidFill>
                  <a:srgbClr val="C00000"/>
                </a:solidFill>
              </a:rPr>
              <a:t>= </a:t>
            </a:r>
            <a:r>
              <a:rPr lang="pt-BR" sz="2000" b="1" dirty="0" smtClean="0">
                <a:solidFill>
                  <a:srgbClr val="C00000"/>
                </a:solidFill>
              </a:rPr>
              <a:t>105%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9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512" y="-27384"/>
            <a:ext cx="9361040" cy="1336151"/>
            <a:chOff x="-36512" y="-27384"/>
            <a:chExt cx="9361040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17410" name="Retângulo 1"/>
            <p:cNvSpPr>
              <a:spLocks noChangeArrowheads="1"/>
            </p:cNvSpPr>
            <p:nvPr/>
          </p:nvSpPr>
          <p:spPr bwMode="auto">
            <a:xfrm>
              <a:off x="537715" y="260648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Evolução do valor da bolsa de Pós-Doutorado </a:t>
              </a:r>
              <a:endPara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2003 a 2017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12150" y="6093296"/>
            <a:ext cx="1311578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000" dirty="0" smtClean="0">
                <a:solidFill>
                  <a:srgbClr val="000000"/>
                </a:solidFill>
              </a:rPr>
              <a:t>CAPES/DPB</a:t>
            </a:r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467544" y="5210036"/>
            <a:ext cx="57606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24" y="1790298"/>
            <a:ext cx="7646640" cy="430299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9901" y="1499217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rgbClr val="00CC66"/>
                </a:solidFill>
              </a:rPr>
              <a:t>Crescimento entre </a:t>
            </a:r>
            <a:r>
              <a:rPr lang="pt-BR" sz="2000" b="1" dirty="0" smtClean="0">
                <a:solidFill>
                  <a:srgbClr val="00CC66"/>
                </a:solidFill>
              </a:rPr>
              <a:t>2003 </a:t>
            </a:r>
            <a:r>
              <a:rPr lang="pt-BR" sz="2000" b="1" dirty="0">
                <a:solidFill>
                  <a:srgbClr val="00CC66"/>
                </a:solidFill>
              </a:rPr>
              <a:t>e </a:t>
            </a:r>
            <a:r>
              <a:rPr lang="pt-BR" sz="2000" b="1" dirty="0" smtClean="0">
                <a:solidFill>
                  <a:srgbClr val="00CC66"/>
                </a:solidFill>
              </a:rPr>
              <a:t>2017 </a:t>
            </a:r>
            <a:r>
              <a:rPr lang="pt-BR" sz="2000" b="1" dirty="0">
                <a:solidFill>
                  <a:srgbClr val="00CC66"/>
                </a:solidFill>
              </a:rPr>
              <a:t>= </a:t>
            </a:r>
            <a:r>
              <a:rPr lang="pt-BR" sz="2000" b="1" dirty="0" smtClean="0">
                <a:solidFill>
                  <a:srgbClr val="00CC66"/>
                </a:solidFill>
              </a:rPr>
              <a:t>85%</a:t>
            </a:r>
            <a:endParaRPr lang="pt-BR" sz="2000" b="1" dirty="0">
              <a:solidFill>
                <a:srgbClr val="00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1187" t="5888" r="31958" b="18500"/>
          <a:stretch>
            <a:fillRect/>
          </a:stretch>
        </p:blipFill>
        <p:spPr>
          <a:xfrm>
            <a:off x="323528" y="1340768"/>
            <a:ext cx="3183932" cy="4896544"/>
          </a:xfrm>
          <a:noFill/>
        </p:spPr>
      </p:pic>
      <p:sp>
        <p:nvSpPr>
          <p:cNvPr id="8601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07904" y="1155352"/>
            <a:ext cx="5040685" cy="44338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Obrigado!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Geraldo Nunes Sobrinho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dpb@capes.gov.br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6512" y="-27384"/>
            <a:ext cx="9180512" cy="1212460"/>
            <a:chOff x="-36512" y="5229199"/>
            <a:chExt cx="9180512" cy="1336151"/>
          </a:xfrm>
        </p:grpSpPr>
        <p:sp>
          <p:nvSpPr>
            <p:cNvPr id="6" name="Retângulo 5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6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251520" y="1196752"/>
            <a:ext cx="87129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defRPr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Avaliação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da pós-graduação brasileira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100" i="1" dirty="0" smtClean="0">
                <a:latin typeface="Arial" pitchFamily="34" charset="0"/>
                <a:cs typeface="Arial" pitchFamily="34" charset="0"/>
              </a:rPr>
              <a:t>stricto </a:t>
            </a:r>
            <a:r>
              <a:rPr lang="pt-BR" sz="2100" i="1" dirty="0">
                <a:latin typeface="Arial" pitchFamily="34" charset="0"/>
                <a:cs typeface="Arial" pitchFamily="34" charset="0"/>
              </a:rPr>
              <a:t>sensu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defRPr/>
            </a:pP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Fomento à qualificação de recursos humanos de alto nível no Brasil e no exterior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defRPr/>
            </a:pP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Apoio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financeiro 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programas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pós-graduação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Brasil;</a:t>
            </a:r>
          </a:p>
          <a:p>
            <a:pPr marL="382588" indent="-382588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pt-BR" sz="2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4" name="Retângulo 3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  <p:sp>
        <p:nvSpPr>
          <p:cNvPr id="2" name="CaixaDeTexto 1"/>
          <p:cNvSpPr txBox="1"/>
          <p:nvPr/>
        </p:nvSpPr>
        <p:spPr bwMode="auto">
          <a:xfrm>
            <a:off x="1295636" y="264130"/>
            <a:ext cx="76688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atuais políticas </a:t>
            </a: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públicas de </a:t>
            </a: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gestão da </a:t>
            </a: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Capes são agrupadas nas </a:t>
            </a: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seguintes Linhas </a:t>
            </a: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pt-BR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/>
            <a:endParaRPr lang="pt-BR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26"/>
          <p:cNvSpPr>
            <a:spLocks noChangeArrowheads="1"/>
          </p:cNvSpPr>
          <p:nvPr/>
        </p:nvSpPr>
        <p:spPr bwMode="auto">
          <a:xfrm>
            <a:off x="251520" y="3129349"/>
            <a:ext cx="849694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4">
                  <a:lumMod val="50000"/>
                </a:schemeClr>
              </a:buClr>
              <a:defRPr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endParaRPr lang="pt-BR" sz="21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Promoção do acesso à informação científica e tecnológica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(Portal de Periódicos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Promoção da cooperação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científica internacional;</a:t>
            </a: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Indução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e fomento da formação inicial e continuada de professores para a educação básica nos formatos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presencial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e a distância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6" name="Retângulo 5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45332" y="228736"/>
            <a:ext cx="8424936" cy="76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Crescimento do Sistema Nacional de Pós-Graduação -</a:t>
            </a:r>
            <a:r>
              <a:rPr lang="pt-BR" sz="2600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 a 2017</a:t>
            </a:r>
            <a:endParaRPr lang="pt-BR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11" name="Text Box 53"/>
          <p:cNvSpPr txBox="1">
            <a:spLocks noChangeArrowheads="1"/>
          </p:cNvSpPr>
          <p:nvPr/>
        </p:nvSpPr>
        <p:spPr bwMode="auto">
          <a:xfrm>
            <a:off x="755576" y="5371897"/>
            <a:ext cx="6410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200" dirty="0"/>
              <a:t>Fonte: </a:t>
            </a:r>
            <a:r>
              <a:rPr lang="pt-BR" sz="1200" dirty="0" smtClean="0"/>
              <a:t>Plataforma Sucupira </a:t>
            </a:r>
            <a:r>
              <a:rPr lang="pt-BR" sz="1200" dirty="0"/>
              <a:t>da CAPES (data da </a:t>
            </a:r>
            <a:r>
              <a:rPr lang="pt-BR" sz="1200" dirty="0" smtClean="0"/>
              <a:t>consulta 10/05/2017)</a:t>
            </a:r>
            <a:endParaRPr lang="pt-BR" sz="1200" dirty="0"/>
          </a:p>
        </p:txBody>
      </p:sp>
      <p:graphicFrame>
        <p:nvGraphicFramePr>
          <p:cNvPr id="11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622440"/>
              </p:ext>
            </p:extLst>
          </p:nvPr>
        </p:nvGraphicFramePr>
        <p:xfrm>
          <a:off x="755576" y="1978750"/>
          <a:ext cx="7776864" cy="333029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944216"/>
                <a:gridCol w="1944216"/>
                <a:gridCol w="1728192"/>
                <a:gridCol w="2160240"/>
              </a:tblGrid>
              <a:tr h="7701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Região Geográfica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Crescim</a:t>
                      </a: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(%)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0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Norte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246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103,3</a:t>
                      </a:r>
                      <a:endParaRPr kumimoji="0" lang="pt-B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990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Centro-Oeste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359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84,1</a:t>
                      </a:r>
                      <a:endParaRPr kumimoji="0" lang="pt-B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400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Nordeste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492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887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80,3</a:t>
                      </a:r>
                      <a:endParaRPr kumimoji="0" lang="pt-B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9901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547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937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71,3</a:t>
                      </a:r>
                      <a:endParaRPr kumimoji="0" lang="pt-B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4002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Sudeste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1.363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1.952</a:t>
                      </a:r>
                    </a:p>
                  </a:txBody>
                  <a:tcPr marT="45706" marB="45706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pt-BR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43,2</a:t>
                      </a:r>
                      <a:endParaRPr kumimoji="0" lang="pt-B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/>
                </a:tc>
              </a:tr>
              <a:tr h="399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2.718</a:t>
                      </a: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4.381</a:t>
                      </a: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61,2</a:t>
                      </a:r>
                    </a:p>
                  </a:txBody>
                  <a:tcPr marT="45706" marB="45706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0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57646" y="2333837"/>
            <a:ext cx="8785225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Evolução do Número de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Discentes </a:t>
            </a:r>
            <a:r>
              <a:rPr lang="pt-BR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Matriculados </a:t>
            </a:r>
            <a:r>
              <a:rPr lang="pt-BR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cursos de Mestrado e Doutorado</a:t>
            </a:r>
          </a:p>
          <a:p>
            <a:pPr algn="ctr">
              <a:lnSpc>
                <a:spcPct val="90000"/>
              </a:lnSpc>
              <a:defRPr/>
            </a:pPr>
            <a:endParaRPr lang="pt-BR" sz="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pt-BR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 </a:t>
            </a:r>
            <a:r>
              <a:rPr lang="pt-BR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3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pt-BR" sz="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5" name="Retângulo 4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83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10" name="Retângulo 9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539303" y="217264"/>
            <a:ext cx="87852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Matriculados nos Cursos de </a:t>
            </a:r>
            <a:r>
              <a:rPr lang="pt-BR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Mestrado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2003-2015</a:t>
            </a:r>
            <a:endParaRPr lang="pt-BR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81855" y="6093296"/>
            <a:ext cx="20890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200" dirty="0" err="1" smtClean="0">
                <a:solidFill>
                  <a:srgbClr val="000000"/>
                </a:solidFill>
              </a:rPr>
              <a:t>Geocapes</a:t>
            </a:r>
            <a:r>
              <a:rPr lang="pt-BR" sz="1200" dirty="0" smtClean="0">
                <a:solidFill>
                  <a:srgbClr val="000000"/>
                </a:solidFill>
              </a:rPr>
              <a:t> 10/05/2017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180888" y="1772816"/>
            <a:ext cx="52863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sz="1900" b="1" dirty="0">
                <a:solidFill>
                  <a:srgbClr val="0070C0"/>
                </a:solidFill>
              </a:rPr>
              <a:t>Crescimento no </a:t>
            </a:r>
            <a:r>
              <a:rPr lang="pt-BR" sz="1900" b="1" dirty="0" smtClean="0">
                <a:solidFill>
                  <a:srgbClr val="0070C0"/>
                </a:solidFill>
              </a:rPr>
              <a:t>período </a:t>
            </a:r>
            <a:r>
              <a:rPr lang="pt-BR" sz="1900" b="1" dirty="0">
                <a:solidFill>
                  <a:srgbClr val="0070C0"/>
                </a:solidFill>
              </a:rPr>
              <a:t>= </a:t>
            </a:r>
            <a:r>
              <a:rPr lang="pt-BR" sz="1900" b="1" dirty="0" smtClean="0">
                <a:solidFill>
                  <a:srgbClr val="0070C0"/>
                </a:solidFill>
              </a:rPr>
              <a:t>81%</a:t>
            </a:r>
            <a:endParaRPr lang="pt-BR" sz="19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163645"/>
              </p:ext>
            </p:extLst>
          </p:nvPr>
        </p:nvGraphicFramePr>
        <p:xfrm>
          <a:off x="383410" y="1719972"/>
          <a:ext cx="8353176" cy="451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8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630471"/>
              </p:ext>
            </p:extLst>
          </p:nvPr>
        </p:nvGraphicFramePr>
        <p:xfrm>
          <a:off x="557808" y="1484785"/>
          <a:ext cx="7974632" cy="509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9" name="Retângulo 8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83568" y="188640"/>
            <a:ext cx="87852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3200" b="1" dirty="0">
                <a:solidFill>
                  <a:schemeClr val="bg1"/>
                </a:solidFill>
                <a:latin typeface="Arial" charset="0"/>
                <a:cs typeface="Arial" charset="0"/>
              </a:rPr>
              <a:t>Matriculados nos Cursos de </a:t>
            </a:r>
            <a:r>
              <a:rPr lang="pt-BR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Doutorado 2003-2015</a:t>
            </a:r>
            <a:endParaRPr lang="pt-BR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1520" y="6394450"/>
            <a:ext cx="20890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sz="1000" dirty="0">
                <a:solidFill>
                  <a:srgbClr val="000000"/>
                </a:solidFill>
              </a:rPr>
              <a:t>Fonte: </a:t>
            </a:r>
            <a:r>
              <a:rPr lang="pt-BR" sz="1200" dirty="0" err="1">
                <a:solidFill>
                  <a:srgbClr val="000000"/>
                </a:solidFill>
              </a:rPr>
              <a:t>Geocapes</a:t>
            </a:r>
            <a:r>
              <a:rPr lang="pt-BR" sz="1200" dirty="0">
                <a:solidFill>
                  <a:srgbClr val="000000"/>
                </a:solidFill>
              </a:rPr>
              <a:t> 10/05/2017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195513" y="1820143"/>
            <a:ext cx="528637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t-BR" sz="1900" b="1" dirty="0">
                <a:solidFill>
                  <a:srgbClr val="C00000"/>
                </a:solidFill>
              </a:rPr>
              <a:t>Crescimento no </a:t>
            </a:r>
            <a:r>
              <a:rPr lang="pt-BR" sz="1900" b="1" dirty="0" smtClean="0">
                <a:solidFill>
                  <a:srgbClr val="C00000"/>
                </a:solidFill>
              </a:rPr>
              <a:t>período </a:t>
            </a:r>
            <a:r>
              <a:rPr lang="pt-BR" sz="1900" b="1" dirty="0">
                <a:solidFill>
                  <a:srgbClr val="C00000"/>
                </a:solidFill>
              </a:rPr>
              <a:t>= </a:t>
            </a:r>
            <a:r>
              <a:rPr lang="pt-BR" sz="1900" b="1" dirty="0" smtClean="0">
                <a:solidFill>
                  <a:srgbClr val="C00000"/>
                </a:solidFill>
              </a:rPr>
              <a:t>155%</a:t>
            </a:r>
            <a:endParaRPr lang="pt-BR" sz="1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7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51966" y="1916832"/>
            <a:ext cx="87125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Evolução da Concessão </a:t>
            </a:r>
            <a:r>
              <a:rPr lang="pt-BR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endParaRPr lang="pt-BR" sz="4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Bolsas </a:t>
            </a:r>
            <a:r>
              <a:rPr lang="pt-BR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Estudo </a:t>
            </a:r>
            <a:r>
              <a:rPr lang="pt-BR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Pesquisa </a:t>
            </a:r>
          </a:p>
          <a:p>
            <a:pPr algn="ctr"/>
            <a:r>
              <a:rPr lang="pt-BR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 País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2003-2016</a:t>
            </a:r>
            <a:endParaRPr lang="pt-BR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36512" y="-27384"/>
            <a:ext cx="9180512" cy="1336151"/>
            <a:chOff x="-36512" y="5229199"/>
            <a:chExt cx="9180512" cy="1336151"/>
          </a:xfrm>
        </p:grpSpPr>
        <p:sp>
          <p:nvSpPr>
            <p:cNvPr id="4" name="Retângulo 3"/>
            <p:cNvSpPr/>
            <p:nvPr/>
          </p:nvSpPr>
          <p:spPr>
            <a:xfrm>
              <a:off x="-36512" y="5229199"/>
              <a:ext cx="9180512" cy="133615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5517414"/>
              <a:ext cx="827584" cy="75972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11560" y="6021288"/>
            <a:ext cx="1686680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300" b="1" dirty="0">
                <a:solidFill>
                  <a:srgbClr val="000000"/>
                </a:solidFill>
              </a:rPr>
              <a:t>Fonte: </a:t>
            </a:r>
            <a:r>
              <a:rPr lang="pt-BR" sz="1300" b="1" dirty="0" smtClean="0">
                <a:solidFill>
                  <a:srgbClr val="000000"/>
                </a:solidFill>
              </a:rPr>
              <a:t>GEOCAPES</a:t>
            </a:r>
            <a:endParaRPr lang="pt-BR" sz="1300" b="1" dirty="0">
              <a:solidFill>
                <a:srgbClr val="0000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910556" y="1534376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rgbClr val="0066FF"/>
                </a:solidFill>
              </a:rPr>
              <a:t>Crescimento entre </a:t>
            </a:r>
            <a:r>
              <a:rPr lang="pt-BR" sz="2000" b="1" dirty="0" smtClean="0">
                <a:solidFill>
                  <a:srgbClr val="0066FF"/>
                </a:solidFill>
              </a:rPr>
              <a:t>2003 </a:t>
            </a:r>
            <a:r>
              <a:rPr lang="pt-BR" sz="2000" b="1" dirty="0">
                <a:solidFill>
                  <a:srgbClr val="0066FF"/>
                </a:solidFill>
              </a:rPr>
              <a:t>e </a:t>
            </a:r>
            <a:r>
              <a:rPr lang="pt-BR" sz="2000" b="1" dirty="0" smtClean="0">
                <a:solidFill>
                  <a:srgbClr val="0066FF"/>
                </a:solidFill>
              </a:rPr>
              <a:t>2016 </a:t>
            </a:r>
            <a:r>
              <a:rPr lang="pt-BR" sz="2000" b="1" dirty="0">
                <a:solidFill>
                  <a:srgbClr val="0066FF"/>
                </a:solidFill>
              </a:rPr>
              <a:t>= </a:t>
            </a:r>
            <a:r>
              <a:rPr lang="pt-BR" sz="2000" b="1" dirty="0" smtClean="0">
                <a:solidFill>
                  <a:srgbClr val="0066FF"/>
                </a:solidFill>
              </a:rPr>
              <a:t>206%</a:t>
            </a:r>
            <a:endParaRPr lang="pt-BR" sz="2000" b="1" dirty="0">
              <a:solidFill>
                <a:srgbClr val="0066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36512" y="-27384"/>
            <a:ext cx="9180512" cy="1336151"/>
            <a:chOff x="-36512" y="-27384"/>
            <a:chExt cx="9180512" cy="1336151"/>
          </a:xfrm>
        </p:grpSpPr>
        <p:grpSp>
          <p:nvGrpSpPr>
            <p:cNvPr id="7" name="Grupo 6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9" name="Retângulo 8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8" name="Retângulo 1"/>
            <p:cNvSpPr>
              <a:spLocks noChangeArrowheads="1"/>
            </p:cNvSpPr>
            <p:nvPr/>
          </p:nvSpPr>
          <p:spPr bwMode="auto">
            <a:xfrm>
              <a:off x="249683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Concessão 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Bolsas de Estudo no País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Mestrado – 2003-2016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081903"/>
              </p:ext>
            </p:extLst>
          </p:nvPr>
        </p:nvGraphicFramePr>
        <p:xfrm>
          <a:off x="557808" y="1850914"/>
          <a:ext cx="8334672" cy="426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987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999901" y="1499217"/>
            <a:ext cx="528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rgbClr val="C00000"/>
                </a:solidFill>
              </a:rPr>
              <a:t>Crescimento entre </a:t>
            </a:r>
            <a:r>
              <a:rPr lang="pt-BR" sz="2000" b="1" dirty="0" smtClean="0">
                <a:solidFill>
                  <a:srgbClr val="C00000"/>
                </a:solidFill>
              </a:rPr>
              <a:t>2003 </a:t>
            </a:r>
            <a:r>
              <a:rPr lang="pt-BR" sz="2000" b="1" dirty="0">
                <a:solidFill>
                  <a:srgbClr val="C00000"/>
                </a:solidFill>
              </a:rPr>
              <a:t>e </a:t>
            </a:r>
            <a:r>
              <a:rPr lang="pt-BR" sz="2000" b="1" dirty="0" smtClean="0">
                <a:solidFill>
                  <a:srgbClr val="C00000"/>
                </a:solidFill>
              </a:rPr>
              <a:t>2016 </a:t>
            </a:r>
            <a:r>
              <a:rPr lang="pt-BR" sz="2000" b="1" dirty="0">
                <a:solidFill>
                  <a:srgbClr val="C00000"/>
                </a:solidFill>
              </a:rPr>
              <a:t>= </a:t>
            </a:r>
            <a:r>
              <a:rPr lang="pt-BR" sz="2000" b="1" dirty="0" smtClean="0">
                <a:solidFill>
                  <a:srgbClr val="C00000"/>
                </a:solidFill>
              </a:rPr>
              <a:t>279%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6021288"/>
            <a:ext cx="1686680" cy="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t-BR" sz="1300" b="1" dirty="0">
                <a:solidFill>
                  <a:srgbClr val="000000"/>
                </a:solidFill>
              </a:rPr>
              <a:t>Fonte: </a:t>
            </a:r>
            <a:r>
              <a:rPr lang="pt-BR" sz="1300" b="1" dirty="0" smtClean="0">
                <a:solidFill>
                  <a:srgbClr val="000000"/>
                </a:solidFill>
              </a:rPr>
              <a:t>GEOCAPES</a:t>
            </a:r>
            <a:endParaRPr lang="pt-BR" sz="1300" b="1" dirty="0">
              <a:solidFill>
                <a:srgbClr val="0000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-36512" y="-27384"/>
            <a:ext cx="9180512" cy="1336151"/>
            <a:chOff x="-36512" y="-27384"/>
            <a:chExt cx="9180512" cy="1336151"/>
          </a:xfrm>
        </p:grpSpPr>
        <p:grpSp>
          <p:nvGrpSpPr>
            <p:cNvPr id="8" name="Grupo 7"/>
            <p:cNvGrpSpPr/>
            <p:nvPr/>
          </p:nvGrpSpPr>
          <p:grpSpPr>
            <a:xfrm>
              <a:off x="-36512" y="-27384"/>
              <a:ext cx="9180512" cy="1336151"/>
              <a:chOff x="-36512" y="5229199"/>
              <a:chExt cx="9180512" cy="1336151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-36512" y="5229199"/>
                <a:ext cx="9180512" cy="133615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bg1"/>
                  </a:solidFill>
                </a:endParaRPr>
              </a:p>
            </p:txBody>
          </p:sp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016" y="5517414"/>
                <a:ext cx="827584" cy="759722"/>
              </a:xfrm>
              <a:prstGeom prst="rect">
                <a:avLst/>
              </a:prstGeom>
            </p:spPr>
          </p:pic>
        </p:grpSp>
        <p:sp>
          <p:nvSpPr>
            <p:cNvPr id="9" name="Retângulo 1"/>
            <p:cNvSpPr>
              <a:spLocks noChangeArrowheads="1"/>
            </p:cNvSpPr>
            <p:nvPr/>
          </p:nvSpPr>
          <p:spPr bwMode="auto">
            <a:xfrm>
              <a:off x="249683" y="188640"/>
              <a:ext cx="878681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Concessão </a:t>
              </a:r>
              <a:r>
                <a:rPr lang="pt-BR" sz="2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Bolsas de Estudo no País</a:t>
              </a:r>
            </a:p>
            <a:p>
              <a:pPr algn="ctr"/>
              <a:r>
                <a:rPr lang="pt-B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Doutorado – 2003-2016</a:t>
              </a:r>
              <a:endParaRPr lang="pt-BR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186408"/>
              </p:ext>
            </p:extLst>
          </p:nvPr>
        </p:nvGraphicFramePr>
        <p:xfrm>
          <a:off x="557807" y="1756052"/>
          <a:ext cx="8333753" cy="426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8722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 eaLnBrk="1" hangingPunct="1">
          <a:defRPr sz="28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7_Fluxo">
  <a:themeElements>
    <a:clrScheme name="7_Fluxo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F49100"/>
      </a:hlink>
      <a:folHlink>
        <a:srgbClr val="85DFD0"/>
      </a:folHlink>
    </a:clrScheme>
    <a:fontScheme name="7_Fluxo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Fluxo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7_Fluxo 1">
    <a:dk1>
      <a:srgbClr val="000000"/>
    </a:dk1>
    <a:lt1>
      <a:srgbClr val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FFFFFF"/>
    </a:accent3>
    <a:accent4>
      <a:srgbClr val="000000"/>
    </a:accent4>
    <a:accent5>
      <a:srgbClr val="AABBDF"/>
    </a:accent5>
    <a:accent6>
      <a:srgbClr val="008EC4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34408</TotalTime>
  <Words>510</Words>
  <Application>Microsoft Office PowerPoint</Application>
  <PresentationFormat>Apresentação na tela (4:3)</PresentationFormat>
  <Paragraphs>165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Verdana</vt:lpstr>
      <vt:lpstr>Wingdings</vt:lpstr>
      <vt:lpstr>Wingdings 2</vt:lpstr>
      <vt:lpstr>Fluxo</vt:lpstr>
      <vt:lpstr>7_Fluxo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Bolsas no país</dc:title>
  <dc:creator>capes</dc:creator>
  <cp:lastModifiedBy>Mariana Menezes dos Reis</cp:lastModifiedBy>
  <cp:revision>1441</cp:revision>
  <cp:lastPrinted>2017-06-20T12:33:32Z</cp:lastPrinted>
  <dcterms:created xsi:type="dcterms:W3CDTF">2010-08-13T17:43:45Z</dcterms:created>
  <dcterms:modified xsi:type="dcterms:W3CDTF">2017-06-20T12:52:39Z</dcterms:modified>
</cp:coreProperties>
</file>