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443" r:id="rId4"/>
    <p:sldId id="448" r:id="rId5"/>
    <p:sldId id="444" r:id="rId6"/>
    <p:sldId id="445" r:id="rId7"/>
    <p:sldId id="446" r:id="rId8"/>
    <p:sldId id="447" r:id="rId9"/>
    <p:sldId id="388" r:id="rId10"/>
    <p:sldId id="389" r:id="rId11"/>
    <p:sldId id="390" r:id="rId12"/>
    <p:sldId id="392" r:id="rId13"/>
    <p:sldId id="465" r:id="rId14"/>
    <p:sldId id="466" r:id="rId15"/>
    <p:sldId id="395" r:id="rId16"/>
    <p:sldId id="396" r:id="rId17"/>
    <p:sldId id="397" r:id="rId18"/>
    <p:sldId id="398" r:id="rId19"/>
    <p:sldId id="399" r:id="rId20"/>
    <p:sldId id="400" r:id="rId21"/>
    <p:sldId id="4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FEE"/>
    <a:srgbClr val="FCD301"/>
    <a:srgbClr val="FAAE17"/>
    <a:srgbClr val="A60E13"/>
    <a:srgbClr val="ED1C24"/>
    <a:srgbClr val="328431"/>
    <a:srgbClr val="2E3192"/>
    <a:srgbClr val="50B648"/>
    <a:srgbClr val="FFFFFE"/>
    <a:srgbClr val="2B7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30" autoAdjust="0"/>
    <p:restoredTop sz="98367" autoAdjust="0"/>
  </p:normalViewPr>
  <p:slideViewPr>
    <p:cSldViewPr snapToGrid="0" snapToObjects="1"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063B-1C17-41A0-AC8B-4AE195FBCA2C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B7F7E-B67E-4997-80DB-A6211194D9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23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is textos+Dua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S_assinatura_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7"/>
            <a:ext cx="9143391" cy="68575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9748" y="594163"/>
            <a:ext cx="7048979" cy="588064"/>
          </a:xfrm>
          <a:prstGeom prst="rect">
            <a:avLst/>
          </a:prstGeom>
        </p:spPr>
        <p:txBody>
          <a:bodyPr lIns="162617" tIns="81308" rIns="162617" bIns="81308"/>
          <a:lstStyle>
            <a:lvl1pPr algn="l">
              <a:defRPr sz="2800">
                <a:solidFill>
                  <a:srgbClr val="E4021B"/>
                </a:solidFill>
                <a:latin typeface="Chevin Pro ExtraBold"/>
                <a:cs typeface="Chevin Pro ExtraBold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do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8976" y="5144643"/>
            <a:ext cx="3379553" cy="961627"/>
          </a:xfrm>
          <a:prstGeom prst="rect">
            <a:avLst/>
          </a:prstGeom>
        </p:spPr>
        <p:txBody>
          <a:bodyPr lIns="162617" tIns="81308" rIns="162617" bIns="81308"/>
          <a:lstStyle>
            <a:lvl1pPr marL="0" indent="0">
              <a:buNone/>
              <a:defRPr sz="1400" b="0" i="0">
                <a:latin typeface="Chevin Pro Light"/>
                <a:cs typeface="Chevin Pro Light"/>
              </a:defRPr>
            </a:lvl1pPr>
            <a:lvl2pPr>
              <a:defRPr sz="1400" b="0" i="0">
                <a:latin typeface="Chevin Pro Light"/>
                <a:cs typeface="Chevin Pro Light"/>
              </a:defRPr>
            </a:lvl2pPr>
            <a:lvl3pPr>
              <a:defRPr sz="1400" b="0" i="0">
                <a:latin typeface="Chevin Pro Light"/>
                <a:cs typeface="Chevin Pro Light"/>
              </a:defRPr>
            </a:lvl3pPr>
            <a:lvl4pPr>
              <a:defRPr sz="1400" b="0" i="0">
                <a:latin typeface="Chevin Pro Light"/>
                <a:cs typeface="Chevin Pro Light"/>
              </a:defRPr>
            </a:lvl4pPr>
            <a:lvl5pPr>
              <a:defRPr sz="1400" b="0" i="0">
                <a:latin typeface="Chevin Pro Light"/>
                <a:cs typeface="Chevin Pr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5880" y="6356350"/>
            <a:ext cx="640919" cy="365126"/>
          </a:xfrm>
          <a:prstGeom prst="rect">
            <a:avLst/>
          </a:prstGeom>
        </p:spPr>
        <p:txBody>
          <a:bodyPr lIns="162617" tIns="81308" rIns="162617" bIns="81308"/>
          <a:lstStyle>
            <a:lvl1pPr>
              <a:defRPr sz="1400" b="0" i="0">
                <a:solidFill>
                  <a:srgbClr val="E4021B"/>
                </a:solidFill>
                <a:latin typeface="Chevin Pro Light"/>
                <a:cs typeface="Chevin Pro Light"/>
              </a:defRPr>
            </a:lvl1pPr>
          </a:lstStyle>
          <a:p>
            <a:fld id="{CCA69D28-CC1B-124D-A998-344849F2C6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8976" y="1182820"/>
            <a:ext cx="2431513" cy="565053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sz="2100" b="0" i="0">
                <a:solidFill>
                  <a:srgbClr val="E4021B"/>
                </a:solidFill>
                <a:latin typeface="Chevin Pro Medium"/>
                <a:cs typeface="Chevin Pro Medium"/>
              </a:defRPr>
            </a:lvl1pPr>
          </a:lstStyle>
          <a:p>
            <a:pPr lvl="0"/>
            <a:r>
              <a:rPr lang="en-US" dirty="0" err="1" smtClean="0"/>
              <a:t>Subtítulo</a:t>
            </a:r>
            <a:endParaRPr lang="en-US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719747" y="1769000"/>
            <a:ext cx="3378782" cy="3375644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baseline="0"/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8002" y="1182820"/>
            <a:ext cx="2431513" cy="565053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sz="2100" b="0" i="0">
                <a:solidFill>
                  <a:srgbClr val="E4021B"/>
                </a:solidFill>
                <a:latin typeface="Chevin Pro Medium"/>
                <a:cs typeface="Chevin Pro Medium"/>
              </a:defRPr>
            </a:lvl1pPr>
          </a:lstStyle>
          <a:p>
            <a:pPr lvl="0"/>
            <a:r>
              <a:rPr lang="en-US" dirty="0" err="1" smtClean="0"/>
              <a:t>Subtítulo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458002" y="5144643"/>
            <a:ext cx="3379553" cy="961627"/>
          </a:xfrm>
          <a:prstGeom prst="rect">
            <a:avLst/>
          </a:prstGeom>
        </p:spPr>
        <p:txBody>
          <a:bodyPr lIns="162617" tIns="81308" rIns="162617" bIns="81308"/>
          <a:lstStyle>
            <a:lvl1pPr marL="0" indent="0">
              <a:buNone/>
              <a:defRPr sz="1400" b="0" i="0">
                <a:latin typeface="Chevin Pro Light"/>
                <a:cs typeface="Chevin Pro Light"/>
              </a:defRPr>
            </a:lvl1pPr>
            <a:lvl2pPr>
              <a:defRPr sz="1400" b="0" i="0">
                <a:latin typeface="Chevin Pro Light"/>
                <a:cs typeface="Chevin Pro Light"/>
              </a:defRPr>
            </a:lvl2pPr>
            <a:lvl3pPr>
              <a:defRPr sz="1400" b="0" i="0">
                <a:latin typeface="Chevin Pro Light"/>
                <a:cs typeface="Chevin Pro Light"/>
              </a:defRPr>
            </a:lvl3pPr>
            <a:lvl4pPr>
              <a:defRPr sz="1400" b="0" i="0">
                <a:latin typeface="Chevin Pro Light"/>
                <a:cs typeface="Chevin Pro Light"/>
              </a:defRPr>
            </a:lvl4pPr>
            <a:lvl5pPr>
              <a:defRPr sz="1400" b="0" i="0">
                <a:latin typeface="Chevin Pro Light"/>
                <a:cs typeface="Chevin Pr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4458773" y="1769000"/>
            <a:ext cx="3378782" cy="3375644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240465" y="1306169"/>
            <a:ext cx="2431926" cy="588064"/>
          </a:xfrm>
          <a:prstGeom prst="rect">
            <a:avLst/>
          </a:prstGeom>
        </p:spPr>
        <p:txBody>
          <a:bodyPr lIns="162617" tIns="81308" rIns="162617" bIns="81308"/>
          <a:lstStyle>
            <a:lvl1pPr algn="ctr" defTabSz="257084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Chevin Pro ExtraBold"/>
                <a:ea typeface="+mj-ea"/>
                <a:cs typeface="Chevin Pro ExtraBold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5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29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2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31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1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2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16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7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927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790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77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is textos+Dua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S_assinatura_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7"/>
            <a:ext cx="9143391" cy="68575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9748" y="594163"/>
            <a:ext cx="7048979" cy="588064"/>
          </a:xfrm>
          <a:prstGeom prst="rect">
            <a:avLst/>
          </a:prstGeom>
        </p:spPr>
        <p:txBody>
          <a:bodyPr lIns="162617" tIns="81308" rIns="162617" bIns="81308"/>
          <a:lstStyle>
            <a:lvl1pPr algn="l">
              <a:defRPr sz="2800">
                <a:solidFill>
                  <a:srgbClr val="E4021B"/>
                </a:solidFill>
                <a:latin typeface="Chevin Pro ExtraBold"/>
                <a:cs typeface="Chevin Pro ExtraBold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do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8976" y="5144643"/>
            <a:ext cx="3379553" cy="961627"/>
          </a:xfrm>
          <a:prstGeom prst="rect">
            <a:avLst/>
          </a:prstGeom>
        </p:spPr>
        <p:txBody>
          <a:bodyPr lIns="162617" tIns="81308" rIns="162617" bIns="81308"/>
          <a:lstStyle>
            <a:lvl1pPr marL="0" indent="0">
              <a:buNone/>
              <a:defRPr sz="1400" b="0" i="0">
                <a:latin typeface="Chevin Pro Light"/>
                <a:cs typeface="Chevin Pro Light"/>
              </a:defRPr>
            </a:lvl1pPr>
            <a:lvl2pPr>
              <a:defRPr sz="1400" b="0" i="0">
                <a:latin typeface="Chevin Pro Light"/>
                <a:cs typeface="Chevin Pro Light"/>
              </a:defRPr>
            </a:lvl2pPr>
            <a:lvl3pPr>
              <a:defRPr sz="1400" b="0" i="0">
                <a:latin typeface="Chevin Pro Light"/>
                <a:cs typeface="Chevin Pro Light"/>
              </a:defRPr>
            </a:lvl3pPr>
            <a:lvl4pPr>
              <a:defRPr sz="1400" b="0" i="0">
                <a:latin typeface="Chevin Pro Light"/>
                <a:cs typeface="Chevin Pro Light"/>
              </a:defRPr>
            </a:lvl4pPr>
            <a:lvl5pPr>
              <a:defRPr sz="1400" b="0" i="0">
                <a:latin typeface="Chevin Pro Light"/>
                <a:cs typeface="Chevin Pr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5880" y="6356350"/>
            <a:ext cx="640919" cy="365126"/>
          </a:xfrm>
          <a:prstGeom prst="rect">
            <a:avLst/>
          </a:prstGeom>
        </p:spPr>
        <p:txBody>
          <a:bodyPr lIns="162617" tIns="81308" rIns="162617" bIns="81308"/>
          <a:lstStyle>
            <a:lvl1pPr>
              <a:defRPr sz="1400" b="0" i="0">
                <a:solidFill>
                  <a:srgbClr val="E4021B"/>
                </a:solidFill>
                <a:latin typeface="Chevin Pro Light"/>
                <a:cs typeface="Chevin Pro Light"/>
              </a:defRPr>
            </a:lvl1pPr>
          </a:lstStyle>
          <a:p>
            <a:fld id="{CCA69D28-CC1B-124D-A998-344849F2C6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18976" y="1182820"/>
            <a:ext cx="2431513" cy="565053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sz="2100" b="0" i="0">
                <a:solidFill>
                  <a:srgbClr val="E4021B"/>
                </a:solidFill>
                <a:latin typeface="Chevin Pro Medium"/>
                <a:cs typeface="Chevin Pro Medium"/>
              </a:defRPr>
            </a:lvl1pPr>
          </a:lstStyle>
          <a:p>
            <a:pPr lvl="0"/>
            <a:r>
              <a:rPr lang="en-US" dirty="0" err="1" smtClean="0"/>
              <a:t>Subtítulo</a:t>
            </a:r>
            <a:endParaRPr lang="en-US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719747" y="1769000"/>
            <a:ext cx="3378782" cy="3375644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baseline="0"/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8002" y="1182820"/>
            <a:ext cx="2431513" cy="565053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 sz="2100" b="0" i="0">
                <a:solidFill>
                  <a:srgbClr val="E4021B"/>
                </a:solidFill>
                <a:latin typeface="Chevin Pro Medium"/>
                <a:cs typeface="Chevin Pro Medium"/>
              </a:defRPr>
            </a:lvl1pPr>
          </a:lstStyle>
          <a:p>
            <a:pPr lvl="0"/>
            <a:r>
              <a:rPr lang="en-US" dirty="0" err="1" smtClean="0"/>
              <a:t>Subtítulo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458002" y="5144643"/>
            <a:ext cx="3379553" cy="961627"/>
          </a:xfrm>
          <a:prstGeom prst="rect">
            <a:avLst/>
          </a:prstGeom>
        </p:spPr>
        <p:txBody>
          <a:bodyPr lIns="162617" tIns="81308" rIns="162617" bIns="81308"/>
          <a:lstStyle>
            <a:lvl1pPr marL="0" indent="0">
              <a:buNone/>
              <a:defRPr sz="1400" b="0" i="0">
                <a:latin typeface="Chevin Pro Light"/>
                <a:cs typeface="Chevin Pro Light"/>
              </a:defRPr>
            </a:lvl1pPr>
            <a:lvl2pPr>
              <a:defRPr sz="1400" b="0" i="0">
                <a:latin typeface="Chevin Pro Light"/>
                <a:cs typeface="Chevin Pro Light"/>
              </a:defRPr>
            </a:lvl2pPr>
            <a:lvl3pPr>
              <a:defRPr sz="1400" b="0" i="0">
                <a:latin typeface="Chevin Pro Light"/>
                <a:cs typeface="Chevin Pro Light"/>
              </a:defRPr>
            </a:lvl3pPr>
            <a:lvl4pPr>
              <a:defRPr sz="1400" b="0" i="0">
                <a:latin typeface="Chevin Pro Light"/>
                <a:cs typeface="Chevin Pro Light"/>
              </a:defRPr>
            </a:lvl4pPr>
            <a:lvl5pPr>
              <a:defRPr sz="1400" b="0" i="0">
                <a:latin typeface="Chevin Pro Light"/>
                <a:cs typeface="Chevin Pr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Insira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4458773" y="1769000"/>
            <a:ext cx="3378782" cy="3375644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240465" y="1306169"/>
            <a:ext cx="2431926" cy="588064"/>
          </a:xfrm>
          <a:prstGeom prst="rect">
            <a:avLst/>
          </a:prstGeom>
        </p:spPr>
        <p:txBody>
          <a:bodyPr lIns="162617" tIns="81308" rIns="162617" bIns="81308"/>
          <a:lstStyle>
            <a:lvl1pPr algn="ctr" defTabSz="257084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Chevin Pro ExtraBold"/>
                <a:ea typeface="+mj-ea"/>
                <a:cs typeface="Chevin Pro Extra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8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5716-DB4B-9041-94CD-9897B7CAA47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6EE2-AE5C-4844-8635-58DBE630D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5716-DB4B-9041-94CD-9897B7CAA47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6EE2-AE5C-4844-8635-58DBE630DDF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16200000">
            <a:off x="-1631335" y="955627"/>
            <a:ext cx="2417150" cy="505896"/>
            <a:chOff x="-1032491" y="836279"/>
            <a:chExt cx="3995701" cy="836278"/>
          </a:xfrm>
        </p:grpSpPr>
        <p:sp>
          <p:nvSpPr>
            <p:cNvPr id="11" name="Rectangle 10"/>
            <p:cNvSpPr/>
            <p:nvPr/>
          </p:nvSpPr>
          <p:spPr>
            <a:xfrm>
              <a:off x="-1032491" y="836279"/>
              <a:ext cx="836278" cy="836278"/>
            </a:xfrm>
            <a:prstGeom prst="rect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25" y="836279"/>
              <a:ext cx="836278" cy="836278"/>
            </a:xfrm>
            <a:prstGeom prst="rect">
              <a:avLst/>
            </a:prstGeom>
            <a:solidFill>
              <a:srgbClr val="50B7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4116" y="836279"/>
              <a:ext cx="836278" cy="836278"/>
            </a:xfrm>
            <a:prstGeom prst="rect">
              <a:avLst/>
            </a:prstGeom>
            <a:solidFill>
              <a:srgbClr val="00AF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6932" y="836279"/>
              <a:ext cx="836278" cy="836278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-675708" y="4650788"/>
            <a:ext cx="505896" cy="505896"/>
          </a:xfrm>
          <a:prstGeom prst="rect">
            <a:avLst/>
          </a:prstGeom>
          <a:solidFill>
            <a:srgbClr val="A60E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675708" y="4019949"/>
            <a:ext cx="505896" cy="505896"/>
          </a:xfrm>
          <a:prstGeom prst="rect">
            <a:avLst/>
          </a:prstGeom>
          <a:solidFill>
            <a:srgbClr val="3284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675708" y="3370373"/>
            <a:ext cx="505896" cy="505896"/>
          </a:xfrm>
          <a:prstGeom prst="rect">
            <a:avLst/>
          </a:prstGeom>
          <a:solidFill>
            <a:srgbClr val="2E3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675708" y="2739534"/>
            <a:ext cx="505896" cy="505896"/>
          </a:xfrm>
          <a:prstGeom prst="rect">
            <a:avLst/>
          </a:prstGeom>
          <a:solidFill>
            <a:srgbClr val="FBA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0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0" y="1599892"/>
            <a:ext cx="8280000" cy="5159478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-1" y="1459073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-1" y="-3114"/>
            <a:ext cx="9144001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 escolaridade dos </a:t>
            </a:r>
            <a:r>
              <a:rPr lang="pt-BR" sz="2400" b="1" i="1" u="sng" dirty="0">
                <a:solidFill>
                  <a:srgbClr val="28AFEE"/>
                </a:solidFill>
              </a:rPr>
              <a:t>jovens brasileiros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que hoje passam à idade adulta (29 anos) é a mesma dos </a:t>
            </a:r>
            <a:r>
              <a:rPr lang="pt-BR" sz="2400" b="1" i="1" u="sng" dirty="0">
                <a:solidFill>
                  <a:srgbClr val="28AFEE"/>
                </a:solidFill>
              </a:rPr>
              <a:t>pais dos jovens chilenos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quando esses passaram à idade adulta há 23 anos! Estamos </a:t>
            </a:r>
            <a:r>
              <a:rPr lang="pt-BR" sz="2400" b="1" i="1" u="sng" dirty="0">
                <a:solidFill>
                  <a:srgbClr val="28AFEE"/>
                </a:solidFill>
              </a:rPr>
              <a:t>uma geração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atrás. </a:t>
            </a:r>
          </a:p>
        </p:txBody>
      </p:sp>
    </p:spTree>
    <p:extLst>
      <p:ext uri="{BB962C8B-B14F-4D97-AF65-F5344CB8AC3E}">
        <p14:creationId xmlns:p14="http://schemas.microsoft.com/office/powerpoint/2010/main" val="19661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695428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" y="78772"/>
            <a:ext cx="9144000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O desempenho dos estudantes na </a:t>
            </a:r>
            <a:r>
              <a:rPr lang="pt-BR" sz="2800" b="1" i="1" u="sng" dirty="0" smtClean="0">
                <a:solidFill>
                  <a:srgbClr val="28AFEE"/>
                </a:solidFill>
              </a:rPr>
              <a:t>Grécia</a:t>
            </a:r>
            <a:r>
              <a:rPr lang="pt-BR" sz="2800" b="1" dirty="0" smtClean="0">
                <a:solidFill>
                  <a:srgbClr val="28AFEE"/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é </a:t>
            </a:r>
            <a:r>
              <a:rPr lang="pt-BR" sz="2800" b="1" i="1" u="sng" dirty="0" smtClean="0">
                <a:solidFill>
                  <a:srgbClr val="28AFEE"/>
                </a:solidFill>
              </a:rPr>
              <a:t>duas vezes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o dos estudantes brasileiros e na </a:t>
            </a:r>
            <a:r>
              <a:rPr lang="pt-BR" sz="2800" b="1" i="1" u="sng" dirty="0" smtClean="0">
                <a:solidFill>
                  <a:srgbClr val="28AFEE"/>
                </a:solidFill>
              </a:rPr>
              <a:t>Coréia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pt-BR" sz="2800" b="1" dirty="0" smtClean="0">
                <a:solidFill>
                  <a:srgbClr val="FCD301"/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quase </a:t>
            </a:r>
            <a:r>
              <a:rPr lang="pt-BR" sz="2800" b="1" i="1" u="sng" dirty="0" smtClean="0">
                <a:solidFill>
                  <a:srgbClr val="28AFEE"/>
                </a:solidFill>
              </a:rPr>
              <a:t>três vezes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pt-BR" sz="28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5" y="1712170"/>
            <a:ext cx="8280000" cy="51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695428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" y="78772"/>
            <a:ext cx="9144000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Tanto em Pernambuco como no Rio de Janeiro, a evidência preliminar existente indica que a educação integral tem enorme impacto sobre o aprendizado.</a:t>
            </a:r>
            <a:endParaRPr lang="pt-BR" sz="28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1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H/Log8u2PUbiurOUl4y41siYePgm0OVF46PXqEs1MNzLquCK4SZTT/u0HS49+TR0VIKiM9x0aihKF0ipSsJsTpIcvpcbA7bNDqXXLDeIgMPLtv6eqpv9a2t2u8H5cYUyqtfj2/12a9DoJb+aytFHI3dIZUnxu6t6cuUIdckdY27hFumhauIrKhIu4Bn4k26NDU5IbCVuXYP+KHraGxzjdY2FrjIaBqKr/Ogw8+gYN3YsJvpH+xIcIU1JdEgpWk++hHqaAm+cJ5lDxmEy9kYjxWNGQJ61dQbRMQHGEhFjLh6bjHsFnNo86qjlREA5srNhWjRe9wLOWnitT3rY+552w8QGUFzeRFudDsmubwSyPEL2xLnFZ1zTyFQIfDkcJWyXQbkSeINfo2wj7W2HY2rV2Eitb5jbYpAmdRbyT3W1AfMDProT7E7II+Tk99S4VOdOVFlTmhcDK2qsb4klRHycjHJsc0U5/61wM4l7Xsywc6gqx4KiLnTzuu/tXOtk4COY57Zd2Q2K2FnktRyMKiKvRhrj7wrt8f5WqqXRLKBUjz2dRp0kxKVznnCJtBBRgO8aymLu4WsGpiPOh8Zw4itXQByaVzEOIw3d5/wzzZq80BWoqTWhLvKxRkDmc3metvvXvfbTmsAJNY8cfGIg9gCngoKg/xc+qivgMYGjsOnKbYwQe5280Pp8kqy/ZFn9427KyOre3FfKChp5Kv2eJ+0w8ZYzG3Ax+4vc1bqPfISOH2Uq5ex8jxVwUsfFBlhpR21nYWZ19wcUpJdqkEAH36MfaUb4CWHqyQkZ1o56lsZE9CXlpgJp8YsR+BewqAe69f5NpScuU9djJN3/3L+wWCwedaGsYxer0qkql30s/B7jMWR9hBDhH6+1rEbQVSXBXQmtX3Y/IHOoWRNbOGeGERYG0j3KSerumXel74WuGHtmBHbt25rdJcyaJenokDl8E2WwKqOBuNLKs1sGoQhvJ0HQlyUK42OFmnpdS42It+QOFdoewD3QYaT0uoNsluD/zaUTEfzdcUOX8wFbYGmyPmirUvMkhdZKjRAJJpXA1YT0pV0UvOFBwmQML3tLvNSgtWU6mDG98sHTL7Ch6VEIxpfFZW5+F59c8FxIP83mpjZl5dSOTMBk097m2P9X98VMKj7eZtdS3fHNSQ5wLZWMnezXH1cjBLZsSk8+I12FPZccjeXTFrnkksdp1mzAXqwUQ0gRYEy6lEMcMfVlukl2I19adZBLcXLJuKIVYatt9SQL2mJgEb2fPhsz0hhbt6v78V/T/upDOlyUl/S41kGrTm4puqr6yB42SucdJoY2cbJC0OLsBM6wroiqTFPY8QNnkzFJBlCTLNSP4SsZD2RMj5YiDR0rGb2ZRZkaDSp42Gf+bNtlXzzFH0lg0rlTrwoCdv+P+f2MUjgpbyi+I8s7bjF5VuiSxK9hfNtDeaPz4cBTPMam6wzI5T3zCnput+RnnV5ocUglFMm8K1uIdTcliUAGCNsZNr43W8OSJCnsvQLrKa2WZQTi2rLTyfrPTyhrzIkURxbXdF7FIS7xf3Y0Jdb4Tvr6dKDOEZCtwGJianYXH6V0bgMxTcQaLhN9K4pygOGoiLN03kHsXrBmKOLfX/WZQLuCrqBdPeAIGzCTtE/bosTbDTO5SiXlJ8DVoTdEOQZeMZRHo/fMMef+g2CA9stmrq8x1J2RfBXhyUFzA+v3zP4a/9kCxr8ohsjTf3QmfUKF7mSPp/ZRLCrGdqwmMqCu3u3sJU03pH0vmXZ77cnyF701QyWhZjOQuXLsz7UyOjUIebPtFxbUHNNy60RcY9bBUwGjY9vBNMsiugofArP3DwxJ/yZm5ClONSMTZIUgMZdKFD82F7oLcPCKgylcAG1iFcp2BmbCRWnK36FzvMeTyFzoIIgvpYf5IWPhY4XZbSmqA/diDx7ZNyxGT/D/XEbB3RRQNMASpmIzTBLebn9ejfm3S+VSCjAdZBjRA2mWnR47xmsfm3HxaGVw6DREL0zbf1ouRpnBwvSUI8fJZtvgLvz7i7if/G3j9FKToPsMqX1ebpDQsgUfuBuWNGpKzh27KjRoongxvrW7+XmLi6QXZJq7lehtlfC5VtkITtm+fgJtTeR4Cpq99hTIsWnuyhnQDy9kxL43AXqagumZrrul3Km9Y23YU8vTgfOJHFIx/T1DojWyO/9OaPsU57OoGswsmj3ZEGC34qS/yNf2DX2amFSVBzhMYhoNon4H+lumxZERsVgqwv7d4x9de8Nx+EOo+XKe1XLerJ8VGZ59hH1O3Zn+klPqzuSzUSFsocA7rhXWDVyBoo+l1al7GwBDYPdGLKc7Wj8RbCVJHyTqmsfiJqAdNrEVQ9lYAZC2lqEltOypwmpwcezUrasRfsRwkNPBKtUeR51WdJ3ryF3e1gPZzchzy8j8EZLw3JGXdYd0kWcyvKAPPtNKDs1BUXUdMmqIpbRC21ZssOdq4ljVP8Fpge4smHSpd79apw2VEgss4SS+4merQadOEdOMQxAVWq5C2OPd+bYP3BeeaIHpUrNhsEPI8DwLQ/UgXaacYcH/7E0kV/bwSQXW+kdLHL6eqeo3w+nKcU8u8TZt5/7a3nNOBuoe25ZJuFXADcaXy8HguzRpWghQOf1F9FWAHNWH+WvAtpqzZlaPD7sIgZc/ZVa34dycbPFzhdMMtQH2cGmptWG7xdGMuesVzjLWKMViFLxuJSW6WiHNen/TrepEyk6SMVzt9+tWo7Sbz8bacIHFlRepo+LsCch5Cb0TAyDj3gHqq/QcJNiCG3eXumq6O/MxLHgveSMwxGlT5gzy0qYKBADWBs+nuAf7lhHPuulZMGKj3hj4TlbZmMIaem5DXiMD0kz41MDE3VVyuNgWKT5GukollZaIhzS4FxOPuDxUqIYmXOcET5WvjxhNMjP4YTi6zRUkGBJDBc+pPUtzPCq9XWbC4R0ltldPkMRpzuDkoXH4TgI8zN4Kzgd1Oj7wZ2XvFBxP1oDiodYCp0DZBLG3LRsgLLNWxzQ8wjkWDUJncOS9hScD2k64ZRptBLYTS73hlnLaFa/+jDLrtJvI2p1rCfakAnDrJbi5Lu1cFGvauWOYd10YbsiSxtQa2Ukmedzl4S6LuiXANOlzZRr71WUJbeDCXBZJVZbH1gj/SeCBe9QVFFAkZehyP5HpDYtE3LRZISTqkKLJMcJfmPP8wx88PLkBvUhyctPY7SrS+VuQnaKXGPA7BMXUSJ+D+A0W+GxBGq9f8FQZbDFf0UfIqh02gfy64hQAoT38No2SFzKfOfb1+bmQnp/Diblme9XKyjDqVJ1W89Lcoj7f9mdtfqBPCAVkQJWw/fyToeH2bC8N3ZKx8jHnDCioQ5LLq8kRVxmgo09KMl2ylCL2z2XdklRXGzEjQcsU86StPSeBRLU+QqBtk60N57ARAH18F13wo0mLrlAFU+koh2NM6HfOIi4lXGgrD3mBOdbLDlqhAvAD4oBjrsxkuWot74E5EGMD0D8fZOFPfYcntEY15nNe9QAmQoWbW5r9YVio+LVBPmlkrkdp/9v/rDy7pCRqmZ8iL9VSGaurY5YLUteHHGqCrfwUSUy4QBgurvTQx3bKZNc6LMOJ5FMhEbsjn1FdBbi0DLFnlqgSRJ9+NazJErDTZ/nyv2nRu68Jt+Uv4fhc1++o+SXwNXBH+eKsR47DlasLe1Oz6M5AO4ZSIY8cWuJ1gy8mJt+3iMDyuxwaGQA5eB+vSXPt3yfDicIp22kDseUJSJYSsPZwmujIxC+ZMDoBZsc0WEfIqGrZk2q/BT+TrZBwi45rQVB/xrYbOSZQfhuEui2rN5tv8cAU1LNZxbrALEXZPkUltFuqp0zA3k9c37rSfTxDOwlbeKFgrTKvLq3ViRvPfA7uejnUl6/1mAQ2QP3YAaKJwujSHf10AIHFH7QDjlluYhx6TPKLORszxwOC53VSKUR5sJRjpIeZ5CwAvwQY9J+sTYkPoCCAlfoh5jCKDDrKY9KG6MX4P/Tz9CdHC3YS60tWlcYjpxBeUe7US1yDQAV0QJv/zX8qk7HpzXPBY4kwfbMxjsnTEN/vSDr3X5/YvASgR8RA8YN+EK21PnlUN8+TGnVQJquo0lKlGG0LhySkSS5c7BVuN0O7HAx6sgAnFNU4M60dWwQV5rWx9jpYYzXzHBBagcLtMI0OwY7IWZvnXyo1gRz85NT960JHKi8nQgCQoPrqVsMPUuzDdLIMd8iF3eUygGMBEdNZmcd2K2KmqwQ/HD4Hd3PlHLIfFedkPPEUzat65dzkn2t8GoLy9Er3HqLvNeUj9KgqTRSkxwYg1VbxA92WOj2rCN6Nuv2lMY+Lo8T06eMUa76EcCIRocS5TSJS59jyhOZBGcOh0lxr0oq4e+oTpFek8wQFm6YOAD0+A9UOiyo4VL07y5P2ekcvgQKHmGAauoxycrwlFASfPCAbgAVoNNHFHqmv9+l4twqp8p4/x4snQ78QHfpsapZewmHrdca79Y1vgZRnDH/c7ZgSWMWdXlJ/8Y5dVUqIRWMslvoh1ZIR9gC/s9bCZ945i+u4x3mJHTQ7QvBqzBXlZqq/sy+OV7aive/LlzPM0X+l7UCaECrvmoeZMgjScx9NEatiIpONDFrn7BPb5dQklE+CNQhS4QVOw4xoA7VsTk3QzgFq0llazRPJ3jIIvkYR9zP0P8+b8tfXPsQSg+u1nDakPz422QDvYr041YWxlTVpz9c4p6EpywhrOff2vyonWGKC0YZd/ZMUY2+5o2aWslh2gqUCQH5oQoEoBqrGfM54PjH7AuzZyt/H5TJyy6xJlaGEP4sSPK5kqMyq8ob8ucO49zxMu3CpXpwMjZ6wzGzfXfgpyAQ0tKsprEcSZo2wOaD0c22Y6sgBPpxPmTWa9fU620Pqx5iN6p8zIqCxion2EyFkXExn0XnWMImtZroly1/cX+0SHrxkjHY7bxcRBk5CDmOT1rI1iK6JlOy+SfyO9Rqyip7s8/pKfcOzVlqwD3LyqAv3j2HYM+r3JkNM0BxuVrvq93nDK7usnp/JzHLPXVs1a6Bt9xJuN3L40zXB0ArmdWIsMRGO1C5cpNuqx1qgv+YlSnFXOt/aBQCsKclk+SmOg4GyfQ9/629B6ZqD8KWetjsyUDG3n0pSm4Qy6NfuxGj3qyW0BP3ipmIO0OUi+Pwc0P9R87HYCIYzNjf0zzI+BN2SyZgLmHAvWgOQSiv+uWohnmyzH62oEzQsaDMXw1/9cip/Y+bOk8/uTg8iM7mMMYviX7V5jzVnSyiUhc49N7697IYyjHGRVb7sFKvDmbckLJauwtveaUD7aqmpQ922D7H+AnZkHtCLFSNoZUW/Y01cAxFDu8cnzcIDgKa5vdcV/giYf+HrY47CXjPbDXIGRDIhwOm+9yMbcpTETjb9MCT55Evhc+vUmUZ/71V7iZGvMTj9r1onq8HzBDj2LORFpvgHkH0gCFGPoc7K9OWifJXEyQD2iUE315LTTTPVyaI5/InfTw2NayNAccrTvYCS1QJM3HL9CxNi8m8X3/Coxep1eb0F45jLID5lDFKCyPLUsAuyZPatuZeOhH3n7S0wW3wmA/eK6zgXYtlt2J7jb0LR3AmxTVFpPj9/m1H7xpJiQBdIUolD5A7YLNW/noGGlq5GU706lkJ+X9JzpvlWdbJZq2L7i7xARHV8wiIrPo3kNiwAHEtQHpEnQcjQy7bAr6Wn4STp6dri73WZttIhooOmnzLTrVWLB8HcxZhIGCZ4exRFEgyMKIAWl4yFwicX5V75p1jfbeRS/w5gYKoUZHJYZXfX5sbA1vvMyXAv1Kk/4YwhdrNMHjjbFupKoCiFI+aXBjjrkTBHnrOOdLGacizdJWAxytviAbWMwW2SKxaUi08n3KEhFlwBrEgOn+AA6CkV2fZEhMmhcoQ5UjqBr8UVHop5oH+oRvZMeqBUEI/sUHXAvIIDxGjxsjVkPWl0yxn7wPoZs0wroQf2hVCkqb6ML7+Rw/j14DqfK8vCpVzI2+/aFPX0HbeyCt8qzbrZeJNTPNVqsw9YzQAxPt2PgykNY1x8FNeqCjU2P/qnpURZuIs/DSJSBCWcGYAxQJS/MF4C4WugZ4yTtob+xZ0Uygu0Yg3ghF/wiZbcQN1IC4jKp76n2QSaSsZTk9gH0OkSAuLnjK7EMCXJgyLhU+gCzZs5QEjmqNtjAY3En419ZMLp9T5J5hoaDdc0yTJ4qe/UDRt4B3snCUGGTTlfQeGCWWHQjls4u3maoZNIMvOzzQQSKk7GXNDy89WZ66gaPjMZX5DdxPphDCc2VvoSLdEBaGM5aZQTKLcmx03b1V33ycVhB4SYpxjCLvlKZDmNpB7RarqkXc6Yv44o94CChiYJhpLLvx0u27IfNz9mdHL1jGt82uLQhT9StFa8CZwUEZC2MT20M+uOpKCWdhICSwH7ixWU5ZxUgSIlVFA74dJ6Vyl3yOV+M90FfN+l197v6Ck8014SZ4iUPJ5gQBHiTicFVy1G6IZmL75iakZVppyF89FBU5JVCJV8E6X44RQ3yCTrU+iuYWs1UbdePuQl09LsZz7zYPESl7SZVSS8HJLpy7Vc6vjqP7Ott6x4b3u25vCClQJDar8U505nw3tgzspMCAK/jIZH5IxfJftLQe1dNDZ6lmibk8/bz1gL0GRlHB2g8mXbiWPp66Uncw4kF23umTEj1byQ8MfyWM6AM+cra8xkv/wzpy+uOMUsh6HEHhjKQ6cG7ne1S1DDaqxEFy+IZaeDt7iVhs5MY75dUxz5RyJIw0NZQK0G+gHgyaZzxwCbfXA4JfoBIHxj/THdfsWFKZNz8kkmEwh0CuYo5FhBVnZNTXvyKb8MaoBX9vLbVBzs2zdjE5pNFrD/ljA54JzBPimEy9K7znimgfcJ2x9wYDOFg1G8AiFL8wks8V462QTgVwpyZjzni2Ekk7+W43pVq4zWhuIKffH+ILBcJC+v2kId7FBhQTNXgA3qUuZVp9IA6HPObIg+1sZaZRo7bobZreUIDLzFPQsb6U2gQiGLyFf9O3gxuEAs3vz/6n79Pxm993txxwmoalhkhLHOZeWU9GobJn/PgDsJuf4KJhDGy1Umpezt3gxPuzpun2FhBANYN3X4MdaWabgoU1pYFjjp2mkCYBzK5OxkX9rw/7gh40Qao94WrnQA3NzY9v2nbQ4lESrVDCGlfyRH6iK2keO0dmexwLfKs+0YWoudAxjo/GRY92XnIxVmvvukOZlM7M7YSoyy0YAIoj5AJKbuDTWSSucp7cxJvXAgRiYZRrLgC581RfN2L1KbWyn85I2U0+PLpJh0ZC4vl7Y+mRuHq9A4e469hUgpu2LG7/Pf3GnjoYlna6RTXinWX050HhCFHDsCaTN2V42A4wCBq3QESigbLVQZUmFGZZ2IpWI8FMf8rybgimZo7n+0Hh2ZOvl2cfSnojTKurUDmQFyFhzTiLItM2fUWTOhTznYHyRSN8Ubqk7kY10R5pI7dBfcuweFueTbEndCsqCJL95xP80iHQe5gio9gr7/TXK+M5Y6r9gBQn1hjjDosDtJBHf/Un9BNKal2vhWbd7JK6PTjnRCC7pW207XYr8lUrLONiL0N4o7gtzCth5zb/E2szE0VfNZwpQ4WYzu/lBdVfyt6BZkNBVM0NCTRAvSHvFrnDA21ZAMtKLIHvABjziRg6bLmYnBFWhy5bB2wARY3r29Ids+ZiaZD5x4CNb3W8F3ydTaOeQ/LyftEKnmNiGGctN3v6msxWEsyTfFBvotzgCnW3ynTrcDm5nCy/vrO5MQZPt0R1a8pzbZrpgSUeWRrCTphlL/I+ViAe3bFIgU9HpWfQEajiuCn1EL0/M3xcF6xMsTdNjsF7WpIPA66LpKKk7XTp+0JZI4If7t/mil8gtDjujDtp4te6uQHqOeBr1PG/sZ5xluDblxNiEu7eM1yDZQWYxqsLoskkv+O7iwGjxrbpvoiKFdyNyx/Hkk3kRLwF5TAOWUu3DaSp+CGWRBgV333kJPK/RwRJUbpX5uYbmJtKH9sGsiPaaOW99gJaHkAdtJYbj0CvcUumAinLP18WhSnrfEAvJHmzyucUIN5dlVuYScM2UA3xISBhunxTG9Km4Ber5o/1fRsKflxY6RTudym9NtPJJNvZtrZjpSVLAnl9im4ff9b5G1MkgGn4zKR/Ut07ErCilSz8e8WSkPf/onOww+wzUNZPH5LrpDv3ce/EUsnZUxVbgSgCg3Av4DgVJleQQ01Ch9Vkzv8E4Sz66A0GkrhxjXQvEgI0qFv9O66UrDanP86UzbskBKlhO5WLrFPUJI1oJrMnnxKVV2s8vQH9uHdf4lHXDWOUUUpPWnbfxfc0J90vkMTnC1pAMaaLBAdFntWeMrrlbWi1neF3Ti2TZGMcZkIb7PLlndC5Tm09AXPdJdJWtmHZeop10vuiGhzdXiqXYEs/hb4yUl7GzG+3bRHNCcIdOug4udSnV9pQcdY9eekgYyIG9ofAFb+lIbKnRYNiIip4/Guaq8akwcVihNZDfxrgF547AWYWGFM4lja+XGHYP/gTRk5CxG4Ff3H7zLk5sVg20R5dh+c6jRqOWFacck3fApfxhQFVdcKtei2MBYxk3S0UL6VyiqNVmcnNz5l6n8/8NPONqBa7V2wvmYi/+Ljq8SjlhjlU284dK7n754MwIFhscttMZx7hTSYBSfO/Bwy6BqzB52Rt36KsHgKR0zCkVEHduJ5ZHo2BqXxT8QenEEJFPccpwXxy4yDVuqRGUTs0qcktuy7ytNfdjXUjrkF5Tu+WuEWChZsN/651AkDgoduFBqGq643vsICB+Vqf5ghji20L9uAC0r0phqmTrbdPVX5fKBaMjNWJ1cys3onA2srGucr0RRNHGpfqNPW5Q9P859qKjk0fnD4zofHZQ9Q3D2uFKroYc7lulOiTWO7rY8EAMLoqDK7HvfyFCg21hnlMzrK+zOqSe7Sz8TKedVqlEUYMzBiWqZ3QI4Oqz6CJgF/tZzX1OZTVZLGHUhDAAh8od5KHuK5fVvY3SO4Idl+AbbanFVZ93YN0ztisG7JAfbcJjeBpON+dGJ0lbrUaRn0acdpGybtHWkc1Pz84wVCQo444yM4eaC/uDVwuK1S2IK1mvZm2hFU+pIcl75GVadoODcIGs0p7Jw0G7huFkLTn2FVyvvNOGUdus4I3Zsif072iQ/ZKpxenLNrIy/hzhpobcUuuRHKeS+O2/Rbjs11SdCoUHQA5r6T4a1TJ+W0uPDf+mtmYNvhGmzLecMyP+iXaVpuRnavXiNHhvDzyM3S4NnxU3prpxbgRvAEwDFq6jNEKpTlTFw6aSFZJn1IRk2vCZP03BB/Gq9j8U+RZERgiH7kMR1w8UvryKZbY5jHudLp76FzELL8ULRLw2riKgvg1hsBKeo+XkA9xzZ+YYms/ZQ7issg5R98sX3Qwsm4Ttcm5XCAaCJNl6M16+6eUrmwkbJ69hUXkv1O+AOiYbfkyCDWw7eKir6R5RAphDlCv20bqVcV71mfu59d6nDP+Lyb+cRSVjfiz4PS8f4oSK1gtoSu0mJC9BbdzSjqjO2acr6tWh4T2QXZQp+3235j4EhQ5Rbzj0J2E6mfncKSbnDDii4ZiploAoj0dLPKliELElVQNkihgqGBD13O5ykjNBxUuv5M2hUhIELy/vKpJR4HwDd8rx1QbHiZaT0SVU9oDZN23SHcYJiDIul1r3WK7Po+a2K5zorczuvyyDb4+cqGzJ92Xvtq+rx6Z7NgLKdNg0e8mA65Wpybv+VQO9RQIW5u1F4hllH5USXehXnwfQqETKdqY1Wxn1IsUkNHqJLqXzd/GseG94JAFzgYKuCQ7ziH45FM1LB2wRfzL5X/JPfT6Y/QUyRuSVyOsYvsN81lnasYmxOFvYl1rD6bE/TGVHxHdauJGLoHIou6fcyxfd+bXCosFZyJ4ykSp8X2h+y8ArYXVHXZam3TuQzJkFPeZAjueoU013RZW8jvamG9pqecv8R4I15ng+Y4UYRhHjaLNI6I9qk3PSpa2l8KMOv+rmezSPIy9qR4GhkPEVHb1rtSCasq4HJTTUKMtzgd8z4c+CzARaDXY3G5JLQAD22fvvPaltqP6yyrn1Vs8njK2qY12z7+2QnjNCETg/S217RL7cXGu5MoHjZPUSPb9zWGvI9VwNvbUZc3VtUYGs1GwCMKaJK+QqbqW9ejEjkvV5YY63LLdZYxO0/N4wTWSIN5cTBfXHvWsI8Orkb/ppUgHUZcpfGUPF9ugtZdd+CIzzOH4Zq9BkoaRtliShQMZBzspdYz8jTVQH5NM7GX3+Tu9l4CbnJg/R9i04+Xh85WaqAY9jN3v5uqg4joDBaPPfDIC8/JMqO5kR5CL21BfNwj2fFkjqsx3FPYcdctdwqtk4fdhHx/2ssLIVyM2gjuXkYDmUsLKsRLVj0HXp07X52p3OHMU5s6FboGv6yLsM7y8669HQTin4R+t2oj0JctvcBisgDbfM+69Ejhi74NxQ7t16pUAm66YY2Ik8atNjdHEpWDIN1qg+8OZPc3JxgwBRZRmKI+4djeCswpi4ugb8jF/MUkv3zhKrqAOKSx6nhsMncQ+W+cWjplLGikWB+I1RDHnUphFmGnQZlZPPW1AltNDhjmN6zbtbF5zzAAl86NymzjawprQM9YBBOz3fzQKvvaIl8d00TdmcBhwcRcHmch7YhSQ+t67h/uEUHK4C3nXz/qjDWzEDBFgj/lDYsAs3gzITvQjh6Mt0blZ1oaFdqzSgRR4CiFJaEd0UDA9gw5NlIHWIDD21ygeA9D8UIIn40h79B40Tidp6Jk8poPczA/Vo+4aXagAja9A7KgU8jb6taHf3IexUdBijrvf9T5i2SJXu0OGlZPr/ZYpjHMtCissFmXOOUD5A4iy37aKN5hzB3exXDbUk9UUt94jQTzCGQDLOpHcNyuhkFsx8o8uqZSIgTJ+00kBG47Q8sk9WxalszoCRhgdeMrT5ZNncS6jYdlNj5URH+DBy9rN4v8SfzXxg7WzAtdRpE5O1Biudh8ilulnJXqxIWKFebo9+F+zfqiDEnULBmK/lu0NSObjDUnR1bGh66s7Kw2b3nmYolf7vWmRIS/aItCmc0I6dLyv37gugbMF53H7kiPZcT3hentQK5s3KGnRctPjyW4Epp8nUwHq/O+U2LYMBWBKdIbUGyo63TFbru7qII3Ir/6VCRfmfSPjhrOBzx9KvTZsYyhQv05sCymlAXmKMQvxkpDCVyJ8tltvAkjYxZZYaqya1nvtyQUtfn989jxNjLDd+X6KkwDSxDjfC8DiUpxS5ceP2bDUgW4/m7+QqRIDLcT94sGNqIy8EurdiI9Yt+MjCiy7cy+iDFXNbPTrwCwgOL8cBwTRo6Fo6VIEH3vYWMKhs2Dy5lTcvHoErP6HeD5RcKe34ooTIRHklb904incqP9LZ6Gr7cTbsCCt+VkcFRNH5z2b47AGBCxu1mrQBlA8N/nsFi92K13FZfcb22FnuUTEDHN+neEpH2O9zLRclTOY6wOelkAb7H4+RawP6/Gy+KB55ZDI56h9NT1OQOLzPUYCg6BrisJ4DQZr3KoxNsK2Ly/ZhDmQGzBNR1TQS92gjH+SrS0KrZK9LrweSGIff9Bu+vKBR/YTDIIeelqD+p8J0M6jnvs9cqkkbrb24GCitzEoYV2zyjiyzO77vHIIkD1VyEjbQ9OuHGyYYbcAmtvkzCWsgemao4OJwFV1SmRDtmdS+Ut/CNEQfgzEvFFPRcK/AXjPML9Pr55l9QUmiK4umqBEh6H+oX65OYkePud1l8RgDYA4fwtqq+pBw4yAsjtU/MEooM19EwnidX7GG+RP/tMKfjvU8KUzctAP95HfXuyg/dp0EcdFWrm7UR2l+XaGZY+PCDHMa5NzBvS3HLvjK+KBRBtHpThZYAIEVBzpdfPZPRE1tYCQh+K/5bRUtjzNMnVusN5U68qixrw9WxlgdiQor1scMQNl1NMMZQwyilNGr/2pLCeLBuM7QBNyoXUKbeXC+TsRZgQp2x7g6jaZNMFawHQ7WPgaZSEvR8qt0iPMvL+E7G0Q8wuKhqplS5hUPzcWk1R8fV8FXbpEWIBvYanJjgzBwtYuonEJmPFFlN0xobis8PYVVHgth9dBblzaUyLK/Nj+MHt6QozTnwnaAZB6fVRmo6jG/JXIpjx0NjFXPqXR6U9E6XAdctrqiiYhAgMTdL/8MQIJONVz/R1iAGxJ84pcIGCSVIiA0XugYakCk93ORILQUVJvoub5sxnWj/YmS3NF+9XxqBj5e/Vg6TbGUbvP9/dl2oWneqlCsrwrV1pmkrbSAZWwlBd0RvZckKhFBEq5zbzMSZXB0eMeTHqXsBcbsaFNL8J0H0HO0h8ukrE7UTjOqYAguWNjzreDw7mTWtsk+5c8iWRbO52xBvs9dXYMdTrJmbJf1/gUpDDHt9F3ROdWL5XU8mg6f/lTJvgRNAve1Wffjb70HS9uCaH19iVLS73eH/OTpMLoChZEVPlqw6eq0CWi+iTaIoaN9kFWGFtZkflyE6gxYrsydn1jDTP6KtOTMMWTq1OUrIzOHLfEzIGGLiaQ245cX81KL+VKmTuESyaUsqnYEcCfV/G2u5Il+nalrotldjqKKz0GAAVwfZwL4iOtBocx3ekrelhaOyJC++qyc/EGsF9SB9D+WnslVUS4HhiV46ye5q9ze5IpkV1QzfsKL4fSmC+qJupfFJNbpoj7dS4bu6rXK+Gs+1DH1DmRJq/ydfWB9qg5w8GSjpZpU+pN7elK3GvOzAZkOGEdfnRlNCKPmINogRvk0oF53pADrZ2Y6RCB1j3QOwUe3HDY3khF0TuwhHmj3VctieCjZu6gxdkcPZXOOdpCdZJ6ZpwjlYM6NfgoyLzmti0NV3MPloxOLmhVvkRpwbZa7TLk97s2m6vEZ9GNw+m+svD2/7HXd8rOCiawYgLY/Rw+AqqRI5HWxDFaBkPvPvPTzu3WibRK71K4qpUIqAjvs8Yait0XE2pkq/vBeDqF81Vv5/j4mi6jo4oegs5NPtFO8/iS6151igp/ReU67GfhYgKctRGPOaJb0N+zAJdjB4Zm7/sgqGm5E5SdPSztr59oYSO3tVIXg5a7Mjv3Dxc4g2bN14J6gy68UYXPfolk17MXKzKYSh81Qxb7QJEO4fLKaTy31bWtpXDXyDcjbK/I1U4dAuKniQoVCYmHNq1b4FG7m5BUwSv37DUGOtrHxxHyjZoVh2q8bCSbxDhBLck15UJmNeqh0pbZbd0OZF3QlwWA0W0azQ8rCZyABvcZnBaduyuPmmc1U1JOaE2o4cuAPOgBVxzytlgrdxYwJlEeWth3e5V4H1O7i+EK52+byx0EouHCcWsCenvLppfRoPY0Ww6cybHnJ3Cgq1zgrO4LOU+CIJWoMNudkq4/yss3wI9n+a364C4iyT7izjwQ0tNbtOAnWqvC+1aiSBZheOZh4T5sX5TqSnLSijCXeGZx4Cp3pKS5uSxmtcBbxPo3X3OrSRiHd5xfLvqyZG25dYfBn3zVWuspkoJfb81qmZe4WBYPCm5yZeLNgh8RLYFIdUKGeR6Ck94bAIvsDro1r/f+/915im5wD9JjjOQn8NnpC6Cw0umnG6BWmpOgGN6YvXT3I3beOh7PnwXirp12cj/ziuUYRWAiA5nXRMNNXxvu9Cvsw7x4jii6/7arfls02prsD0qzReIMYbHrcRqykTrhNbdL7oCx3X2G+kE/knZRrzFnFqqNfreE86lDkzvVwCtOip3sZCcrS7WKrmC/IDSwmAEjGvGhTdAm2H4CMw03YLMS6/o6KLg0joTMwb05jl96CT4TuyRXQbjotVTA7dmVM448jRJ0OP2rIb7hJT16eus1yQ7QzrB6egbBfdY9LzRELNxK2C3nqSZgEv1GsPuGkwAysfFceAd8yT6MlKPy/PtW1vFhxLlKEfssSxCBqiEVxa4V8mY8+4VSFfyKcXo2UY8WPBhqEPNtlD1+MpcsYdk8kkYG3rXiahUGgfWjNNoiLB+iSz1yvEXwkfyYpPvLpmNi1cYTZc148JEUFX5t8k7lhyqhH+8p00nI2EMld8/pBgp3+67HW5A85HA71Jk0k3JcPWn2zvjEIEjNr3hgb7F/9G9XzR3o+1ReubEht9KlPfjHu+LB61hpsh34PmWHz45slxaZmTlYWxdx8iA+yxMznrU8yQmjfwRqF029l+ZM1q1evcv7pyC2z/MHsu4Dca334cQ9VOzp0UcpZwb0uvQOUY4dTQLo8sEpcON/1uF6hUa7qm34RW+nhvyor6z7oGtgvaXLqMI5lSCUmhZRaiwduLViApJGDHlu0FRfezaeBAR8D8cybYnOJ+CNjtESJZDe1g6kKPAbvBXSJxBc4pyd3TPGWdPOfbDb+7giLP7nlwJVCoirh7w4aexZR4Pvb5TDJQutn9tJsac1pBYinvgKX0iOdc4ifWFg6VsxdNP8Zx/Jwybk2tNxAZVrCK7Qd3C8TJf9XMUg/g0gdUF/ntAbjdbfm5HegZmTHrREw+q+H9zuzMTZBM4q0Q9ba3Oq3+nX78tbzTzayJJX1oQHLDx8FaVZpuHd9Mr+KeA0RiAUXskas5gfuxQylEtJ+jo69vxk7qmgL7MSFp4BmI+9ryb4PavZwnxzy8OByLjOKiaAugzJ45Ok9MWB9i9QDN/jn7Kmc7JhR7DB5BYhb00ZgrFGxxO8PzVH1y+sKLw2dlvFlzi8lnSDUslxMJKnjR/nYbxvhIyLjQ8ZTGh6rbHvLNvn5F0m7hDFnyoO0bBpVj3Ju5wY5k/kAOLms647ABHy4gsfeO0mwtzdDA2RrQUQ4otG0GsS+mrr1nFQRpRVkmJEyJRnABeuWzjjYBt6R8+Y1m8vOBAUeSwDBG2eihbE4ILsa+ilXd5/sg51HBrDjIR35W9kd3hygK/+K1mGQgRPgszZpIAqQEkitCKcWkvo3mco7fYYBmU9sc8nh/suzZhKLnFmDoA/k8QA/bwwTIOmJU/vRw6cBL360SacTQITmZ2vTbC+t+MlpHN5Dz9O7zDIuo62iNxL5kgRAa6E5PVzuO0ahCoZTWos4ncc8aTh5KUfqKpRWsuXC6ZVA1T6kKulL1a8f5JxuwywRvzVWbZ+Se7jHjwSlzC2V0rADqLrixxwBr4q8mmBSupNHvdvgR35xRjOxPU1Q8H+LUtl8nA8sz1T5pIyA+nQtk4h0/yCeH0WEQE1gppDPOj/4DoFd4B22Pk3++8RB1KpNz+JClONRZmq007o5FfqgUqAPlPpS1RUJ6L4M+yDQOH/KLtbXezGb8aUEk0XA5cBlCr/vK/JwVfvD1vnN6dtIMPMrg/RdxOhvYpjG86DhfAz54H3WyDfL8j2qSrAgJ4M3A+ZV6B8bwDtQP5tiviqUIT+SJhzFCHxpLXvF9g3ExWbec3mhmyImK1g6tn65mMoq/MMGbp1F9LIqe9qCl+rBU0+aT4QA7v1gn6Kantcl3JvjK+NMZVHlW21+xSy+2p3g4e41k47MRP7H40eCn85+k2FLxC77rne3gHw1xWXdhgIYsKMBFcfvKES0TplW8aodfKyDUvk8e3XX87wR3kmJ2IC+FeikuFNd6KIgY3nL+wUZ0R36naNl+DE2qsI6y97aqZ5paE4daXRFC1b43cvUq0/l3Kpy94OBrvlxZxux8C/Y0IMYFJ3/2a79j4qjWNbOy/J4iWGsNe8vgwCCxYtIzWfcQCG3t+E5CFNUi/JfRsyDBk306xq8gtVyFJLkXdhkiN8dYlRZU4jErenEwFavjUbaVcwxWub5r4paI8yg//ODOqcEmuHlIedSqVJk4LfWZPQ78GxmHH9sdg4q+fb3N8iwTzsZ1RLlKnFBZKsm7PvV1F13SzXwtcIkSv4B39qIdNcxOBYwAkLCsvg96rG+GkfNVomKtpIF2fRnX7jw9L9//3ytMCbcjhREAFauNitxFblNkS95NCyNOEpywLv35qfdv1OAWJrzz95WfOCEjs6MezPQOt34A1W9/6vooMe9R6X8ah3iYuVoOx/JOlD22I1FdikNjKmJdn6KM13rvFOFqSuzBuqa70BXGQlgj4hN85jKT9e1HQ5lGGVkZvgkO9IwF57pxR8wauY1Uytta6X4zul2X7Zp45q7xzzoujIg6cwOk9t6uPxdE35Dnze8jzH/uJ8vAaWNL/YlgvDq0ajytH9yo8MNFiZ083pNzS4hfG2zGUVu9dSj6OF9zrrKQVnldld8owURk/GScafUlzrsQ0Rr83/9w6kPHYROeGN9o1A/ZCG1q2gndeFt+2II1Zd5bwqcFeYhphN3spuk5LXRudY7ZcfgcejwITtDTKinkcHprP4tYz/leUkweBGFHNeFdANFUv+sgkD/Sxev0tcz4/+4QqLMgxlPX0ZMbfvA352X8FG4UySOqauWvX4IXsoOGdtY9dB4u47MTGgOYJZIf3jD1xV5BUrDA4msQRuqh6dMLfuYrAQ//qHyTjKWIiLFNUnVQWWeaOYdCxU/7lULxM4VUY00GTheVYABTBAopl6HRcMlFWgKcsfpeVlqVGWeds7l2uPbmF+2R0JJOwivBehF8Y8UY0x6b3GIamzcQEaCO2CN69uMzZ9v8HXLeGFOyLWHMdmB8JlCFdlS4M3XIMwmFvOEGntMbciVeZnzEM3F7tK5hnNeKvHAile0dP2mtvMadSC5EK1806LGPpkCAmiqyBHj0dr6bYcAGKuWz+OE9HkXTgOII93/KdPHe3RvZWPJCOJCKy2pg9lIbU8RF0KOkeZfCb/sQs2JLqGh5OpooIJYVpvYGsqobhw0fEns/jvz2yiooBc6G+HFVJ+4hNceErHMu34tE5tRDa0U2HaUuSKNYT8r0x7F7SvSnO4nEO9D4jIAFmlb0aWpM2LcLGyDhSGiQBCG0avuep6GIl2Ycaxmd7FSmcAOm6WGI3eTlCYC5JZjmtwFPqDyIT0MykGy0O62hc78rhbrYmNQFuTtLnhWZtQ72EaJ1bsXCnqtcgOpcIRBmznA1f+1wyEe7YEL78CtpO+6IdLq2f8iYuR36U1oF69CNoJT0mjzSmq4J+4beVIYyspsQUzcDNDGaGwquHPhFd81Mw7ZQxKP4l6nuxHk8JrhhRzz0m6QwIKACdtvTVmzKRWaA8UM/244gBYEOy4w0yCvTUFdUMbGNt16BxBvuKpSgJpy+uRnPeGlgSo1l7Pw0fTFjgpCx4yuorch7iEgrn4pMQ1+63+TfEDqZ/U8YRE9vBUOMPo6/7NKs4zVYD346I8w1ZWCHtigzPciDUk+Vo+KMl0FYpaoBYIJqJYaO2sj8tkzZLlG/9+lRZbm6CSXHgbBawOnqvyXnDP4xRK5jB9oWjl/LKRe5fdHfShGcC0tWGnN7ZgstnF7vZccxt+y26QbShUmmSk77GsxsxIL2Zy7yqZKep5JzpIbZ/rrQPBxKbBT0CpNR/fkZEDT3u4diP/8nZbYhBIu+A7+5OU/nGznGF27xLbLcUBLHLd3iqd3vebAvcBhKv68g8pegwpgLUwns7aXwTiK+Xd5J017YeyI2by2Pzqg8Jv6mwK43KRMxfkT8YjeDG7YEaw2kuWsH63sS0m5oS5roHV4LY38KwYQQ3uKiAlrlx9lza1HQHbQFwcyfrlYUnt2mycWE+FOGLRAVQmEhdvq9IsNJLdaq1myCmVwk2lbjmLtWaLFLcD6spJjMDvaTPz5fknJUcllHSSviTiqp9TaldVw90u0ooqqRC0i5TMgjYEGJ9++vf8vJnoabdrvaUSrvdadc5J1XQstNF06mnH5JAezPS2iZjr1gqm/6fYrrfQ99FqocwA9m3f14Zh00KDqMkB/fdiBLZwzi+ELmU7+L/FFMNsWFc8xuAFc5/2o7MbToyQY4lq625pebjxMoJMjZZgcll2OQAX4qejYoioU3ZDuToVcRMVoXJDFJISbHg2G5Lvtj38s5pyjX0Tm+G5Il1uRWnFAH3Gg/+UeGuXpqTDrPfcYOEQ74Ogl32b1sOcBdhpC743WE5oP1SjwisQK9EnUjdavqIvewtru5VtqmjHrOay4JMdYITg3HK0KQU6rnG4sn9HlnCUlm6s0n1hBrnoCLspU/eIabBJycrMDQz0wU/Zr3o0j7r5CgaLbw42llTle94X0woRWSK9rn6vB9l9R83Sz8ZqCic5e1qjW8INC63aZrQfd0hWByuCWKGsLxBuzVR85SOKENK/M0OwVH8LLpmeRJpuKNZSQC4jPmS0iSquKHFVc54pygdeoOp6ZUJK7kqq+3cV/uqlGZY3V4f9BF3IwqAYIsFn4zIaJ3ui1gEw2/8hxIXYlp0vkhqpw426pzEpv8STkz6zqtUxSBZEARW9uEXdNmUX0SEDitpWsfcfi+BSdrvmj87B3Su8DM6TG8m0t2jboxbf1F8/aqkAHDg3ugXhiQQJ3td6Y9++11mR0lZGfkNyd8O+2k0LavWyWPs3gupZoBeII4BAH5v53YgQ/WTc4kEyyLyhmzZXGee/oc+6XqzB1TWRLfQH+cHY/bk7Qpt3YaBBy06Duiia4XaDejpX4E4qhFdRXgMZ2Kq/RQDyeyk9PalG7OLzKpQ3009h8qeYBK4wGKM60bzGKyxHXmfdeEbx53suL4zJTIkaYNZie5odxmlopAU+0BkD5pgP9Z/sUwaeJpxyvClMZ8Fo14aPSAMW0zNyLIXpqgC2Zyx46tGtxO+hkIdDdj9aodRNwP6tP3+53exZkZhmgMojdhSMFaO8YybwCKFMpQnVj/6BRAW6enJusSHRrxpyNPA8oB62lYcC9APbF0PSU7zvT77Pqsy/II67vYTI37VVNfyhbVXqNoDXUPfNEbW3thMDX2P3BPXatk58Fbie1kAzQ7G4YHQPYtVxWIaGr2o1UP1hwO1gA1rBYG+L9WSCA8QwIu+xHskRfn0cVKt2zWMBvjrqVoQD6/6huDahN2i2kp0LErtr5alxGUknQoJYi4AdzXdV3rDigeeuwXlyOqpLwi3nir1raXSexefR8oyFcIgG0PkWJ97AVQy8iBrAwI4BAtbPyHgnAXiwHtyPwM/QcPQlO0yZOoPQt0eD+BA4iV9p+iW0lPXAawby9Qeutj5BM7Pm2zAuUyz3Vwe1zZQFnTXFVpS7vYr3RvBS7BgKDU0t8jLKAr307E1iP9T0laDPs6b6FoW2w+zB2PFBxaFuYTYOUaNUZd9OmPqzCKpq5xh3DkxX7wzwEoLMx90MQnFhn0jPI1pxn/qUDrLE/PUTGRAvf5XOiDI1PLebp2s/OG8HKoZzwWRDiDITastUB39rW6FUGVwGrnmbpL0YrN9iZiWQ6Ixt3FUO1bll9U8hg3rSyibHHQ755Z7Lr+Q9NDge6AmZOpyhIdKpWUQvS8D07HQHytacBXqLQcb/X8Xeyc1iGQR0xW0ap+cpcB8C6t86HI+YOsOeD/4c358yNqTfoMX2SA41VXzpcVY6LtNgVfvaMcH8t8ct2sVmzjEIQS31w6GlokALebF1T/MfJKYxaUjgLzR4x/jtcCO5ApnL6dSPmCgKwfzRQYJ1zz4fWhueh6bOgZMpSHZHuDJINgztai9Lk9A3i1Orh9fsRkOzw/1kEWX/uXkXdQUf9Duq/r2L8BPnQ8Qk7XoKy2MHw9twZ0+Cxpb+dU6W8lEgYylZ1pULryRcWYNOOabLlpWiVqB6aK3/8zdgEkAd621x6JUYDkndGiI1zC61Y4ANf+B8wwGFqLHD9L27Jyrx2bklvUGr+VqZkxYpFMcTa5VejhZzeJxLIkh2I+iJOExJdgBVrcPu+5I0woUEjmViHK4K0UABHlJsmwBmr1qCkVjmSTJ02z5B4jw21mejAHzvc48NToA0rCXY4dLigzKI29PcwfxwzXZpYOKWwYuhPCXtIpDT7nr7ByPGADMGAzU/22QRXaHsW6YAx4N91U4ggPONOGQeB9VAsWfg4ohS3+H7KsQ3pOl4boUpVupY+UuMaAG9zzfjqVPkqdXQQhnAr1F7S+xOKW7hvLguuZdvQfssvOdMqdEOu6Xl/nsOZCOJC+OC9PmaD27QXZDnFqR9kbCQ8edl8HueTj0/KywZ/0VuL4pP/W31jlNgzqSIQzOsJ6bmUKdDpMiBvpoxWGqbq6H/lGifi+7V0SXBpmWm9MvLvQgEaOc+OagYde8KzDMDVCunDAJ1bzXdAdHgogE0Sclq9x+jmqL4i6bYS/RoPCHyPnfoWDqFNlEC4PWNMspht5v16PhAq54SF7wCPjY8wbjWXQ9XH5mPHTUzwda5cNekUOI0BjX52kiEeKVnJSFnQrZh+YxSSnINkRmbliqgz1yagYJp8IE5YN6SPuoEfgy7I6g9R9BjEseGK2RiofgLvncbNWdmZf3Max0WEwlctJbgjy4/IVmvGclvdsctqYKhYdcf8tGFVOVM4qQMh9S3/HoTl/htB4DBquCbZtg4qTBDI/s/YZKJRtTcAyDbuHR7vHNS9pntPESu6M0ieBy5DLepTSYtoHGwFNLhe706ti96bvAfMvVVVJ9COvVDqDMFXB1pSwEXa3Pg9ayL6kJz5fAY7yQ8O5KwZraYMuQQmRB70m3z2ks5fHKk3Ffz3aJzSUeSAK65R1pAdqDxGDKlM3j1K1b3Pb41H7s94iGvtZQY05lmvTHmm05EVhE/dv6daKqcYZDMSrHYXBkiS5C1XMqZnFgDgxguWeBMVaZVqfvkgpUH/oCacXqJPATsSDi4muh1Cfs0sFU98dTlsQb2jG3Tw2fA8ZUhZy9gHqg60lqbfzFlXetj8CBRD5WT5TirRjvIS0+D31UOB7ybDsmNE8qbAo0Q0CLDafryyoNdgJWN9SBuYfAniE5ZIQrK0Hf/6LVymEkmXks1awGZLGLWojXzBQFq4N9JX+QBhz2E01ew3mMQR9lE6YW8cqyNQRIyx2EfDrG6EZ/NyBeqRemhffaOy49xFlo2vgwgYnmFjQoPk11NjVti0xdXQtwS0Uth2iYmuFu1Jfbiuk2m5iNnJpWoMNqxEVifTYcx3cFwWXwSgwuQyZ2Mkwi8dBzBVfTJUr/pDiGZwCzMWlQO9wJLK0FnJ4vAj65OQMZ9BZKCQMAzThOFh1/raqLowczP44wxf6ooGNUfhl2N/zqOI/AVfPpXkTso2qgI8fy2lJ1CTn+BaZsU1B+Ms2Yzd+FqihHfIThANIrPoGveqHeWbDSFLfDp8q2NM0U3biXoDacri4MXGl4gXQqUsW+FXRvadJvEOV/RT2/EH5rSAIPtQYwLth2wdpiORplBqNAkIm4ulWplYWYVwGjhJ9FU3nXVfhs8ghSXVNQ3VrFF4ns58j8KnAuqOkA8AZj+vqILACpJDMzz5OsIfbkt8rHe2I8hwxrMcHRGPifVTDDQWoyEUTBtiRBOcmICzvnPvnPCWteYyqjp+2jHdIdrXYiWH48K8KF+Snxgw7Fu40dd1wDgB++nydUPxBtbvz60o8umNOdLYY2f+Biskj++chGwyzC8167CvDiPDSNmfFyu2lNK55LCLRgGt0sTRdUMqjSoEajExbPyKgW8k80w90NNPlqNVthagoafpE+AjMUKx9Vn/ZWzmeb41UCDatCVGky2g+Ke0VU31bc4Hf5OlsO/RuQ6VwgH1hhom1m+CVkRV5ueSAKxxwoNSw4j6JdbBGgDcKQTW0QR+mc+SRJuJoIBgQ9OiOYaJsKq688lcVOuDPV+wILU82JKu5rpNktn3oO3L7LJr1RyLGg9gpqAvgNXRn/6iIhdnY4YGdnrdif9xBgRATKg229kMG1j15kBH2m5LrQ8HOTnyJlRNpVD/GXPTnTcIT0dscESVSVPEHvCTraSLbv0cez0UqzuWepRqUolomxPlBl6cp2EWceZqFvpkBfrj9ByPdd8gbuRohNwLazKdi+EENKixDqc+W+G4WtkS25vrV/anrhJ4H7njrHEkdFhwXRlasdMC58KOl2Wug2Akl/jHU7AQKjEIYExYLPVut4VfBFXon2lcJAUQ0AcyUB+Fk4grWub7mkOQfjj9xDPz85zyXtOhRIyPureuLjnEDVtjD0hPJnUYf7Kc1aBSo1BiTDdRQ4TOMzstrkMkswUafl3oRPg3aO4BWT5jR0aLW2NfY61vESW3FZA9KE41fZq3a8ilcxQLHq8OQrt1xWBxSOdsZ2LMbVBiy5dzkhfzAxRCpOaAp5uLrJm4wNPaPQXEY6RwcKDCbFvKKRhDPJzrkMtrNAQ7VqaybquKis8XIQ35YCqRGq6OXVJetFyGUb9QHAmqOOI95V1znPCctlqYnPfx6PV4f5ABjK/dmq/wjdJDokmUkDSZKuMiW9mJuIrAoZMkbafTgv8j1dlUJgHNv/o80qFTzNlpZKSKnQ0C6vx8pugpzuNDHJ2++XPnhO5ZMSqFmYxesO+H2OZ6r70GYWq8tcwHCnOMyktvwBT3y0fdTAsdZMiU3ix8CamfOdlvAGwX2hUd0fEWAO63p6lXHxChV04/o51ANM2yakJduWdzvVwtLolT+oJAqVRmSAIbqZ0rYOUE+yO12zDGXWb3Bdub/8umAWDg6xERR1EAHzEfbqtydQqMFCbNE+FgPm3JvykGJQryRbVVCuVo2Uzv/N52OYQB9hOKEW9TKZi3ED4l47vozsLKLgxaAC84Lo+DIArgtq+nGx9aDH4atE+BGCsFDi1NR5RhS1XAx2PRr2u9Z+N3P4kKRTitpZnSswMWOJMp+FNAssNqqlt17a0WoIJcissHx/OIHDVr8jZoseefxQjtw6Un6Mqyk1sIzRBXPJc8wywdlutFpeV+kNB4Nk3lwsoT/utP0dTO8c+AWEJn1YQx/0XvQq+u3mEzBd0ItTNgiwlVHgBjTeGeJ961hY7ugQTQqFd+jnLShesoHgqK9sg7hkz5MKy2SD4iUmHAkofnDMTpWId21UbViHT5i29pmAWXNSMgjnyBHJcF2nGCbIsqkyY92REyhqqSiTB7+aIzZJU45V712ASGIXcGgcXZzvmiFvtWzTp/wO14WJQ4b8+GbWXZ7JRunMKYYLvjTYAx06W+OlO515n+gmrzlGNgo8Hokl3Brpmvajov/etcE3WNzkbDR7+BvhFGDrOOMVYQjEefs64i64Ndl32ZIcPbMcm3fRn25xYkYD6KIE/mHAXtgBubDemltR8HexYI14jObzst18T1Y8gc2Xv1l1lKFVSGFFzftFHzIXBah9Hc8VB1XQIOYW2pwYAJxWDJtEIiUJjb6F/7ab36uUiwMXi3XIrEC4yOfG5M+fXHe2KsIW0OfvGjVVxvEzxnAgYxRIQ+YlHq2qSbCbkJZEUCvvw8pbb/yVbgHm5ZGoNLNQjG0oP97APah9/guiL7CfIBdWmtzWDwoMF/ioj23hl7ZVqmwPvENoq2SY1CD/Z11MaHBq8Lkw4BYC0IuwEXQnZytj2WHrrw475vuG8px9Ltn3uAZRMdVC0Eqmc63350BrZOuSIABwnQ+vppJDoSEi5a+9lGimX6jGMopZTH4UKGZXxPT2T6Jq90PSHsmn+05yYk8kvbPeuUDkpH4TYGKnWMayp1bzTSVsTxjDUexpVHnJsBSx83mSPVX8lHuR8ZA7d4qBYgCT18HPyf6FJK46QapYU9Ij2gvxl536ILV9rZt/vKQtllQJ6Cjnb3vX6MAfYPWgtlwtKmC4BNA5vasAHnN6V36tiQUIqHOZdKBBNPFgWihErL4furRBcOE3fECaQvOr2KrPXXNBR9AkeAFAcF9GKN6A2wd9nsM6vi5dutE0chX1L4IbRAOTXYG6jPHlR00OGHapOBo34lJG3bba6S20GJI3NGvYKRv6jvOcbYQ2OncAFS07oIuoTqMXb+8gx2iatasawJMJ7rndWMsFJsEjaJaiBRHCcY025A++uu6FMndjky8Vaq/SGEUnpny8zRpcGNIImOiPxybelShvlZxUB3zAwC2aBSycxoq3wZKDrJQoG0JsYRqytfswMQImS5w/83ta7AT/eP/tLt1e4O7ZAg0QumvKLYfBR4AMMNHhjuhNS1cCEzt8XzzFVYEPIUa6+PxTrLlN/lFUxls+/XlY4z2DdHIg3MZjQOWwBjQqGRNGeHL1PKFFWjfyaVxOVprkgZ129KSq55gr35eVxBxR+25z/q83o5cSh2v5UXa219NFRgvfcIbOpNS6KAJ/2IWbTOyoNh/GXNutRuIp6Nm94I67gXEXFSSlxKfkiIJXG8viy8796bItk1FDfRh/uwnSDSkG4YoJA6gSfaJYeQb1LcPYmqglI0Nqsc3rSoZng1qCMm+nNDu4bKVEkEs+S8mqTGAS0H7gm4WGaL8w2mn5YFMjgx5k2qwi25dCsKnUmmKPk60aExmvVcWvWEzMVyheXUD+MzIo7obw2YCsB5ba6DAxN6Ng5zgy+LgiMn5EynhSz2e61gskvA1+RAUae7vdN1TBp2L5ojlesZOChziKeGVs52sUKFkZTyGXFoz8EssfAHHchwH3sN3z18iA9dix8lsvC25zchVAwnRIIQqfVVRhIWdWMuZ9Zctxg24Sw4E9ydp3B+Uc8nMrZ/0EcyY7aI2fhuHRzQ/jCsL7xAAMhNE4d5N700fzMqACt1+LyjISikHG7sbM8hjsJApZr12W0DeADrlrP7L7e5TfON3iym0vZiW68NFeT6kWVVmh8QzLOHr4XK0Wn4+3V2qx5+qWeFmBqDKiXqxkm1VF8Vsvb6NGYkqT+JPtpLQw6qP9b2gD/BtDklrLJcwWpnLm5pG+nDfWydk3wgxelBVVkO5Bdsd0RyqQCA6ABfUz0iOeCSEg/Ex800p0RUzQZ36wcCNYhmkQFQpMji9MLO4fh99FBvmv4RSt0ZzKim5P+o3ivYUCjNvWiHOUw1xHeOBBygdRBBs+Re9SdAWNTNwF3Z0jlte7TgtMeid2fSiGrkMdbTNtwjCMoOwFNmoS0X56EUKOJzYU7GVT1bWtHPbhMS3Lq7cCRMtp0JBV51+3fy1Em0Br44K0jmZsJZ2x18pogJCz1TRa4mOzpnduopWfmR5iPhgjkUDxpbD+nEF/UxrQqVJ4MWaKJJJJfkI9DUHbzBc4mI4dVxo7MvCT+pKaU1ReoGnQzP+3R++VUe7VfOaa9h8WfZ2ug2nZPg+xiXi4nEghHUWFEmN0SlUSAzffSPq4vPCN7W3zk1xK0LGPCxhydVBh2kcLR6K5nqEGLUMJ0/ZBg1HFC6FDsnAAWyUHqeo2/G/RF0Y5NZHEnDBIdr4+6pFCJ2Y0EvS1UzD1HELQ1CAJ7+ekp9rumHG0xYifnuNT3yH+XJLMUijVtpodwsC2o0FB2sMwIIobjWLMlBnAUu38op+49WC6HOkQmpxcDw0pKEHnNhKcDNAor8LFSM3oPtIILx4i2joLEPIA+kMFyEywN7pgSlEN+QyUrmyeV9QWWhfz/0d3zkIXzLrQ0Bvi3B4QbrEQ64/OgK0bRPRAdSp0CzEsdM/D1rMgsc/N1AhavhK4i/4PQXEOrKL++9eln3k7+w3HAdq+MAF7vlO2/nY23agGu3z/8L9Dh5d/BgAeww/U6dpLIoH+hfFRqnx0+KjXii8IUrzHIri11OHsQLZrWBatx4dG4bETbXGQ96o0x4oFhW0nuZJ1SrD1HuphMC+Ltpoj1Y0HUogKAXh/xv7jKfamWO0gUUQfZMwdKhEl7C8UbWi8zMOB/blQonQmxSbCcrZXedCh+dJbTJGFZqhOP18UAktzbmvOhttadDnlzptw4Ink9NTq5VAYYreDEDW8vIFYumAw/IFqZcmz5HaW96oxa/OeGZoTCZXS0HzXntwMAcMcMXrjtTTEmjEOSMIf7DQOq+BMiAs3FI+J8pXcJD9BXD+dDV+hftSNg6vDKpWoFR4sZ5z4bTJUCiDEj5Y40efN361er4hOC5rtuCWKG/8OTBZjTKwsl+EsfR9qIGoHngebrMPHcpslRjuEcGDXE8GrvG1gXwyj9NA7ZTqPiKKOLavt2JUQrUeESfVNifCkE05c7ZYaan1UQHSO2cGSAvKsJZEjLs2mKwnEaIrPKha2JUwqR5PjtJOcFyjdeC5v96t7g8rb9YUlLECX2Vql/shBW9Hmg7mEr/z17xbqHbchmZoqi1sCUILCoTdA2NRNRYbOFTjo6orSdchps+zauRIkw32rUEQPtE6DB2oZc/hzaQArkUxwZ1nH7lZVrJZRRLXoCaNNDfe9xONeQjKtm33XejN+iMHM2FKbgcBG015cd7roHe+Jhgjh3wVKD0587Diny3WwMOdfPE/1vUQQ/bycBERREhYa4BbsLD1Ze/y0RsUyM0wn+L5SDqWUxfBdHBFCJ7kehCo4HdhnZK1KUeZWLqDrQHXxHgNNMamnMCmaWjDmkOfrEDdB4ghmmWjKgTFiv/1zw36A/SsnIGB8MRJ9KtGnm4edSlcB1Xde+y9phSlkocjYlpDg03ddE6Q7tT8B0LYg19J6ta++f/T2XwKHVLRl1XSMDDwcgRvEI5PPqALxa8jzSCTP5NbOdOW+wQv/5DxoQb0E9HmZNnBKz/9HMNN8762FtEmVy+eqHHc3KQZf0/twPqfHevzO+ZrrsybzBiW21nxG9jsYjkkUv3HiRgL7Qa1C8vvu4WQs5KKa28OhOxsjgwosy8AKTS/8q6UPMxc+1Z/nGfHJURjz7+6bunLEu8xXTNDdUlqezEAb6054094pLpK6i+q4vfYwMYwWUrhv+zksqdngkW6UzED4l3vvZ06VVQ5ZE2rdZrjUNIY/uSPctqDnTwD7hIHXaC+37cnk+ghLJt+/FesBxeVEMqk29Da3xNDzDBIQjifnrvY3cxUyAIvrAPaviI2+8WyOs/CYG0G0K8V9GabOQKSM78Bs7sUcE7Bt2FHlZjh7eDP7VZNsMMeinSPRuH5po2M1CO3O2iJ2fUX5QbDiK0crzOmXJ1yIXr2iohIyL00qLiErLpbCkbW7n1MMjvK1glIEVB8z1TWD+fakM013b+M0yuZI4jfyLNHc9Y/J9Al8X5XTzJD7cy5KK6aXIp2O7ucC/wUmbsUT+Kl2gsdy0Wk7klLK/G0Mzch0HaYGaWS6A8Kmj7Gg3a62bhcCDST9Ccw3bDusuQGDGgVU47nAcSkd/acS+mEfzs/zulftaloNsBlx/OGlR3PmFoRwc2zJdaYtOdTGrgPb7grfqtKPkyl3NJGZuSxB8xQL92g6vflndm+JvUS4WYGUbgPhaQZyqpRZejcvgnr2XU3zHi3QbHeKj65+kyCnVcq7tlGOBk89NQgUDzDSjC4mqTlf1QuSGxVF1aT0cYZp6+fCDamUZcWgamrUy0I7Sfb0Kj299CsMLIhFZoNNfBmPJ0eoO4FbDWqbd4RdXG4qwRvFu8Ij6cJV4jm36/YV7pExmKwGAZYIDXrqimNEr4ER22K/bRwKyuiq843rxNu16H7s0H2kKU0D+ZBBLJHvG9k9D7+s2zLbeMH/v8Fwk+coiuFJCW0lFVygUW83/OwrKcSwZkxKSnSaBmIyV5zM4Iyzi+X/kDv0JsIGBhjlPgXv0KOyBMPcM3aM3DPjm5W+k3mfiWOqd2TUYt3o8rjNnoUak4DhZGvsNikfs1ddEcXrCR1sf0YkYsW1iLCx7MkoalG1shuETxYdjrTYU4cjvGljMYK0pzqi6q241m91n869HguiJo9rCkyH9DRxt47fBEgB9Jp4eZT0kc1e+yxu49PbCWVeTSBz8ogOr2wcnmT94CBepAsIuIai9k19cKSNUy25v79am9e3JdVf0Y0rHNvOoWko6Wd903AksK61701/a1ps0+8B93qWwTM4Hjx9fmwIe//YPUCXYN8sjBOd+AavdyQIlOZlhuIZ/ZmguecpAmGCNJY27C08tMk2Al4IMGqYplusQZfqmO6iQZlmylOqRemMmVYhCobQ4Za8kzendQPWvHR2wGNOPzwMswcou6V/6bEkbLd9K3a7fLbEvb3ncXKgz2F0kkxVPn3Xcq4greX0ihmyfX5qNtsLGF+93EKnvaY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8348" y="2803598"/>
            <a:ext cx="3933017" cy="31922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 defTabSz="742746"/>
            <a:endParaRPr lang="en-US" sz="1424" dirty="0">
              <a:solidFill>
                <a:prstClr val="black"/>
              </a:solidFill>
            </a:endParaRPr>
          </a:p>
        </p:txBody>
      </p:sp>
      <p:grpSp>
        <p:nvGrpSpPr>
          <p:cNvPr id="9" name="Group 66"/>
          <p:cNvGrpSpPr/>
          <p:nvPr>
            <p:custDataLst>
              <p:tags r:id="rId2"/>
            </p:custDataLst>
          </p:nvPr>
        </p:nvGrpSpPr>
        <p:grpSpPr>
          <a:xfrm>
            <a:off x="763175" y="5629150"/>
            <a:ext cx="2987889" cy="183345"/>
            <a:chOff x="914400" y="6272681"/>
            <a:chExt cx="4195956" cy="257475"/>
          </a:xfrm>
        </p:grpSpPr>
        <p:sp>
          <p:nvSpPr>
            <p:cNvPr id="10" name="Rectangle 67"/>
            <p:cNvSpPr/>
            <p:nvPr/>
          </p:nvSpPr>
          <p:spPr>
            <a:xfrm>
              <a:off x="914400" y="6330861"/>
              <a:ext cx="142503" cy="144000"/>
            </a:xfrm>
            <a:prstGeom prst="rect">
              <a:avLst/>
            </a:prstGeom>
            <a:solidFill>
              <a:srgbClr val="00639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35" tIns="25635" rIns="25635" bIns="25635" rtlCol="0" anchor="ctr"/>
            <a:lstStyle/>
            <a:p>
              <a:pPr algn="ctr" defTabSz="742746"/>
              <a:endParaRPr lang="en-US" sz="1424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68"/>
            <p:cNvSpPr txBox="1"/>
            <p:nvPr/>
          </p:nvSpPr>
          <p:spPr>
            <a:xfrm>
              <a:off x="1053151" y="6272681"/>
              <a:ext cx="4057205" cy="257475"/>
            </a:xfrm>
            <a:prstGeom prst="rect">
              <a:avLst/>
            </a:prstGeom>
            <a:noFill/>
          </p:spPr>
          <p:txBody>
            <a:bodyPr wrap="none" lIns="25635" tIns="25635" rIns="25635" bIns="25635" rtlCol="0">
              <a:spAutoFit/>
            </a:bodyPr>
            <a:lstStyle/>
            <a:p>
              <a:pPr defTabSz="742746"/>
              <a:r>
                <a:rPr lang="pt-BR" sz="855" dirty="0">
                  <a:solidFill>
                    <a:prstClr val="black"/>
                  </a:solidFill>
                </a:rPr>
                <a:t>Escolas que adotaram o modelo </a:t>
              </a:r>
              <a:r>
                <a:rPr lang="pt-BR" sz="855" b="1" dirty="0" smtClean="0">
                  <a:solidFill>
                    <a:prstClr val="black"/>
                  </a:solidFill>
                </a:rPr>
                <a:t>integral 45h</a:t>
              </a:r>
              <a:r>
                <a:rPr lang="pt-BR" sz="855" dirty="0" smtClean="0">
                  <a:solidFill>
                    <a:prstClr val="black"/>
                  </a:solidFill>
                </a:rPr>
                <a:t> </a:t>
              </a:r>
              <a:r>
                <a:rPr lang="pt-BR" sz="855" dirty="0">
                  <a:solidFill>
                    <a:prstClr val="black"/>
                  </a:solidFill>
                </a:rPr>
                <a:t>a partir de </a:t>
              </a:r>
              <a:r>
                <a:rPr lang="pt-BR" sz="855" b="1" dirty="0">
                  <a:solidFill>
                    <a:prstClr val="black"/>
                  </a:solidFill>
                </a:rPr>
                <a:t>2008</a:t>
              </a:r>
              <a:endParaRPr lang="en-US" sz="855" b="1" dirty="0" err="1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9"/>
          <p:cNvGrpSpPr/>
          <p:nvPr>
            <p:custDataLst>
              <p:tags r:id="rId3"/>
            </p:custDataLst>
          </p:nvPr>
        </p:nvGrpSpPr>
        <p:grpSpPr>
          <a:xfrm>
            <a:off x="763175" y="5821198"/>
            <a:ext cx="2460501" cy="183345"/>
            <a:chOff x="914400" y="6272681"/>
            <a:chExt cx="3455332" cy="257475"/>
          </a:xfrm>
        </p:grpSpPr>
        <p:sp>
          <p:nvSpPr>
            <p:cNvPr id="13" name="Rectangle 70"/>
            <p:cNvSpPr/>
            <p:nvPr/>
          </p:nvSpPr>
          <p:spPr>
            <a:xfrm>
              <a:off x="914400" y="6330861"/>
              <a:ext cx="142503" cy="144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635" tIns="25635" rIns="25635" bIns="25635" rtlCol="0" anchor="ctr"/>
            <a:lstStyle/>
            <a:p>
              <a:pPr algn="ctr" defTabSz="742746"/>
              <a:endParaRPr lang="en-US" sz="1424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71"/>
            <p:cNvSpPr txBox="1"/>
            <p:nvPr/>
          </p:nvSpPr>
          <p:spPr>
            <a:xfrm>
              <a:off x="1053151" y="6272681"/>
              <a:ext cx="3316581" cy="257475"/>
            </a:xfrm>
            <a:prstGeom prst="rect">
              <a:avLst/>
            </a:prstGeom>
            <a:noFill/>
          </p:spPr>
          <p:txBody>
            <a:bodyPr wrap="none" lIns="25635" tIns="25635" rIns="25635" bIns="25635" rtlCol="0">
              <a:spAutoFit/>
            </a:bodyPr>
            <a:lstStyle/>
            <a:p>
              <a:pPr defTabSz="742746"/>
              <a:r>
                <a:rPr lang="pt-BR" sz="855" dirty="0">
                  <a:solidFill>
                    <a:prstClr val="black"/>
                  </a:solidFill>
                </a:rPr>
                <a:t>Escolas que permaneceram no modelo </a:t>
              </a:r>
              <a:r>
                <a:rPr lang="pt-BR" sz="855" b="1" dirty="0">
                  <a:solidFill>
                    <a:prstClr val="black"/>
                  </a:solidFill>
                </a:rPr>
                <a:t>regular</a:t>
              </a:r>
              <a:endParaRPr lang="en-US" sz="855" b="1" dirty="0" err="1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71"/>
          <p:cNvSpPr txBox="1"/>
          <p:nvPr/>
        </p:nvSpPr>
        <p:spPr>
          <a:xfrm>
            <a:off x="896886" y="6020411"/>
            <a:ext cx="2361698" cy="183345"/>
          </a:xfrm>
          <a:prstGeom prst="rect">
            <a:avLst/>
          </a:prstGeom>
          <a:noFill/>
        </p:spPr>
        <p:txBody>
          <a:bodyPr wrap="none" lIns="25635" tIns="25635" rIns="25635" bIns="25635" rtlCol="0">
            <a:spAutoFit/>
          </a:bodyPr>
          <a:lstStyle/>
          <a:p>
            <a:pPr defTabSz="742746"/>
            <a:r>
              <a:rPr lang="pt-BR" sz="855" dirty="0">
                <a:solidFill>
                  <a:prstClr val="black"/>
                </a:solidFill>
              </a:rPr>
              <a:t>Escolas que permaneceram no modelo </a:t>
            </a:r>
            <a:r>
              <a:rPr lang="pt-BR" sz="855" b="1" dirty="0">
                <a:solidFill>
                  <a:prstClr val="black"/>
                </a:solidFill>
              </a:rPr>
              <a:t>regular</a:t>
            </a:r>
            <a:endParaRPr lang="en-US" sz="855" b="1" dirty="0" err="1">
              <a:solidFill>
                <a:prstClr val="black"/>
              </a:solidFill>
            </a:endParaRPr>
          </a:p>
        </p:txBody>
      </p:sp>
      <p:sp>
        <p:nvSpPr>
          <p:cNvPr id="35" name="Rectangle 70"/>
          <p:cNvSpPr/>
          <p:nvPr/>
        </p:nvSpPr>
        <p:spPr>
          <a:xfrm>
            <a:off x="763175" y="6053685"/>
            <a:ext cx="101475" cy="1025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635" tIns="25635" rIns="25635" bIns="25635" rtlCol="0" anchor="ctr"/>
          <a:lstStyle/>
          <a:p>
            <a:pPr algn="ctr" defTabSz="742746"/>
            <a:endParaRPr lang="en-US" sz="1424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3"/>
          <p:cNvCxnSpPr/>
          <p:nvPr/>
        </p:nvCxnSpPr>
        <p:spPr>
          <a:xfrm>
            <a:off x="3751064" y="3372234"/>
            <a:ext cx="0" cy="110247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4"/>
          <p:cNvSpPr txBox="1"/>
          <p:nvPr/>
        </p:nvSpPr>
        <p:spPr>
          <a:xfrm>
            <a:off x="3543349" y="3556749"/>
            <a:ext cx="415431" cy="1613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25635" tIns="25635" rIns="25635" bIns="25635" rtlCol="0">
            <a:spAutoFit/>
          </a:bodyPr>
          <a:lstStyle/>
          <a:p>
            <a:pPr algn="ctr" defTabSz="742746"/>
            <a:r>
              <a:rPr lang="pt-BR" sz="712" b="1" dirty="0">
                <a:solidFill>
                  <a:prstClr val="black"/>
                </a:solidFill>
              </a:rPr>
              <a:t>1,1 DP</a:t>
            </a:r>
            <a:endParaRPr lang="en-US" sz="712" b="1" dirty="0" err="1">
              <a:solidFill>
                <a:prstClr val="black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825486" y="3372234"/>
            <a:ext cx="92557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498007" y="4509171"/>
            <a:ext cx="25305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287702" y="1962179"/>
            <a:ext cx="1928600" cy="48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Pernambuco</a:t>
            </a:r>
            <a:endParaRPr lang="pt-BR" b="1" dirty="0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651" y="2624565"/>
            <a:ext cx="4871966" cy="3031152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5581594" y="1950663"/>
            <a:ext cx="1928600" cy="48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Rio de Janeiro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088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695428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" y="78772"/>
            <a:ext cx="9144000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i="1" dirty="0">
              <a:solidFill>
                <a:prstClr val="white">
                  <a:lumMod val="65000"/>
                </a:prstClr>
              </a:solidFill>
              <a:latin typeface="Chevin Pro Medium" panose="020F06030300000600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721186"/>
            <a:ext cx="8280000" cy="515606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27903" y="104529"/>
            <a:ext cx="9144000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>
                    <a:lumMod val="65000"/>
                  </a:prstClr>
                </a:solidFill>
                <a:latin typeface="Chevin Pro ExtraBold" panose="020F0903030000060003" pitchFamily="34" charset="0"/>
              </a:rPr>
              <a:t>Caso o Brasil tenha Educação Integral </a:t>
            </a:r>
            <a:r>
              <a:rPr lang="pt-BR" sz="2400" b="1" u="sng" dirty="0" smtClean="0">
                <a:solidFill>
                  <a:prstClr val="white">
                    <a:lumMod val="65000"/>
                  </a:prstClr>
                </a:solidFill>
                <a:latin typeface="Chevin Pro ExtraBold" panose="020F0903030000060003" pitchFamily="34" charset="0"/>
              </a:rPr>
              <a:t>para todos</a:t>
            </a:r>
            <a:r>
              <a:rPr lang="pt-BR" sz="2400" b="1" dirty="0" smtClean="0">
                <a:solidFill>
                  <a:prstClr val="white">
                    <a:lumMod val="65000"/>
                  </a:prstClr>
                </a:solidFill>
                <a:latin typeface="Chevin Pro ExtraBold" panose="020F0903030000060003" pitchFamily="34" charset="0"/>
              </a:rPr>
              <a:t>, com a qualidade das escolas com educação integral de Pernambuco e Rio de Janeiro, ultrapassaremos a Grécia para alcançar o nível educacional dos Estados Unidos e Portugal</a:t>
            </a:r>
            <a:endParaRPr lang="pt-BR" sz="2400" b="1" i="1" dirty="0">
              <a:solidFill>
                <a:prstClr val="white">
                  <a:lumMod val="65000"/>
                </a:prstClr>
              </a:solidFill>
              <a:latin typeface="Chevin Pro ExtraBold" panose="020F090303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18022" y="2644345"/>
            <a:ext cx="639346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3300"/>
                </a:solidFill>
              </a:rPr>
              <a:t>Ressignificação da Educação</a:t>
            </a:r>
            <a:r>
              <a:rPr lang="pt-BR" sz="2800" b="1" dirty="0">
                <a:solidFill>
                  <a:srgbClr val="FF3300"/>
                </a:solidFill>
              </a:rPr>
              <a:t>.</a:t>
            </a:r>
            <a:endParaRPr lang="pt-BR" sz="2800" b="1" dirty="0" smtClean="0">
              <a:solidFill>
                <a:srgbClr val="FF3300"/>
              </a:solidFill>
            </a:endParaRPr>
          </a:p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No Brasil a educação perdeu muito da sua atratividade para os jovens e também de seu significado econômico (capacidade de elevar a produtividade e a remuneração dos trabalhadores).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7118" y="2644345"/>
            <a:ext cx="1220904" cy="1803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dirty="0">
                <a:solidFill>
                  <a:srgbClr val="FF3300"/>
                </a:solidFill>
                <a:latin typeface="Chevin Pro ExtraBold" pitchFamily="34" charset="0"/>
              </a:rPr>
              <a:t>3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2965" y="270456"/>
            <a:ext cx="8426450" cy="1830046"/>
          </a:xfrm>
          <a:prstGeom prst="rect">
            <a:avLst/>
          </a:prstGeom>
        </p:spPr>
        <p:txBody>
          <a:bodyPr vert="horz" anchor="ctr"/>
          <a:lstStyle>
            <a:lvl1pPr algn="ctr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  <a:cs typeface="Chevin Pro ExtraBold"/>
              </a:defRPr>
            </a:lvl1pPr>
          </a:lstStyle>
          <a:p>
            <a:r>
              <a:rPr lang="pt-BR" sz="3200" dirty="0" smtClean="0"/>
              <a:t>Por que a educação </a:t>
            </a:r>
            <a:r>
              <a:rPr lang="pt-BR" sz="3200" dirty="0" err="1" smtClean="0"/>
              <a:t>socioemocional</a:t>
            </a:r>
            <a:r>
              <a:rPr lang="pt-BR" sz="3200" dirty="0" smtClean="0"/>
              <a:t> é um componente constitutivo da educação?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249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695428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36668" y="78772"/>
            <a:ext cx="8015964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Brasil a educação parece ter perdido muito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do seu </a:t>
            </a:r>
            <a:r>
              <a:rPr lang="pt-BR" sz="2800" b="1" i="1" u="sng" dirty="0" smtClean="0">
                <a:solidFill>
                  <a:srgbClr val="FF0000"/>
                </a:solidFill>
              </a:rPr>
              <a:t>significado</a:t>
            </a:r>
            <a:r>
              <a:rPr lang="pt-BR" sz="2800" b="1" i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e da 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sua </a:t>
            </a:r>
            <a:r>
              <a:rPr lang="pt-BR" sz="2800" b="1" i="1" u="sng" dirty="0">
                <a:solidFill>
                  <a:srgbClr val="FF0000"/>
                </a:solidFill>
              </a:rPr>
              <a:t>atratividade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 para os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jovens. </a:t>
            </a:r>
            <a:endParaRPr lang="pt-BR" sz="28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2" y="1695428"/>
            <a:ext cx="8280000" cy="51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510565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0" y="0"/>
            <a:ext cx="9048466" cy="151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Ao longo de três décadas, a produtividade no Chile cresceu </a:t>
            </a:r>
            <a:r>
              <a:rPr lang="pt-BR" sz="2400" b="1" i="1" u="sng" dirty="0" smtClean="0">
                <a:solidFill>
                  <a:srgbClr val="FF0000"/>
                </a:solidFill>
              </a:rPr>
              <a:t>US$10 mil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 por trabalhador, enquanto que a escolaridade da força de trabalho aumentou </a:t>
            </a:r>
            <a:r>
              <a:rPr lang="pt-BR" sz="2400" b="1" i="1" u="sng" dirty="0" smtClean="0">
                <a:solidFill>
                  <a:srgbClr val="FF0000"/>
                </a:solidFill>
              </a:rPr>
              <a:t>3,3 séries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, levando a que a produtividade tenha aumentado </a:t>
            </a:r>
            <a:r>
              <a:rPr lang="pt-BR" sz="2400" b="1" i="1" u="sng" dirty="0" smtClean="0">
                <a:solidFill>
                  <a:srgbClr val="FF0000"/>
                </a:solidFill>
              </a:rPr>
              <a:t>US$3,0 mil por ano de escolaridade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0" y="1631742"/>
            <a:ext cx="8280000" cy="51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510565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0"/>
            <a:ext cx="9048466" cy="151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Na </a:t>
            </a:r>
            <a:r>
              <a:rPr lang="pt-BR" sz="2400" b="1" i="1" u="sng" dirty="0">
                <a:solidFill>
                  <a:srgbClr val="FF0000"/>
                </a:solidFill>
              </a:rPr>
              <a:t>China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(US$3,5 mil por série adicional) e na </a:t>
            </a:r>
            <a:r>
              <a:rPr lang="pt-BR" sz="2400" b="1" i="1" u="sng" dirty="0">
                <a:solidFill>
                  <a:srgbClr val="FF0000"/>
                </a:solidFill>
              </a:rPr>
              <a:t>Malásia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(US$2,5 mil por série adicional) a taxa com que a </a:t>
            </a:r>
            <a:r>
              <a:rPr lang="pt-BR" sz="2400" b="1" i="1" u="sng" dirty="0">
                <a:solidFill>
                  <a:srgbClr val="FF0000"/>
                </a:solidFill>
              </a:rPr>
              <a:t>produtividade cresce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em função de aumentos na escolaridade é </a:t>
            </a:r>
            <a:r>
              <a:rPr lang="pt-BR" sz="2400" b="1" i="1" u="sng" dirty="0">
                <a:solidFill>
                  <a:srgbClr val="FF0000"/>
                </a:solidFill>
              </a:rPr>
              <a:t>similar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à encontrada no </a:t>
            </a:r>
            <a:r>
              <a:rPr lang="pt-BR" sz="2400" b="1" i="1" u="sng" dirty="0">
                <a:solidFill>
                  <a:srgbClr val="FF0000"/>
                </a:solidFill>
              </a:rPr>
              <a:t>Chile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0" y="1631742"/>
            <a:ext cx="8280000" cy="51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510565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72960" y="0"/>
            <a:ext cx="8665300" cy="151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Na </a:t>
            </a:r>
            <a:r>
              <a:rPr lang="pt-BR" sz="2400" b="1" i="1" u="sng" dirty="0">
                <a:solidFill>
                  <a:srgbClr val="FF0000"/>
                </a:solidFill>
              </a:rPr>
              <a:t>Coreia</a:t>
            </a:r>
            <a:r>
              <a:rPr lang="pt-BR" sz="2400" b="1" i="1" dirty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(US$6,8 mil por série adicional), no entanto, a </a:t>
            </a:r>
            <a:r>
              <a:rPr lang="pt-BR" sz="2400" b="1" i="1" u="sng" dirty="0">
                <a:solidFill>
                  <a:srgbClr val="FF0000"/>
                </a:solidFill>
              </a:rPr>
              <a:t>produtividade</a:t>
            </a:r>
            <a:r>
              <a:rPr lang="pt-BR" sz="2400" b="1" u="sng" dirty="0">
                <a:solidFill>
                  <a:srgbClr val="FF0000"/>
                </a:solidFill>
              </a:rPr>
              <a:t> responde mais intensamente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a aumentos na escolaridade que no Chile, China e Malásia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0" y="1641478"/>
            <a:ext cx="8280000" cy="51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0" y="1510565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310704" y="0"/>
            <a:ext cx="8522593" cy="151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pt-BR" sz="2800" b="1" i="1" u="sng" dirty="0" smtClean="0">
                <a:solidFill>
                  <a:srgbClr val="FF0000"/>
                </a:solidFill>
              </a:rPr>
              <a:t>Brasil</a:t>
            </a:r>
            <a:r>
              <a:rPr lang="pt-BR" sz="2800" b="1" i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(US$0,2 mil por série adicional), a </a:t>
            </a:r>
            <a:r>
              <a:rPr lang="pt-BR" sz="2800" b="1" i="1" u="sng" dirty="0" smtClean="0">
                <a:solidFill>
                  <a:srgbClr val="FF0000"/>
                </a:solidFill>
              </a:rPr>
              <a:t>produtividade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simplesmente </a:t>
            </a:r>
            <a:r>
              <a:rPr lang="pt-BR" sz="2800" b="1" i="1" u="sng" dirty="0" smtClean="0">
                <a:solidFill>
                  <a:srgbClr val="FF0000"/>
                </a:solidFill>
              </a:rPr>
              <a:t>não vem respondendo</a:t>
            </a:r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 a aumentos na escolaridade.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0" y="1631742"/>
            <a:ext cx="8280000" cy="51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tela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9" y="471493"/>
            <a:ext cx="7005209" cy="52729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8427" y="804225"/>
            <a:ext cx="4059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t-BR" sz="3400" dirty="0" smtClean="0">
                <a:solidFill>
                  <a:prstClr val="white"/>
                </a:solidFill>
                <a:latin typeface="Chevin Pro ExtraBold"/>
                <a:cs typeface="Chevin Pro ExtraBold"/>
              </a:rPr>
              <a:t>Educação sem seu componente socioemocional, simplesmente não é educação. </a:t>
            </a:r>
          </a:p>
          <a:p>
            <a:pPr>
              <a:lnSpc>
                <a:spcPts val="4200"/>
              </a:lnSpc>
            </a:pPr>
            <a:r>
              <a:rPr lang="pt-BR" sz="3400" dirty="0" smtClean="0">
                <a:solidFill>
                  <a:prstClr val="white"/>
                </a:solidFill>
                <a:latin typeface="Chevin Pro ExtraBold"/>
                <a:cs typeface="Chevin Pro ExtraBold"/>
              </a:rPr>
              <a:t>Por quê? </a:t>
            </a:r>
            <a:endParaRPr lang="en-US" sz="3400" dirty="0">
              <a:solidFill>
                <a:prstClr val="white"/>
              </a:solidFill>
              <a:latin typeface="Chevin Pro Medium"/>
              <a:cs typeface="Chevin Pro Medium"/>
            </a:endParaRPr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-1631335" y="955627"/>
            <a:ext cx="2417150" cy="505896"/>
            <a:chOff x="-1032491" y="836279"/>
            <a:chExt cx="3995701" cy="836278"/>
          </a:xfrm>
        </p:grpSpPr>
        <p:sp>
          <p:nvSpPr>
            <p:cNvPr id="11" name="Rectangle 10"/>
            <p:cNvSpPr/>
            <p:nvPr/>
          </p:nvSpPr>
          <p:spPr>
            <a:xfrm>
              <a:off x="-1032491" y="836279"/>
              <a:ext cx="836278" cy="836278"/>
            </a:xfrm>
            <a:prstGeom prst="rect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25" y="836279"/>
              <a:ext cx="836278" cy="836278"/>
            </a:xfrm>
            <a:prstGeom prst="rect">
              <a:avLst/>
            </a:prstGeom>
            <a:solidFill>
              <a:srgbClr val="50B7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4116" y="836279"/>
              <a:ext cx="836278" cy="836278"/>
            </a:xfrm>
            <a:prstGeom prst="rect">
              <a:avLst/>
            </a:prstGeom>
            <a:solidFill>
              <a:srgbClr val="00AF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6932" y="836279"/>
              <a:ext cx="836278" cy="836278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-675708" y="4650788"/>
            <a:ext cx="505896" cy="505896"/>
          </a:xfrm>
          <a:prstGeom prst="rect">
            <a:avLst/>
          </a:prstGeom>
          <a:solidFill>
            <a:srgbClr val="A60E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675708" y="4019949"/>
            <a:ext cx="505896" cy="505896"/>
          </a:xfrm>
          <a:prstGeom prst="rect">
            <a:avLst/>
          </a:prstGeom>
          <a:solidFill>
            <a:srgbClr val="3284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675708" y="3370373"/>
            <a:ext cx="505896" cy="505896"/>
          </a:xfrm>
          <a:prstGeom prst="rect">
            <a:avLst/>
          </a:prstGeom>
          <a:solidFill>
            <a:srgbClr val="2E3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675708" y="2739534"/>
            <a:ext cx="505896" cy="505896"/>
          </a:xfrm>
          <a:prstGeom prst="rect">
            <a:avLst/>
          </a:prstGeom>
          <a:solidFill>
            <a:srgbClr val="FBA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5461801" y="3175800"/>
            <a:ext cx="6858001" cy="506397"/>
          </a:xfrm>
          <a:prstGeom prst="triangle">
            <a:avLst>
              <a:gd name="adj" fmla="val 493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84214" y="4817881"/>
            <a:ext cx="2987741" cy="969350"/>
            <a:chOff x="2843126" y="4394761"/>
            <a:chExt cx="2987741" cy="9693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126" y="4394761"/>
              <a:ext cx="1255818" cy="926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284" y="4708247"/>
              <a:ext cx="1541583" cy="65586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906449" y="5055852"/>
            <a:ext cx="2011985" cy="820412"/>
            <a:chOff x="6857907" y="4632732"/>
            <a:chExt cx="2011985" cy="820412"/>
          </a:xfrm>
        </p:grpSpPr>
        <p:sp>
          <p:nvSpPr>
            <p:cNvPr id="26" name="TextBox 25"/>
            <p:cNvSpPr txBox="1"/>
            <p:nvPr/>
          </p:nvSpPr>
          <p:spPr>
            <a:xfrm>
              <a:off x="6857907" y="4632732"/>
              <a:ext cx="13235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 smtClean="0">
                  <a:solidFill>
                    <a:prstClr val="white"/>
                  </a:solidFill>
                  <a:latin typeface="Chevin Pro Medium"/>
                  <a:cs typeface="Chevin Pro Medium"/>
                </a:rPr>
                <a:t>Parceria Institucional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9932" y="4912331"/>
              <a:ext cx="1929960" cy="54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3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16200000">
            <a:off x="-1631335" y="955627"/>
            <a:ext cx="2417150" cy="505896"/>
            <a:chOff x="-1032491" y="836279"/>
            <a:chExt cx="3995701" cy="836278"/>
          </a:xfrm>
        </p:grpSpPr>
        <p:sp>
          <p:nvSpPr>
            <p:cNvPr id="11" name="Rectangle 10"/>
            <p:cNvSpPr/>
            <p:nvPr/>
          </p:nvSpPr>
          <p:spPr>
            <a:xfrm>
              <a:off x="-1032491" y="836279"/>
              <a:ext cx="836278" cy="836278"/>
            </a:xfrm>
            <a:prstGeom prst="rect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25" y="836279"/>
              <a:ext cx="836278" cy="836278"/>
            </a:xfrm>
            <a:prstGeom prst="rect">
              <a:avLst/>
            </a:prstGeom>
            <a:solidFill>
              <a:srgbClr val="50B7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4116" y="836279"/>
              <a:ext cx="836278" cy="836278"/>
            </a:xfrm>
            <a:prstGeom prst="rect">
              <a:avLst/>
            </a:prstGeom>
            <a:solidFill>
              <a:srgbClr val="00AF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6932" y="836279"/>
              <a:ext cx="836278" cy="836278"/>
            </a:xfrm>
            <a:prstGeom prst="rect">
              <a:avLst/>
            </a:prstGeom>
            <a:solidFill>
              <a:srgbClr val="FFD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-675708" y="4650788"/>
            <a:ext cx="505896" cy="505896"/>
          </a:xfrm>
          <a:prstGeom prst="rect">
            <a:avLst/>
          </a:prstGeom>
          <a:solidFill>
            <a:srgbClr val="A60E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675708" y="4019949"/>
            <a:ext cx="505896" cy="505896"/>
          </a:xfrm>
          <a:prstGeom prst="rect">
            <a:avLst/>
          </a:prstGeom>
          <a:solidFill>
            <a:srgbClr val="3284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675708" y="3370373"/>
            <a:ext cx="505896" cy="505896"/>
          </a:xfrm>
          <a:prstGeom prst="rect">
            <a:avLst/>
          </a:prstGeom>
          <a:solidFill>
            <a:srgbClr val="2E3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675708" y="2739534"/>
            <a:ext cx="505896" cy="505896"/>
          </a:xfrm>
          <a:prstGeom prst="rect">
            <a:avLst/>
          </a:prstGeom>
          <a:solidFill>
            <a:srgbClr val="FBA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3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72965" y="270456"/>
            <a:ext cx="8426450" cy="1830046"/>
          </a:xfrm>
          <a:prstGeom prst="rect">
            <a:avLst/>
          </a:prstGeom>
        </p:spPr>
        <p:txBody>
          <a:bodyPr vert="horz" anchor="ctr"/>
          <a:lstStyle>
            <a:lvl1pPr algn="ctr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  <a:cs typeface="Chevin Pro ExtraBold"/>
              </a:defRPr>
            </a:lvl1pPr>
          </a:lstStyle>
          <a:p>
            <a:r>
              <a:rPr lang="pt-BR" sz="3200" dirty="0" smtClean="0"/>
              <a:t>Por que a educação </a:t>
            </a:r>
            <a:r>
              <a:rPr lang="pt-BR" sz="3200" dirty="0" err="1" smtClean="0"/>
              <a:t>socioemocional</a:t>
            </a:r>
            <a:r>
              <a:rPr lang="pt-BR" sz="3200" dirty="0" smtClean="0"/>
              <a:t> é um componente constitutivo da educação?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1918022" y="2671641"/>
            <a:ext cx="650476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FAAE17"/>
                </a:solidFill>
                <a:latin typeface="Calibri" panose="020F0502020204030204" pitchFamily="34" charset="0"/>
              </a:rPr>
              <a:t>Por que as competências </a:t>
            </a:r>
            <a:r>
              <a:rPr lang="pt-BR" sz="2800" b="1" i="1" dirty="0">
                <a:solidFill>
                  <a:srgbClr val="FAAE17"/>
                </a:solidFill>
                <a:latin typeface="Calibri" panose="020F0502020204030204" pitchFamily="34" charset="0"/>
              </a:rPr>
              <a:t>socioemocionais </a:t>
            </a:r>
            <a:r>
              <a:rPr lang="pt-BR" sz="2800" b="1" i="1" dirty="0" smtClean="0">
                <a:solidFill>
                  <a:srgbClr val="FAAE17"/>
                </a:solidFill>
                <a:latin typeface="Calibri" panose="020F0502020204030204" pitchFamily="34" charset="0"/>
              </a:rPr>
              <a:t>estão intrinsecamente no coração da educação.</a:t>
            </a:r>
            <a:endParaRPr lang="pt-BR" sz="2800" b="1" i="1" dirty="0">
              <a:solidFill>
                <a:srgbClr val="FAAE17"/>
              </a:solidFill>
              <a:latin typeface="Calibri" panose="020F0502020204030204" pitchFamily="34" charset="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Governos em todo o mundo, em particular o nosso,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têm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reiteradamente reconhecido que a  educação socioemocional é um componente constitutivo da educação. Sem esse componente, educação simplesmente deixa de ser educação. </a:t>
            </a:r>
          </a:p>
          <a:p>
            <a:pPr algn="ctr">
              <a:lnSpc>
                <a:spcPts val="3200"/>
              </a:lnSpc>
              <a:spcAft>
                <a:spcPts val="600"/>
              </a:spcAft>
            </a:pPr>
            <a:r>
              <a:rPr lang="pt-BR" sz="2800" b="1" i="1" dirty="0">
                <a:solidFill>
                  <a:srgbClr val="FECB09"/>
                </a:solidFill>
              </a:rPr>
              <a:t>	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7118" y="2671641"/>
            <a:ext cx="1220904" cy="1803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dirty="0" smtClean="0">
                <a:solidFill>
                  <a:srgbClr val="FECB09"/>
                </a:solidFill>
                <a:latin typeface="Chevin Pro ExtraBold" pitchFamily="34" charset="0"/>
              </a:rPr>
              <a:t>1</a:t>
            </a:r>
            <a:endParaRPr lang="pt-BR" sz="11500" dirty="0">
              <a:solidFill>
                <a:srgbClr val="FECB09"/>
              </a:solidFill>
              <a:latin typeface="Chevin Pro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658788" y="472242"/>
            <a:ext cx="7906092" cy="1036517"/>
          </a:xfrm>
          <a:prstGeom prst="rect">
            <a:avLst/>
          </a:prstGeom>
        </p:spPr>
        <p:txBody>
          <a:bodyPr/>
          <a:lstStyle>
            <a:lvl1pPr algn="ctr" defTabSz="4571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Competências socioemocionais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no centro da educação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708" y="2026920"/>
            <a:ext cx="1749132" cy="2042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682240" y="2026920"/>
            <a:ext cx="1749132" cy="1661160"/>
          </a:xfrm>
          <a:prstGeom prst="rect">
            <a:avLst/>
          </a:prstGeom>
          <a:solidFill>
            <a:srgbClr val="139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583772" y="2026920"/>
            <a:ext cx="1749132" cy="1661160"/>
          </a:xfrm>
          <a:prstGeom prst="rect">
            <a:avLst/>
          </a:prstGeom>
          <a:solidFill>
            <a:srgbClr val="548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85304" y="2026920"/>
            <a:ext cx="1749132" cy="1661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74822" y="3840480"/>
            <a:ext cx="7429134" cy="2468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pt-BR" sz="3200" dirty="0">
                <a:solidFill>
                  <a:schemeClr val="bg1"/>
                </a:solidFill>
                <a:latin typeface="Chevin Pro ExtraBold" pitchFamily="34" charset="0"/>
              </a:rPr>
              <a:t>Educar a mente sem educar o coração não é educação.”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Aristóteles*</a:t>
            </a:r>
          </a:p>
          <a:p>
            <a:pPr algn="ctr"/>
            <a:endParaRPr lang="pt-BR" dirty="0">
              <a:solidFill>
                <a:schemeClr val="bg1"/>
              </a:solidFill>
              <a:latin typeface="Chevin Pro ExtraBold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hevin Pro Medium" pitchFamily="34" charset="0"/>
              </a:rPr>
              <a:t>“Educating the mind without educating the heart is no education at all</a:t>
            </a:r>
            <a:r>
              <a:rPr lang="en-US" dirty="0" smtClean="0">
                <a:solidFill>
                  <a:schemeClr val="bg1"/>
                </a:solidFill>
                <a:latin typeface="Chevin Pro Medium" pitchFamily="34" charset="0"/>
              </a:rPr>
              <a:t>.”</a:t>
            </a:r>
            <a:endParaRPr lang="en-US" dirty="0">
              <a:solidFill>
                <a:schemeClr val="bg1"/>
              </a:solidFill>
              <a:latin typeface="Chevin Pro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4" y="2286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8" y="2284265"/>
            <a:ext cx="1144735" cy="11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0" y="2362200"/>
            <a:ext cx="1043334" cy="10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18" y="2262534"/>
            <a:ext cx="1234440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658788" y="472242"/>
            <a:ext cx="7906092" cy="1036517"/>
          </a:xfrm>
          <a:prstGeom prst="rect">
            <a:avLst/>
          </a:prstGeom>
        </p:spPr>
        <p:txBody>
          <a:bodyPr/>
          <a:lstStyle>
            <a:lvl1pPr algn="ctr" defTabSz="4571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Competências socioemocionais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no centro da educação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708" y="2026920"/>
            <a:ext cx="1749132" cy="1661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682240" y="2026920"/>
            <a:ext cx="1749132" cy="1813560"/>
          </a:xfrm>
          <a:prstGeom prst="rect">
            <a:avLst/>
          </a:prstGeom>
          <a:solidFill>
            <a:srgbClr val="139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583772" y="2026920"/>
            <a:ext cx="1749132" cy="1661160"/>
          </a:xfrm>
          <a:prstGeom prst="rect">
            <a:avLst/>
          </a:prstGeom>
          <a:solidFill>
            <a:srgbClr val="548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85304" y="2026920"/>
            <a:ext cx="1749132" cy="1661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74822" y="3840480"/>
            <a:ext cx="7429134" cy="2468880"/>
          </a:xfrm>
          <a:prstGeom prst="rect">
            <a:avLst/>
          </a:prstGeom>
          <a:solidFill>
            <a:srgbClr val="139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“Hoje, a gente não trabalha a questão socioemocional, assim, de forma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explícita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, mas trabalhamos de forma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implícita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. Não foi feito um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curso de formação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, não entrou um projeto com o Instituto Ayrton Senna, 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não está nada oficial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. Mas, extraoficialmente</a:t>
            </a:r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, isso é feito </a:t>
            </a:r>
            <a:r>
              <a:rPr lang="pt-BR" sz="2000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vin Pro ExtraBold" pitchFamily="34" charset="0"/>
              </a:rPr>
              <a:t>todos os dias na escola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  <a:latin typeface="Chevin Pro Medium" pitchFamily="34" charset="0"/>
              </a:rPr>
              <a:t>Professor </a:t>
            </a:r>
            <a:r>
              <a:rPr lang="pt-BR" sz="2000" dirty="0">
                <a:solidFill>
                  <a:schemeClr val="bg1"/>
                </a:solidFill>
                <a:latin typeface="Chevin Pro Medium" pitchFamily="34" charset="0"/>
              </a:rPr>
              <a:t>da Rede Estadual </a:t>
            </a:r>
            <a:r>
              <a:rPr lang="pt-BR" sz="2000" dirty="0" smtClean="0">
                <a:solidFill>
                  <a:schemeClr val="bg1"/>
                </a:solidFill>
                <a:latin typeface="Chevin Pro Medium" pitchFamily="34" charset="0"/>
              </a:rPr>
              <a:t>Capixaba</a:t>
            </a:r>
            <a:endParaRPr lang="pt-BR" sz="2000" dirty="0">
              <a:solidFill>
                <a:schemeClr val="bg1"/>
              </a:solidFill>
              <a:latin typeface="Chevin Pro Medium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4" y="2286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8" y="2284265"/>
            <a:ext cx="1144735" cy="11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18" y="2262534"/>
            <a:ext cx="1234440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0" y="2362200"/>
            <a:ext cx="1043334" cy="10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658788" y="472242"/>
            <a:ext cx="7906092" cy="1036517"/>
          </a:xfrm>
          <a:prstGeom prst="rect">
            <a:avLst/>
          </a:prstGeom>
        </p:spPr>
        <p:txBody>
          <a:bodyPr/>
          <a:lstStyle>
            <a:lvl1pPr algn="ctr" defTabSz="4571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Competências socioemocionais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no centro da educação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708" y="2026920"/>
            <a:ext cx="1749132" cy="1661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682240" y="2026920"/>
            <a:ext cx="1749132" cy="1661160"/>
          </a:xfrm>
          <a:prstGeom prst="rect">
            <a:avLst/>
          </a:prstGeom>
          <a:solidFill>
            <a:srgbClr val="139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583772" y="2026920"/>
            <a:ext cx="1749132" cy="1920240"/>
          </a:xfrm>
          <a:prstGeom prst="rect">
            <a:avLst/>
          </a:prstGeom>
          <a:solidFill>
            <a:srgbClr val="548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85304" y="2026920"/>
            <a:ext cx="1749132" cy="1661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74822" y="3840480"/>
            <a:ext cx="7429134" cy="2468880"/>
          </a:xfrm>
          <a:prstGeom prst="rect">
            <a:avLst/>
          </a:prstGeom>
          <a:solidFill>
            <a:srgbClr val="548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hevin Pro Light" pitchFamily="34" charset="0"/>
              </a:rPr>
              <a:t>“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A educação de qualidade promove </a:t>
            </a:r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criatividade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 e conhecimento e também assegura a aquisição de habilidades básicas em alfabetização e matemática, bem como habilidades analíticas e de </a:t>
            </a:r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resolução de problemas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, habilidades de alto nível cognitivo e </a:t>
            </a:r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habilidades interpessoais e sociais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. Além disso, ela desenvolve </a:t>
            </a:r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habilidades, valores e atitudes 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que permitem aos cidadãos levar vidas saudáveis e plenas</a:t>
            </a:r>
            <a:r>
              <a:rPr lang="pt-BR" dirty="0">
                <a:solidFill>
                  <a:schemeClr val="bg1"/>
                </a:solidFill>
                <a:latin typeface="Chevin Pro ExtraBold" pitchFamily="34" charset="0"/>
              </a:rPr>
              <a:t>, tomar decisões conscientes </a:t>
            </a:r>
            <a:r>
              <a:rPr lang="pt-BR" dirty="0">
                <a:solidFill>
                  <a:schemeClr val="bg1"/>
                </a:solidFill>
                <a:latin typeface="Chevin Pro Light" pitchFamily="34" charset="0"/>
              </a:rPr>
              <a:t>e responder a desafios locais e globais</a:t>
            </a:r>
            <a:r>
              <a:rPr lang="en-US" dirty="0" smtClean="0">
                <a:solidFill>
                  <a:schemeClr val="bg1"/>
                </a:solidFill>
                <a:latin typeface="Chevin Pro Light" pitchFamily="34" charset="0"/>
              </a:rPr>
              <a:t>(…)”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chemeClr val="bg1"/>
                </a:solidFill>
                <a:latin typeface="Chevin Pro ExtraBold" panose="020F09030300000600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Declaração de Incheon - 2015</a:t>
            </a:r>
            <a:endParaRPr lang="pt-BR" sz="1600" b="1" dirty="0">
              <a:solidFill>
                <a:schemeClr val="bg1"/>
              </a:solidFill>
              <a:latin typeface="Chevin Pro ExtraBold" panose="020F09030300000600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4" y="2286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8" y="2284265"/>
            <a:ext cx="1144735" cy="11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18" y="2262534"/>
            <a:ext cx="1234440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0" y="2362200"/>
            <a:ext cx="1043334" cy="10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658788" y="472242"/>
            <a:ext cx="7906092" cy="1036517"/>
          </a:xfrm>
          <a:prstGeom prst="rect">
            <a:avLst/>
          </a:prstGeom>
        </p:spPr>
        <p:txBody>
          <a:bodyPr/>
          <a:lstStyle>
            <a:lvl1pPr algn="ctr" defTabSz="4571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Competências socioemocionais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</a:rPr>
              <a:t>no centro da educação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80708" y="2026920"/>
            <a:ext cx="1749132" cy="1661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682240" y="2026920"/>
            <a:ext cx="1749132" cy="1661160"/>
          </a:xfrm>
          <a:prstGeom prst="rect">
            <a:avLst/>
          </a:prstGeom>
          <a:solidFill>
            <a:srgbClr val="139C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583772" y="2026920"/>
            <a:ext cx="1749132" cy="1661160"/>
          </a:xfrm>
          <a:prstGeom prst="rect">
            <a:avLst/>
          </a:prstGeom>
          <a:solidFill>
            <a:srgbClr val="548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85304" y="2026920"/>
            <a:ext cx="1749132" cy="1935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774822" y="3840480"/>
            <a:ext cx="7459614" cy="2468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hevin Pro ExtraBold" pitchFamily="34" charset="0"/>
              </a:rPr>
              <a:t>“Conhecer-se, apreciar-se e cuidar da sua saúde física e emocional, reconhecendo suas emoções e as dos outros, com autocrítica e capacidade para lidar com elas e a pressão do grupo”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  <a:latin typeface="Chevin Pro Medium" pitchFamily="34" charset="0"/>
              </a:rPr>
              <a:t>Base Nacional Comum Curricular – Competências Gerais No. 8</a:t>
            </a:r>
            <a:endParaRPr lang="pt-BR" sz="2000" dirty="0">
              <a:solidFill>
                <a:schemeClr val="bg1"/>
              </a:solidFill>
              <a:latin typeface="Chevin Pro Medium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4" y="2286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8" y="2284265"/>
            <a:ext cx="1144735" cy="11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18" y="2262534"/>
            <a:ext cx="1234440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90" y="2362200"/>
            <a:ext cx="1043334" cy="10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18022" y="2671641"/>
            <a:ext cx="6707363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pt-BR" sz="3600" b="1" i="1" dirty="0" smtClean="0">
                <a:solidFill>
                  <a:srgbClr val="28AFEE"/>
                </a:solidFill>
              </a:rPr>
              <a:t>Porque a educação </a:t>
            </a:r>
            <a:r>
              <a:rPr lang="pt-BR" sz="3600" b="1" i="1" dirty="0" err="1" smtClean="0">
                <a:solidFill>
                  <a:srgbClr val="28AFEE"/>
                </a:solidFill>
              </a:rPr>
              <a:t>socioemocioanal</a:t>
            </a:r>
            <a:r>
              <a:rPr lang="pt-BR" sz="3600" b="1" i="1" dirty="0" smtClean="0">
                <a:solidFill>
                  <a:srgbClr val="28AFEE"/>
                </a:solidFill>
              </a:rPr>
              <a:t> pode dar uma grande contribuição para a redução do nosso enorme atraso em escolaridade e aprendizado.</a:t>
            </a:r>
            <a:endParaRPr lang="pt-BR" sz="3600" b="1" dirty="0">
              <a:solidFill>
                <a:srgbClr val="28AFE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7118" y="2671641"/>
            <a:ext cx="1220904" cy="1803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dirty="0" smtClean="0">
                <a:solidFill>
                  <a:srgbClr val="28AFEE"/>
                </a:solidFill>
                <a:latin typeface="Chevin Pro ExtraBold" pitchFamily="34" charset="0"/>
              </a:rPr>
              <a:t>2</a:t>
            </a:r>
            <a:endParaRPr lang="pt-BR" sz="11500" dirty="0">
              <a:solidFill>
                <a:srgbClr val="28AFEE"/>
              </a:solidFill>
              <a:latin typeface="Chevin Pro ExtraBold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2965" y="270456"/>
            <a:ext cx="8426450" cy="1830046"/>
          </a:xfrm>
          <a:prstGeom prst="rect">
            <a:avLst/>
          </a:prstGeom>
        </p:spPr>
        <p:txBody>
          <a:bodyPr vert="horz" anchor="ctr"/>
          <a:lstStyle>
            <a:lvl1pPr algn="ctr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Chevin Pro ExtraBold" pitchFamily="34" charset="0"/>
                <a:cs typeface="Chevin Pro ExtraBold"/>
              </a:defRPr>
            </a:lvl1pPr>
          </a:lstStyle>
          <a:p>
            <a:r>
              <a:rPr lang="pt-BR" sz="3200" dirty="0" smtClean="0"/>
              <a:t>Por que a educação </a:t>
            </a:r>
            <a:r>
              <a:rPr lang="pt-BR" sz="3200" dirty="0" err="1" smtClean="0"/>
              <a:t>socioemocional</a:t>
            </a:r>
            <a:r>
              <a:rPr lang="pt-BR" sz="3200" dirty="0" smtClean="0"/>
              <a:t> é um componente constitutivo da educação?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750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-1" y="1459073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0" y="1599892"/>
            <a:ext cx="8280000" cy="51594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" y="-3114"/>
            <a:ext cx="9144001" cy="1455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 escolaridade dos </a:t>
            </a:r>
            <a:r>
              <a:rPr lang="pt-BR" sz="2400" b="1" i="1" u="sng" dirty="0">
                <a:solidFill>
                  <a:srgbClr val="28AFEE"/>
                </a:solidFill>
              </a:rPr>
              <a:t>jovens brasileiros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que hoje passam 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à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idade adulta (29 anos) é a mesma dos </a:t>
            </a:r>
            <a:r>
              <a:rPr lang="pt-BR" sz="2400" b="1" i="1" u="sng" dirty="0">
                <a:solidFill>
                  <a:srgbClr val="28AFEE"/>
                </a:solidFill>
              </a:rPr>
              <a:t>pais dos jovens chilenos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quando esses passaram 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à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idade adulta 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há 23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anos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! 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Estamos </a:t>
            </a:r>
            <a:r>
              <a:rPr lang="pt-BR" sz="2400" b="1" i="1" u="sng" dirty="0">
                <a:solidFill>
                  <a:srgbClr val="28AFEE"/>
                </a:solidFill>
              </a:rPr>
              <a:t>uma geração</a:t>
            </a:r>
            <a:r>
              <a:rPr lang="pt-BR" sz="2400" b="1" dirty="0">
                <a:solidFill>
                  <a:srgbClr val="28AFEE"/>
                </a:solidFill>
              </a:rPr>
              <a:t> 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atrás. 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H/Log8u2PUbiurOUl4y41siYePgm0OVF46PXqEs1MNzLquCK4SZTT/u0HS49+TR0VIKiM9x0aihKF0ipSsJsTpIcvpcbA7bNDqXXLDeIgMPLtv6eqpv9a2t2u8H5cYUyqtfj2/12a9DoJb+aytFHI3dIZUnxu6t6cuUIdckdY27hFumhauIrKhIu4Bn4k26NDU5IbCVuXYP+KHraGxzjdY2FrjIaBqKr/Ogw8+gYN3YsJvpH+xIcIU1JdEgpWk++hHqaAm+cJ5lDxmEy9kYjxWNGQJ61dQbRMQHGEhFjLh6bjHsFnNo86qjlREA5srNhWjRe9wLOWnitT3rY+552w8QGUFzeRFudDsmubwSyPEL2xLnFZ1zTyFQIfDkcJWyXQbkSeINfo2wj7W2HY2rV2Eitb5jbYpAmdRbyT3W1AfMDProT7E7II+Tk99S4VOdOVFlTmhcDK2qsb4klRHycjHJsc0U5/61wM4l7Xsywc6gqx4KiLnTzuu/tXOtk4COY57Zd2Q2K2FnktRyMKiKvRhrj7wrt8f5WqqXRLKBUjz2dRp0kxKVznnCJtBBRgO8aymLu4WsGpiPOh8Zw4itXQByaVzEOIw3d5/wzzZq80BWoqTWhLvKxRkDmc3metvvXvfbTmsAJNY8cfGIg9gCngoKg/xc+qivgMYGjsOnKbYwQe5280Pp8kqy/ZFn9427KyOre3FfKChp5Kv2eJ+0w8ZYzG3Ax+4vc1bqPfISOH2Uq5ex8jxVwUsfFBlhpR21nYWZ19wcUpJdqkEAH36MfaUb4CWHqyQkZ1o56lsZE9CXlpgJp8YsR+BewqAe69f5NpScuU9djJN3/3L+wWCwedaGsYxer0qkql30s/B7jMWR9hBDhH6+1rEbQVSXBXQmtX3Y/IHOoWRNbOGeGERYG0j3KSerumXel74WuGHtmBHbt25rdJcyaJenokDl8E2WwKqOBuNLKs1sGoQhvJ0HQlyUK42OFmnpdS42It+QOFdoewD3QYaT0uoNsluD/zaUTEfzdcUOX8wFbYGmyPmirUvMkhdZKjRAJJpXA1YT0pV0UvOFBwmQML3tLvNSgtWU6mDG98sHTL7Ch6VEIxpfFZW5+F59c8FxIP83mpjZl5dSOTMBk097m2P9X98VMKj7eZtdS3fHNSQ5wLZWMnezXH1cjBLZsSk8+I12FPZccjeXTFrnkksdp1mzAXqwUQ0gRYEy6lEMcMfVlukl2I19adZBLcXLJuKIVYatt9SQL2mJgEb2fPhsz0hhbt6v78V/T/upDOlyUl/S41kGrTm4puqr6yB42SucdJoY2cbJC0OLsBM6wroiqTFPY8QNnkzFJBlCTLNSP4SsZD2RMj5YiDR0rGb2ZRZkaDSp42Gf+bNtlXzzFH0lg0rlTrwoCdv+P+f2MUjgpbyi+I8s7bjF5VuiSxK9hfNtDeaPz4cBTPMam6wzI5T3zCnput+RnnV5ocUglFMm8K1uIdTcliUAGCNsZNr43W8OSJCnsvQLrKa2WZQTi2rLTyfrPTyhrzIkURxbXdF7FIS7xf3Y0Jdb4Tvr6dKDOEZCtwGJianYXH6V0bgMxTcQaLhN9K4pygOGoiLN03kHsXrBmKOLfX/WZQLuCrqBdPeAIGzCTtE/bosTbDTO5SiXlJ8DVoTdEOQZeMZRHo/fMMef+g2CA9stmrq8x1J2RfBXhyUFzA+v3zP4a/9kCxr8ohsjTf3QmfUKF7mSPp/ZRLCrGdqwmMqCu3u3sJU03pH0vmXZ77cnyF701QyWhZjOQuXLsz7UyOjUIebPtFxbUHNNy60RcY9bBUwGjY9vBNMsiugofArP3DwxJ/yZm5ClONSMTZIUgMZdKFD82F7oLcPCKgylcAG1iFcp2BmbCRWnK36FzvMeTyFzoIIgvpYf5IWPhY4XZbSmqA/diDx7ZNyxGT/D/XEbB3RRQNMASpmIzTBLebn9ejfm3S+VSCjAdZBjRA2mWnR47xmsfm3HxaGVw6DREL0zbf1ouRpnBwvSUI8fJZtvgLvz7i7if/G3j9FKToPsMqX1ebpDQsgUfuBuWNGpKzh27KjRoongxvrW7+XmLi6QXZJq7lehtlfC5VtkITtm+fgJtTeR4Cpq99hTIsWnuyhnQDy9kxL43AXqagumZrrul3Km9Y23YU8vTgfOJHFIx/T1DojWyO/9OaPsU57OoGswsmj3ZEGC34qS/yNf2DX2amFSVBzhMYhoNon4H+lumxZERsVgqwv7d4x9de8Nx+EOo+XKe1XLerJ8VGZ59hH1O3Zn+klPqzuSzUSFsocA7rhXWDVyBoo+l1al7GwBDYPdGLKc7Wj8RbCVJHyTqmsfiJqAdNrEVQ9lYAZC2lqEltOypwmpwcezUrasRfsRwkNPBKtUeR51WdJ3ryF3e1gPZzchzy8j8EZLw3JGXdYd0kWcyvKAPPtNKDs1BUXUdMmqIpbRC21ZssOdq4ljVP8Fpge4smHSpd79apw2VEgss4SS+4merQadOEdOMQxAVWq5C2OPd+bYP3BeeaIHpUrNhsEPI8DwLQ/UgXaacYcH/7E0kV/bwSQXW+kdLHL6eqeo3w+nKcU8u8TZt5/7a3nNOBuoe25ZJuFXADcaXy8HguzRpWghQOf1F9FWAHNWH+WvAtpqzZlaPD7sIgZc/ZVa34dycbPFzhdMMtQH2cGmptWG7xdGMuesVzjLWKMViFLxuJSW6WiHNen/TrepEyk6SMVzt9+tWo7Sbz8bacIHFlRepo+LsCch5Cb0TAyDj3gHqq/QcJNiCG3eXumq6O/MxLHgveSMwxGlT5gzy0qYKBADWBs+nuAf7lhHPuulZMGKj3hj4TlbZmMIaem5DXiMD0kz41MDE3VVyuNgWKT5GukollZaIhzS4FxOPuDxUqIYmXOcET5WvjxhNMjP4YTi6zRUkGBJDBc+pPUtzPCq9XWbC4R0ltldPkMRpzuDkoXH4TgI8zN4Kzgd1Oj7wZ2XvFBxP1oDiodYCp0DZBLG3LRsgLLNWxzQ8wjkWDUJncOS9hScD2k64ZRptBLYTS73hlnLaFa/+jDLrtJvI2p1rCfakAnDrJbi5Lu1cFGvauWOYd10YbsiSxtQa2Ukmedzl4S6LuiXANOlzZRr71WUJbeDCXBZJVZbH1gj/SeCBe9QVFFAkZehyP5HpDYtE3LRZISTqkKLJMcJfmPP8wx88PLkBvUhyctPY7SrS+VuQnaKXGPA7BMXUSJ+D+A0W+GxBGq9f8FQZbDFf0UfIqh02gfy64hQAoT38No2SFzKfOfb1+bmQnp/Diblme9XKyjDqVJ1W89Lcoj7f9mdtfqBPCAVkQJWw/fyToeH2bC8N3ZKx8jHnDCioQ5LLq8kRVxmgo09KMl2ylCL2z2XdklRXGzEjQcsU86StPSeBRLU+QqBtk60N57ARAH18F13wo0mLrlAFU+koh2NM6HfOIi4lXGgrD3mBOdbLDlqhAvAD4oBjrsxkuWot74E5EGMD0D8fZOFPfYcntEY15nNe9QAmQoWbW5r9YVio+LVBPmlkrkdp/9v/rDy7pCRqmZ8iL9VSGaurY5YLUteHHGqCrfwUSUy4QBgurvTQx3bKZNc6LMOJ5FMhEbsjn1FdBbi0DLFnlqgSRJ9+NazJErDTZ/nyv2nRu68Jt+Uv4fhc1++o+SXwNXBH+eKsR47DlasLe1Oz6M5AO4ZSIY8cWuJ1gy8mJt+3iMDyuxwaGQA5eB+vSXPt3yfDicIp22kDseUJSJYSsPZwmujIxC+ZMDoBZsc0WEfIqGrZk2q/BT+TrZBwi45rQVB/xrYbOSZQfhuEui2rN5tv8cAU1LNZxbrALEXZPkUltFuqp0zA3k9c37rSfTxDOwlbeKFgrTKvLq3ViRvPfA7uejnUl6/1mAQ2QP3YAaKJwujSHf10AIHFH7QDjlluYhx6TPKLORszxwOC53VSKUR5sJRjpIeZ5CwAvwQY9J+sTYkPoCCAlfoh5jCKDDrKY9KG6MX4P/Tz9CdHC3YS60tWlcYjpxBeUe7US1yDQAV0QJv/zX8qk7HpzXPBY4kwfbMxjsnTEN/vSDr3X5/YvASgR8RA8YN+EK21PnlUN8+TGnVQJquo0lKlGG0LhySkSS5c7BVuN0O7HAx6sgAnFNU4M60dWwQV5rWx9jpYYzXzHBBagcLtMI0OwY7IWZvnXyo1gRz85NT960JHKi8nQgCQoPrqVsMPUuzDdLIMd8iF3eUygGMBEdNZmcd2K2KmqwQ/HD4Hd3PlHLIfFedkPPEUzat65dzkn2t8GoLy9Er3HqLvNeUj9KgqTRSkxwYg1VbxA92WOj2rCN6Nuv2lMY+Lo8T06eMUa76EcCIRocS5TSJS59jyhOZBGcOh0lxr0oq4e+oTpFek8wQFm6YOAD0+A9UOiyo4VL07y5P2ekcvgQKHmGAauoxycrwlFASfPCAbgAVoNNHFHqmv9+l4twqp8p4/x4snQ78QHfpsapZewmHrdca79Y1vgZRnDH/c7ZgSWMWdXlJ/8Y5dVUqIRWMslvoh1ZIR9gC/s9bCZ945i+u4x3mJHTQ7QvBqzBXlZqq/sy+OV7aive/LlzPM0X+l7UCaECrvmoeZMgjScx9NEatiIpONDFrn7BPb5dQklE+CNQhS4QVOw4xoA7VsTk3QzgFq0llazRPJ3jIIvkYR9zP0P8+b8tfXPsQSg+u1nDakPz422QDvYr041YWxlTVpz9c4p6EpywhrOff2vyonWGKC0YZd/ZMUY2+5o2aWslh2gqUCQH5oQoEoBqrGfM54PjH7AuzZyt/H5TJyy6xJlaGEP4sSPK5kqMyq8ob8ucO49zxMu3CpXpwMjZ6wzGzfXfgpyAQ0tKsprEcSZo2wOaD0c22Y6sgBPpxPmTWa9fU620Pqx5iN6p8zIqCxion2EyFkXExn0XnWMImtZroly1/cX+0SHrxkjHY7bxcRBk5CDmOT1rI1iK6JlOy+SfyO9Rqyip7s8/pKfcOzVlqwD3LyqAv3j2HYM+r3JkNM0BxuVrvq93nDK7usnp/JzHLPXVs1a6Bt9xJuN3L40zXB0ArmdWIsMRGO1C5cpNuqx1qgv+YlSnFXOt/aBQCsKclk+SmOg4GyfQ9/629B6ZqD8KWetjsyUDG3n0pSm4Qy6NfuxGj3qyW0BP3ipmIO0OUi+Pwc0P9R87HYCIYzNjf0zzI+BN2SyZgLmHAvWgOQSiv+uWohnmyzH62oEzQsaDMXw1/9cip/Y+bOk8/uTg8iM7mMMYviX7V5jzVnSyiUhc49N7697IYyjHGRVb7sFKvDmbckLJauwtveaUD7aqmpQ922D7H+AnZkHtCLFSNoZUW/Y01cAxFDu8cnzcIDgKa5vdcV/giYf+HrY47CXjPbDXIGRDIhwOm+9yMbcpTETjb9MCT55Evhc+vUmUZ/71V7iZGvMTj9r1onq8HzBDj2LORFpvgHkH0gCFGPoc7K9OWifJXEyQD2iUE315LTTTPVyaI5/InfTw2NayNAccrTvYCS1QJM3HL9CxNi8m8X3/Coxep1eb0F45jLID5lDFKCyPLUsAuyZPatuZeOhH3n7S0wW3wmA/eK6zgXYtlt2J7jb0LR3AmxTVFpPj9/m1H7xpJiQBdIUolD5A7YLNW/noGGlq5GU706lkJ+X9JzpvlWdbJZq2L7i7xARHV8wiIrPo3kNiwAHEtQHpEnQcjQy7bAr6Wn4STp6dri73WZttIhooOmnzLTrVWLB8HcxZhIGCZ4exRFEgyMKIAWl4yFwicX5V75p1jfbeRS/w5gYKoUZHJYZXfX5sbA1vvMyXAv1Kk/4YwhdrNMHjjbFupKoCiFI+aXBjjrkTBHnrOOdLGacizdJWAxytviAbWMwW2SKxaUi08n3KEhFlwBrEgOn+AA6CkV2fZEhMmhcoQ5UjqBr8UVHop5oH+oRvZMeqBUEI/sUHXAvIIDxGjxsjVkPWl0yxn7wPoZs0wroQf2hVCkqb6ML7+Rw/j14DqfK8vCpVzI2+/aFPX0HbeyCt8qzbrZeJNTPNVqsw9YzQAxPt2PgykNY1x8FNeqCjU2P/qnpURZuIs/DSJSBCWcGYAxQJS/MF4C4WugZ4yTtob+xZ0Uygu0Yg3ghF/wiZbcQN1IC4jKp76n2QSaSsZTk9gH0OkSAuLnjK7EMCXJgyLhU+gCzZs5QEjmqNtjAY3En419ZMLp9T5J5hoaDdc0yTJ4qe/UDRt4B3snCUGGTTlfQeGCWWHQjls4u3maoZNIMvOzzQQSKk7GXNDy89WZ66gaPjMZX5DdxPphDCc2VvoSLdEBaGM5aZQTKLcmx03b1V33ycVhB4SYpxjCLvlKZDmNpB7RarqkXc6Yv44o94CChiYJhpLLvx0u27IfNz9mdHL1jGt82uLQhT9StFa8CZwUEZC2MT20M+uOpKCWdhICSwH7ixWU5ZxUgSIlVFA74dJ6Vyl3yOV+M90FfN+l197v6Ck8014SZ4iUPJ5gQBHiTicFVy1G6IZmL75iakZVppyF89FBU5JVCJV8E6X44RQ3yCTrU+iuYWs1UbdePuQl09LsZz7zYPESl7SZVSS8HJLpy7Vc6vjqP7Ott6x4b3u25vCClQJDar8U505nw3tgzspMCAK/jIZH5IxfJftLQe1dNDZ6lmibk8/bz1gL0GRlHB2g8mXbiWPp66Uncw4kF23umTEj1byQ8MfyWM6AM+cra8xkv/wzpy+uOMUsh6HEHhjKQ6cG7ne1S1DDaqxEFy+IZaeDt7iVhs5MY75dUxz5RyJIw0NZQK0G+gHgyaZzxwCbfXA4JfoBIHxj/THdfsWFKZNz8kkmEwh0CuYo5FhBVnZNTXvyKb8MaoBX9vLbVBzs2zdjE5pNFrD/ljA54JzBPimEy9K7znimgfcJ2x9wYDOFg1G8AiFL8wks8V462QTgVwpyZjzni2Ekk7+W43pVq4zWhuIKffH+ILBcJC+v2kId7FBhQTNXgA3qUuZVp9IA6HPObIg+1sZaZRo7bobZreUIDLzFPQsb6U2gQiGLyFf9O3gxuEAs3vz/6n79Pxm993txxwmoalhkhLHOZeWU9GobJn/PgDsJuf4KJhDGy1Umpezt3gxPuzpun2FhBANYN3X4MdaWabgoU1pYFjjp2mkCYBzK5OxkX9rw/7gh40Qao94WrnQA3NzY9v2nbQ4lESrVDCGlfyRH6iK2keO0dmexwLfKs+0YWoudAxjo/GRY92XnIxVmvvukOZlM7M7YSoyy0YAIoj5AJKbuDTWSSucp7cxJvXAgRiYZRrLgC581RfN2L1KbWyn85I2U0+PLpJh0ZC4vl7Y+mRuHq9A4e469hUgpu2LG7/Pf3GnjoYlna6RTXinWX050HhCFHDsCaTN2V42A4wCBq3QESigbLVQZUmFGZZ2IpWI8FMf8rybgimZo7n+0Hh2ZOvl2cfSnojTKurUDmQFyFhzTiLItM2fUWTOhTznYHyRSN8Ubqk7kY10R5pI7dBfcuweFueTbEndCsqCJL95xP80iHQe5gio9gr7/TXK+M5Y6r9gBQn1hjjDosDtJBHf/Un9BNKal2vhWbd7JK6PTjnRCC7pW207XYr8lUrLONiL0N4o7gtzCth5zb/E2szE0VfNZwpQ4WYzu/lBdVfyt6BZkNBVM0NCTRAvSHvFrnDA21ZAMtKLIHvABjziRg6bLmYnBFWhy5bB2wARY3r29Ids+ZiaZD5x4CNb3W8F3ydTaOeQ/LyftEKnmNiGGctN3v6msxWEsyTfFBvotzgCnW3ynTrcDm5nCy/vrO5MQZPt0R1a8pzbZrpgSUeWRrCTphlL/I+ViAe3bFIgU9HpWfQEajiuCn1EL0/M3xcF6xMsTdNjsF7WpIPA66LpKKk7XTp+0JZI4If7t/mil8gtDjujDtp4te6uQHqOeBr1PG/sZ5xluDblxNiEu7eM1yDZQWYxqsLoskkv+O7iwGjxrbpvoiKFdyNyx/Hkk3kRLwF5TAOWUu3DaSp+CGWRBgV333kJPK/RwRJUbpX5uYbmJtKH9sGsiPaaOW99gJaHkAdtJYbj0CvcUumAinLP18WhSnrfEAvJHmzyucUIN5dlVuYScM2UA3xISBhunxTG9Km4Ber5o/1fRsKflxY6RTudym9NtPJJNvZtrZjpSVLAnl9im4ff9b5G1MkgGn4zKR/Ut07ErCilSz8e8WSkPf/onOww+wzUNZPH5LrpDv3ce/EUsnZUxVbgSgCg3Av4DgVJleQQ01Ch9Vkzv8E4Sz66A0GkrhxjXQvEgI0qFv9O66UrDanP86UzbskBKlhO5WLrFPUJI1oJrMnnxKVV2s8vQH9uHdf4lHXDWOUUUpPWnbfxfc0J90vkMTnC1pAMaaLBAdFntWeMrrlbWi1neF3Ti2TZGMcZkIb7PLlndC5Tm09AXPdJdJWtmHZeop10vuiGhzdXiqXYEs/hb4yUl7GzG+3bRHNCcIdOug4udSnV9pQcdY9eekgYyIG9ofAFb+lIbKnRYNiIip4/Guaq8akwcVihNZDfxrgF547AWYWGFM4lja+XGHYP/gTRk5CxG4Ff3H7zLk5sVg20R5dh+c6jRqOWFacck3fApfxhQFVdcKtei2MBYxk3S0UL6VyiqNVmcnNz5l6n8/8NPONqBa7V2wvmYi/+Ljq8SjlhjlU284dK7n754MwIFhscttMZx7hTSYBSfO/Bwy6BqzB52Rt36KsHgKR0zCkVEHduJ5ZHo2BqXxT8QenEEJFPccpwXxy4yDVuqRGUTs0qcktuy7ytNfdjXUjrkF5Tu+WuEWChZsN/651AkDgoduFBqGq643vsICB+Vqf5ghji20L9uAC0r0phqmTrbdPVX5fKBaMjNWJ1cys3onA2srGucr0RRNHGpfqNPW5Q9P859qKjk0fnD4zofHZQ9Q3D2uFKroYc7lulOiTWO7rY8EAMLoqDK7HvfyFCg21hnlMzrK+zOqSe7Sz8TKedVqlEUYMzBiWqZ3QI4Oqz6CJgF/tZzX1OZTVZLGHUhDAAh8od5KHuK5fVvY3SO4Idl+AbbanFVZ93YN0ztisG7JAfbcJjeBpON+dGJ0lbrUaRn0acdpGybtHWkc1Pz84wVCQo444yM4eaC/uDVwuK1S2IK1mvZm2hFU+pIcl75GVadoODcIGs0p7Jw0G7huFkLTn2FVyvvNOGUdus4I3Zsif072iQ/ZKpxenLNrIy/hzhpobcUuuRHKeS+O2/Rbjs11SdCoUHQA5r6T4a1TJ+W0uPDf+mtmYNvhGmzLecMyP+iXaVpuRnavXiNHhvDzyM3S4NnxU3prpxbgRvAEwDFq6jNEKpTlTFw6aSFZJn1IRk2vCZP03BB/Gq9j8U+RZERgiH7kMR1w8UvryKZbY5jHudLp76FzELL8ULRLw2riKgvg1hsBKeo+XkA9xzZ+YYms/ZQ7issg5R98sX3Qwsm4Ttcm5XCAaCJNl6M16+6eUrmwkbJ69hUXkv1O+AOiYbfkyCDWw7eKir6R5RAphDlCv20bqVcV71mfu59d6nDP+Lyb+cRSVjfiz4PS8f4oSK1gtoSu0mJC9BbdzSjqjO2acr6tWh4T2QXZQp+3235j4EhQ5Rbzj0J2E6mfncKSbnDDii4ZiploAoj0dLPKliELElVQNkihgqGBD13O5ykjNBxUuv5M2hUhIELy/vKpJR4HwDd8rx1QbHiZaT0SVU9oDZN23SHcYJiDIul1r3WK7Po+a2K5zorczuvyyDb4+cqGzJ92Xvtq+rx6Z7NgLKdNg0e8mA65Wpybv+VQO9RQIW5u1F4hllH5USXehXnwfQqETKdqY1Wxn1IsUkNHqJLqXzd/GseG94JAFzgYKuCQ7ziH45FM1LB2wRfzL5X/JPfT6Y/QUyRuSVyOsYvsN81lnasYmxOFvYl1rD6bE/TGVHxHdauJGLoHIou6fcyxfd+bXCosFZyJ4ykSp8X2h+y8ArYXVHXZam3TuQzJkFPeZAjueoU013RZW8jvamG9pqecv8R4I15ng+Y4UYRhHjaLNI6I9qk3PSpa2l8KMOv+rmezSPIy9qR4GhkPEVHb1rtSCasq4HJTTUKMtzgd8z4c+CzARaDXY3G5JLQAD22fvvPaltqP6yyrn1Vs8njK2qY12z7+2QnjNCETg/S217RL7cXGu5MoHjZPUSPb9zWGvI9VwNvbUZc3VtUYGs1GwCMKaJK+QqbqW9ejEjkvV5YY63LLdZYxO0/N4wTWSIN5cTBfXHvWsI8Orkb/ppUgHUZcpfGUPF9ugtZdd+CIzzOH4Zq9BkoaRtliShQMZBzspdYz8jTVQH5NM7GX3+Tu9l4CbnJg/R9i04+Xh85WaqAY9jN3v5uqg4joDBaPPfDIC8/JMqO5kR5CL21BfNwj2fFkjqsx3FPYcdctdwqtk4fdhHx/2ssLIVyM2gjuXkYDmUsLKsRLVj0HXp07X52p3OHMU5s6FboGv6yLsM7y8669HQTin4R+t2oj0JctvcBisgDbfM+69Ejhi74NxQ7t16pUAm66YY2Ik8atNjdHEpWDIN1qg+8OZPc3JxgwBRZRmKI+4djeCswpi4ugb8jF/MUkv3zhKrqAOKSx6nhsMncQ+W+cWjplLGikWB+I1RDHnUphFmGnQZlZPPW1AltNDhjmN6zbtbF5zzAAl86NymzjawprQM9YBBOz3fzQKvvaIl8d00TdmcBhwcRcHmch7YhSQ+t67h/uEUHK4C3nXz/qjDWzEDBFgj/lDYsAs3gzITvQjh6Mt0blZ1oaFdqzSgRR4CiFJaEd0UDA9gw5NlIHWIDD21ygeA9D8UIIn40h79B40Tidp6Jk8poPczA/Vo+4aXagAja9A7KgU8jb6taHf3IexUdBijrvf9T5i2SJXu0OGlZPr/ZYpjHMtCissFmXOOUD5A4iy37aKN5hzB3exXDbUk9UUt94jQTzCGQDLOpHcNyuhkFsx8o8uqZSIgTJ+00kBG47Q8sk9WxalszoCRhgdeMrT5ZNncS6jYdlNj5URH+DBy9rN4v8SfzXxg7WzAtdRpE5O1Biudh8ilulnJXqxIWKFebo9+F+zfqiDEnULBmK/lu0NSObjDUnR1bGh66s7Kw2b3nmYolf7vWmRIS/aItCmc0I6dLyv37gugbMF53H7kiPZcT3hentQK5s3KGnRctPjyW4Epp8nUwHq/O+U2LYMBWBKdIbUGyo63TFbru7qII3Ir/6VCRfmfSPjhrOBzx9KvTZsYyhQv05sCymlAXmKMQvxkpDCVyJ8tltvAkjYxZZYaqya1nvtyQUtfn989jxNjLDd+X6KkwDSxDjfC8DiUpxS5ceP2bDUgW4/m7+QqRIDLcT94sGNqIy8EurdiI9Yt+MjCiy7cy+iDFXNbPTrwCwgOL8cBwTRo6Fo6VIEH3vYWMKhs2Dy5lTcvHoErP6HeD5RcKe34ooTIRHklb904incqP9LZ6Gr7cTbsCCt+VkcFRNH5z2b47AGBCxu1mrQBlA8N/nsFi92K13FZfcb22FnuUTEDHN+neEpH2O9zLRclTOY6wOelkAb7H4+RawP6/Gy+KB55ZDI56h9NT1OQOLzPUYCg6BrisJ4DQZr3KoxNsK2Ly/ZhDmQGzBNR1TQS92gjH+SrS0KrZK9LrweSGIff9Bu+vKBR/YTDIIeelqD+p8J0M6jnvs9cqkkbrb24GCitzEoYV2zyjiyzO77vHIIkD1VyEjbQ9OuHGyYYbcAmtvkzCWsgemao4OJwFV1SmRDtmdS+Ut/CNEQfgzEvFFPRcK/AXjPML9Pr55l9QUmiK4umqBEh6H+oX65OYkePud1l8RgDYA4fwtqq+pBw4yAsjtU/MEooM19EwnidX7GG+RP/tMKfjvU8KUzctAP95HfXuyg/dp0EcdFWrm7UR2l+XaGZY+PCDHMa5NzBvS3HLvjK+KBRBtHpThZYAIEVBzpdfPZPRE1tYCQh+K/5bRUtjzNMnVusN5U68qixrw9WxlgdiQor1scMQNl1NMMZQwyilNGr/2pLCeLBuM7QBNyoXUKbeXC+TsRZgQp2x7g6jaZNMFawHQ7WPgaZSEvR8qt0iPMvL+E7G0Q8wuKhqplS5hUPzcWk1R8fV8FXbpEWIBvYanJjgzBwtYuonEJmPFFlN0xobis8PYVVHgth9dBblzaUyLK/Nj+MHt6QozTnwnaAZB6fVRmo6jG/JXIpjx0NjFXPqXR6U9E6XAdctrqiiYhAgMTdL/8MQIJONVz/R1iAGxJ84pcIGCSVIiA0XugYakCk93ORILQUVJvoub5sxnWj/YmS3NF+9XxqBj5e/Vg6TbGUbvP9/dl2oWneqlCsrwrV1pmkrbSAZWwlBd0RvZckKhFBEq5zbzMSZXB0eMeTHqXsBcbsaFNL8J0H0HO0h8ukrE7UTjOqYAguWNjzreDw7mTWtsk+5c8iWRbO52xBvs9dXYMdTrJmbJf1/gUpDDHt9F3ROdWL5XU8mg6f/lTJvgRNAve1Wffjb70HS9uCaH19iVLS73eH/OTpMLoChZEVPlqw6eq0CWi+iTaIoaN9kFWGFtZkflyE6gxYrsydn1jDTP6KtOTMMWTq1OUrIzOHLfEzIGGLiaQ245cX81KL+VKmTuESyaUsqnYEcCfV/G2u5Il+nalrotldjqKKz0GAAVwfZwL4iOtBocx3ekrelhaOyJC++qyc/EGsF9SB9D+WnslVUS4HhiV46ye5q9ze5IpkV1QzfsKL4fSmC+qJupfFJNbpoj7dS4bu6rXK+Gs+1DH1DmRJq/ydfWB9qg5w8GSjpZpU+pN7elK3GvOzAZkOGEdfnRlNCKPmINogRvk0oF53pADrZ2Y6RCB1j3QOwUe3HDY3khF0TuwhHmj3VctieCjZu6gxdkcPZXOOdpCdZJ6ZpwjlYM6NfgoyLzmti0NV3MPloxOLmhVvkRpwbZa7TLk97s2m6vEZ9GNw+m+svD2/7HXd8rOCiawYgLY/Rw+AqqRI5HWxDFaBkPvPvPTzu3WibRK71K4qpUIqAjvs8Yait0XE2pkq/vBeDqF81Vv5/j4mi6jo4oegs5NPtFO8/iS6151igp/ReU67GfhYgKctRGPOaJb0N+zAJdjB4Zm7/sgqGm5E5SdPSztr59oYSO3tVIXg5a7Mjv3Dxc4g2bN14J6gy68UYXPfolk17MXKzKYSh81Qxb7QJEO4fLKaTy31bWtpXDXyDcjbK/I1U4dAuKniQoVCYmHNq1b4FG7m5BUwSv37DUGOtrHxxHyjZoVh2q8bCSbxDhBLck15UJmNeqh0pbZbd0OZF3QlwWA0W0azQ8rCZyABvcZnBaduyuPmmc1U1JOaE2o4cuAPOgBVxzytlgrdxYwJlEeWth3e5V4H1O7i+EK52+byx0EouHCcWsCenvLppfRoPY0Ww6cybHnJ3Cgq1zgrO4LOU+CIJWoMNudkq4/yss3wI9n+a364C4iyT7izjwQ0tNbtOAnWqvC+1aiSBZheOZh4T5sX5TqSnLSijCXeGZx4Cp3pKS5uSxmtcBbxPo3X3OrSRiHd5xfLvqyZG25dYfBn3zVWuspkoJfb81qmZe4WBYPCm5yZeLNgh8RLYFIdUKGeR6Ck94bAIvsDro1r/f+/915im5wD9JjjOQn8NnpC6Cw0umnG6BWmpOgGN6YvXT3I3beOh7PnwXirp12cj/ziuUYRWAiA5nXRMNNXxvu9Cvsw7x4jii6/7arfls02prsD0qzReIMYbHrcRqykTrhNbdL7oCx3X2G+kE/knZRrzFnFqqNfreE86lDkzvVwCtOip3sZCcrS7WKrmC/IDSwmAEjGvGhTdAm2H4CMw03YLMS6/o6KLg0joTMwb05jl96CT4TuyRXQbjotVTA7dmVM448jRJ0OP2rIb7hJT16eus1yQ7QzrB6egbBfdY9LzRELNxK2C3nqSZgEv1GsPuGkwAysfFceAd8yT6MlKPy/PtW1vFhxLlKEfssSxCBqiEVxa4V8mY8+4VSFfyKcXo2UY8WPBhqEPNtlD1+MpcsYdk8kkYG3rXiahUGgfWjNNoiLB+iSz1yvEXwkfyYpPvLpmNi1cYTZc148JEUFX5t8k7lhyqhH+8p00nI2EMld8/pBgp3+67HW5A85HA71Jk0k3JcPWn2zvjEIEjNr3hgb7F/9G9XzR3o+1ReubEht9KlPfjHu+LB61hpsh34PmWHz45slxaZmTlYWxdx8iA+yxMznrU8yQmjfwRqF029l+ZM1q1evcv7pyC2z/MHsu4Dca334cQ9VOzp0UcpZwb0uvQOUY4dTQLo8sEpcON/1uF6hUa7qm34RW+nhvyor6z7oGtgvaXLqMI5lSCUmhZRaiwduLViApJGDHlu0FRfezaeBAR8D8cybYnOJ+CNjtESJZDe1g6kKPAbvBXSJxBc4pyd3TPGWdPOfbDb+7giLP7nlwJVCoirh7w4aexZR4Pvb5TDJQutn9tJsac1pBYinvgKX0iOdc4ifWFg6VsxdNP8Zx/Jwybk2tNxAZVrCK7Qd3C8TJf9XMUg/g0gdUF/ntAbjdbfm5HegZmTHrREw+q+H9zuzMTZBM4q0Q9ba3Oq3+nX78tbzTzayJJX1oQHLDx8FaVZpuHd9Mr+KeA0RiAUXskas5gfuxQylEtJ+jo69vxk7qmgL7MSFp4BmI+9ryb4PavZwnxzy8OByLjOKiaAugzJ45Ok9MWB9i9QDN/jn7Kmc7JhR7DB5BYhb00ZgrFGxxO8PzVH1y+sKLw2dlvFlzi8lnSDUslxMJKnjR/nYbxvhIyLjQ8ZTGh6rbHvLNvn5F0m7hDFnyoO0bBpVj3Ju5wY5k/kAOLms647ABHy4gsfeO0mwtzdDA2RrQUQ4otG0GsS+mrr1nFQRpRVkmJEyJRnABeuWzjjYBt6R8+Y1m8vOBAUeSwDBG2eihbE4ILsa+ilXd5/sg51HBrDjIR35W9kd3hygK/+K1mGQgRPgszZpIAqQEkitCKcWkvo3mco7fYYBmU9sc8nh/suzZhKLnFmDoA/k8QA/bwwTIOmJU/vRw6cBL360SacTQITmZ2vTbC+t+MlpHN5Dz9O7zDIuo62iNxL5kgRAa6E5PVzuO0ahCoZTWos4ncc8aTh5KUfqKpRWsuXC6ZVA1T6kKulL1a8f5JxuwywRvzVWbZ+Se7jHjwSlzC2V0rADqLrixxwBr4q8mmBSupNHvdvgR35xRjOxPU1Q8H+LUtl8nA8sz1T5pIyA+nQtk4h0/yCeH0WEQE1gppDPOj/4DoFd4B22Pk3++8RB1KpNz+JClONRZmq007o5FfqgUqAPlPpS1RUJ6L4M+yDQOH/KLtbXezGb8aUEk0XA5cBlCr/vK/JwVfvD1vnN6dtIMPMrg/RdxOhvYpjG86DhfAz54H3WyDfL8j2qSrAgJ4M3A+ZV6B8bwDtQP5tiviqUIT+SJhzFCHxpLXvF9g3ExWbec3mhmyImK1g6tn65mMoq/MMGbp1F9LIqe9qCl+rBU0+aT4QA7v1gn6Kantcl3JvjK+NMZVHlW21+xSy+2p3g4e41k47MRP7H40eCn85+k2FLxC77rne3gHw1xWXdhgIYsKMBFcfvKES0TplW8aodfKyDUvk8e3XX87wR3kmJ2IC+FeikuFNd6KIgY3nL+wUZ0R36naNl+DE2qsI6y97aqZ5paE4daXRFC1b43cvUq0/l3Kpy94OBrvlxZxux8C/Y0IMYFJ3/2a79j4qjWNbOy/J4iWGsNe8vgwCCxYtIzWfcQCG3t+E5CFNUi/JfRsyDBk306xq8gtVyFJLkXdhkiN8dYlRZU4jErenEwFavjUbaVcwxWub5r4paI8yg//ODOqcEmuHlIedSqVJk4LfWZPQ78GxmHH9sdg4q+fb3N8iwTzsZ1RLlKnFBZKsm7PvV1F13SzXwtcIkSv4B39qIdNcxOBYwAkLCsvg96rG+GkfNVomKtpIF2fRnX7jw9L9//3ytMCbcjhREAFauNitxFblNkS95NCyNOEpywLv35qfdv1OAWJrzz95WfOCEjs6MezPQOt34A1W9/6vooMe9R6X8ah3iYuVoOx/JOlD22I1FdikNjKmJdn6KM13rvFOFqSuzBuqa70BXGQlgj4hN85jKT9e1HQ5lGGVkZvgkO9IwF57pxR8wauY1Uytta6X4zul2X7Zp45q7xzzoujIg6cwOk9t6uPxdE35Dnze8jzH/uJ8vAaWNL/YlgvDq0ajytH9yo8MNFiZ083pNzS4hfG2zGUVu9dSj6OF9zrrKQVnldld8owURk/GScafUlzrsQ0Rr83/9w6kPHYROeGN9o1A/ZCG1q2gndeFt+2II1Zd5bwqcFeYhphN3spuk5LXRudY7ZcfgcejwITtDTKinkcHprP4tYz/leUkweBGFHNeFdANFUv+sgkD/Sxev0tcz4/+4QqLMgxlPX0ZMbfvA352X8FG4UySOqauWvX4IXsoOGdtY9dB4u47MTGgOYJZIf3jD1xV5BUrDA4msQRuqh6dMLfuYrAQ//qHyTjKWIiLFNUnVQWWeaOYdCxU/7lULxM4VUY00GTheVYABTBAopl6HRcMlFWgKcsfpeVlqVGWeds7l2uPbmF+2R0JJOwivBehF8Y8UY0x6b3GIamzcQEaCO2CN69uMzZ9v8HXLeGFOyLWHMdmB8JlCFdlS4M3XIMwmFvOEGntMbciVeZnzEM3F7tK5hnNeKvHAile0dP2mtvMadSC5EK1806LGPpkCAmiqyBHj0dr6bYcAGKuWz+OE9HkXTgOII93/KdPHe3RvZWPJCOJCKy2pg9lIbU8RF0KOkeZfCb/sQs2JLqGh5OpooIJYVpvYGsqobhw0fEns/jvz2yiooBc6G+HFVJ+4hNceErHMu34tE5tRDa0U2HaUuSKNYT8r0x7F7SvSnO4nEO9D4jIAFmlb0aWpM2LcLGyDhSGiQBCG0avuep6GIl2Ycaxmd7FSmcAOm6WGI3eTlCYC5JZjmtwFPqDyIT0MykGy0O62hc78rhbrYmNQFuTtLnhWZtQ72EaJ1bsXCnqtcgOpcIRBmznA1f+1wyEe7YEL78CtpO+6IdLq2f8iYuR36U1oF69CNoJT0mjzSmq4J+4beVIYyspsQUzcDNDGaGwquHPhFd81Mw7ZQxKP4l6nuxHk8JrhhRzz0m6QwIKACdtvTVmzKRWaA8UM/244gBYEOy4w0yCvTUFdUMbGNt16BxBvuKpSgJpy+uRnPeGlgSo1l7Pw0fTFjgpCx4yuorch7iEgrn4pMQ1+63+TfEDqZ/U8YRE9vBUOMPo6/7NKs4zVYD346I8w1ZWCHtigzPciDUk+Vo+KMl0FYpaoBYIJqJYaO2sj8tkzZLlG/9+lRZbm6CSXHgbBawOnqvyXnDP4xRK5jB9oWjl/LKRe5fdHfShGcC0tWGnN7ZgstnF7vZccxt+y26QbShUmmSk77GsxsxIL2Zy7yqZKep5JzpIbZ/rrQPBxKbBT0CpNR/fkZEDT3u4diP/8nZbYhBIu+A7+5OU/nGznGF27xLbLcUBLHLd3iqd3vebAvcBhKv68g8pegwpgLUwns7aXwTiK+Xd5J017YeyI2by2Pzqg8Jv6mwK43KRMxfkT8YjeDG7YEaw2kuWsH63sS0m5oS5roHV4LY38KwYQQ3uKiAlrlx9lza1HQHbQFwcyfrlYUnt2mycWE+FOGLRAVQmEhdvq9IsNJLdaq1myCmVwk2lbjmLtWaLFLcD6spJjMDvaTPz5fknJUcllHSSviTiqp9TaldVw90u0ooqqRC0i5TMgjYEGJ9++vf8vJnoabdrvaUSrvdadc5J1XQstNF06mnH5JAezPS2iZjr1gqm/6fYrrfQ99FqocwA9m3f14Zh00KDqMkB/fdiBLZwzi+ELmU7+L/FFMNsWFc8xuAFc5/2o7MbToyQY4lq625pebjxMoJMjZZgcll2OQAX4qejYoioU3ZDuToVcRMVoXJDFJISbHg2G5Lvtj38s5pyjX0Tm+G5Il1uRWnFAH3Gg/+UeGuXpqTDrPfcYOEQ74Ogl32b1sOcBdhpC743WE5oP1SjwisQK9EnUjdavqIvewtru5VtqmjHrOay4JMdYITg3HK0KQU6rnG4sn9HlnCUlm6s0n1hBrnoCLspU/eIabBJycrMDQz0wU/Zr3o0j7r5CgaLbw42llTle94X0woRWSK9rn6vB9l9R83Sz8ZqCic5e1qjW8INC63aZrQfd0hWByuCWKGsLxBuzVR85SOKENK/M0OwVH8LLpmeRJpuKNZSQC4jPmS0iSquKHFVc54pygdeoOp6ZUJK7kqq+3cV/uqlGZY3V4f9BF3IwqAYIsFn4zIaJ3ui1gEw2/8hxIXYlp0vkhqpw426pzEpv8STkz6zqtUxSBZEARW9uEXdNmUX0SEDitpWsfcfi+BSdrvmj87B3Su8DM6TG8m0t2jboxbf1F8/aqkAHDg3ugXhiQQJ3td6Y9++11mR0lZGfkNyd8O+2k0LavWyWPs3gupZoBeII4BAH5v53YgQ/WTc4kEyyLyhmzZXGee/oc+6XqzB1TWRLfQH+cHY/bk7Qpt3YaBBy06Duiia4XaDejpX4E4qhFdRXgMZ2Kq/RQDyeyk9PalG7OLzKpQ3009h8qeYBK4wGKM60bzGKyxHXmfdeEbx53suL4zJTIkaYNZie5odxmlopAU+0BkD5pgP9Z/sUwaeJpxyvClMZ8Fo14aPSAMW0zNyLIXpqgC2Zyx46tGtxO+hkIdDdj9aodRNwP6tP3+53exZkZhmgMojdhSMFaO8YybwCKFMpQnVj/6BRAW6enJusSHRrxpyNPA8oB62lYcC9APbF0PSU7zvT77Pqsy/II67vYTI37VVNfyhbVXqNoDXUPfNEbW3thMDX2P3BPXatk58Fbie1kAzQ7G4YHQPYtVxWIaGr2o1UP1hwO1gA1rBYG+L9WSCA8QwIu+xHskRfn0cVKt2zWMBvjrqVoQD6/6huDahN2i2kp0LErtr5alxGUknQoJYi4AdzXdV3rDigeeuwXlyOqpLwi3nir1raXSexefR8oyFcIgG0PkWJ97AVQy8iBrAwI4BAtbPyHgnAXiwHtyPwM/QcPQlO0yZOoPQt0eD+BA4iV9p+iW0lPXAawby9Qeutj5BM7Pm2zAuUyz3Vwe1zZQFnTXFVpS7vYr3RvBS7BgKDU0t8jLKAr307E1iP9T0laDPs6b6FoW2w+zB2PFBxaFuYTYOUaNUZd9OmPqzCKpq5xh3DkxX7wzwEoLMx90MQnFhn0jPI1pxn/qUDrLE/PUTGRAvf5XOiDI1PLebp2s/OG8HKoZzwWRDiDITastUB39rW6FUGVwGrnmbpL0YrN9iZiWQ6Ixt3FUO1bll9U8hg3rSyibHHQ755Z7Lr+Q9NDge6AmZOpyhIdKpWUQvS8D07HQHytacBXqLQcb/X8Xeyc1iGQR0xW0ap+cpcB8C6t86HI+YOsOeD/4c358yNqTfoMX2SA41VXzpcVY6LtNgVfvaMcH8t8ct2sVmzjEIQS31w6GlokALebF1T/MfJKYxaUjgLzR4x/jtcCO5ApnL6dSPmCgKwfzRQYJ1zz4fWhueh6bOgZMpSHZHuDJINgztai9Lk9A3i1Orh9fsRkOzw/1kEWX/uXkXdQUf9Duq/r2L8BPnQ8Qk7XoKy2MHw9twZ0+Cxpb+dU6W8lEgYylZ1pULryRcWYNOOabLlpWiVqB6aK3/8zdgEkAd621x6JUYDkndGiI1zC61Y4ANf+B8wwGFqLHD9L27Jyrx2bklvUGr+VqZkxYpFMcTa5VejhZzeJxLIkh2I+iJOExJdgBVrcPu+5I0woUEjmViHK4K0UABHlJsmwBmr1qCkVjmSTJ02z5B4jw21mejAHzvc48NToA0rCXY4dLigzKI29PcwfxwzXZpYOKWwYuhPCXtIpDT7nr7ByPGADMGAzU/22QRXaHsW6YAx4N91U4ggPONOGQeB9VAsWfg4ohS3+H7KsQ3pOl4boUpVupY+UuMaAG9zzfjqVPkqdXQQhnAr1F7S+xOKW7hvLguuZdvQfssvOdMqdEOu6Xl/nsOZCOJC+OC9PmaD27QXZDnFqR9kbCQ8edl8HueTj0/KywZ/0VuL4pP/W31jlNgzqSIQzOsJ6bmUKdDpMiBvpoxWGqbq6H/lGifi+7V0SXBpmWm9MvLvQgEaOc+OagYde8KzDMDVCunDAJ1bzXdAdHgogE0Sclq9x+jmqL4i6bYS/RoPCHyPnfoWDqFNlEC4PWNMspht5v16PhAq54SF7wCPjY8wbjWXQ9XH5mPHTUzwda5cNekUOI0BjX52kiEeKVnJSFnQrZh+YxSSnINkRmbliqgz1yagYJp8IE5YN6SPuoEfgy7I6g9R9BjEseGK2RiofgLvncbNWdmZf3Max0WEwlctJbgjy4/IVmvGclvdsctqYKhYdcf8tGFVOVM4qQMh9S3/HoTl/htB4DBquCbZtg4qTBDI/s/YZKJRtTcAyDbuHR7vHNS9pntPESu6M0ieBy5DLepTSYtoHGwFNLhe706ti96bvAfMvVVVJ9COvVDqDMFXB1pSwEXa3Pg9ayL6kJz5fAY7yQ8O5KwZraYMuQQmRB70m3z2ks5fHKk3Ffz3aJzSUeSAK65R1pAdqDxGDKlM3j1K1b3Pb41H7s94iGvtZQY05lmvTHmm05EVhE/dv6daKqcYZDMSrHYXBkiS5C1XMqZnFgDgxguWeBMVaZVqfvkgpUH/oCacXqJPATsSDi4muh1Cfs0sFU98dTlsQb2jG3Tw2fA8ZUhZy9gHqg60lqbfzFlXetj8CBRD5WT5TirRjvIS0+D31UOB7ybDsmNE8qbAo0Q0CLDafryyoNdgJWN9SBuYfAniE5ZIQrK0Hf/6LVymEkmXks1awGZLGLWojXzBQFq4N9JX+QBhz2E01ew3mMQR9lE6YW8cqyNQRIyx2EfDrG6EZ/NyBeqRemhffaOy49xFlo2vgwgYnmFjQoPk11NjVti0xdXQtwS0Uth2iYmuFu1Jfbiuk2m5iNnJpWoMNqxEVifTYcx3cFwWXwSgwuQyZ2Mkwi8dBzBVfTJUr/pDiGZwCzMWlQO9wJLK0FnJ4vAj65OQMZ9BZKCQMAzThOFh1/raqLowczP44wxf6ooGNUfhl2N/zqOI/AVfPpXkTso2qgI8fy2lJ1CTn+BaZsU1B+Ms2Yzd+FqihHfIThANIrPoGveqHeWbDSFLfDp8q2NM0U3biXoDacri4MXGl4gXQqUsW+FXRvadJvEOV/RT2/EH5rSAIPtQYwLth2wdpiORplBqNAkIm4ulWplYWYVwGjhJ9FU3nXVfhs8ghSXVNQ3VrFF4ns58j8KnAuqOkA8AZj+vqILACpJDMzz5OsIfbkt8rHe2I8hwxrMcHRGPifVTDDQWoyEUTBtiRBOcmICzvnPvnPCWteYyqjp+2jHdIdrXYiWH48K8KF+Snxgw7Fu40dd1wDgB++nydUPxBtbvz60o8umNOdLYY2f+Biskj++chGwyzC8167CvDiPDSNmfFyu2lNK55LCLRgGt0sTRdUMqjSoEajExbPyKgW8k80w90NNPlqNVthagoafpE+AjMUKx9Vn/ZWzmeb41UCDatCVGky2g+Ke0VU31bc4Hf5OlsO/RuQ6VwgH1hhom1m+CVkRV5ueSAKxxwoNSw4j6JdbBGgDcKQTW0QR+mc+SRJuJoIBgQ9OiOYaJsKq688lcVOuDPV+wILU82JKu5rpNktn3oO3L7LJr1RyLGg9gpqAvgNXRn/6iIhdnY4YGdnrdif9xBgRATKg229kMG1j15kBH2m5LrQ8HOTnyJlRNpVD/GXPTnTcIT0dscESVSVPEHvCTraSLbv0cez0UqzuWepRqUolomxPlBl6cp2EWceZqFvpkBfrj9ByPdd8gbuRohNwLazKdi+EENKixDqc+W+G4WtkS25vrV/anrhJ4H7njrHEkdFhwXRlasdMC58KOl2Wug2Akl/jHU7AQKjEIYExYLPVut4VfBFXon2lcJAUQ0AcyUB+Fk4grWub7mkOQfjj9xDPz85zyXtOhRIyPureuLjnEDVtjD0hPJnUYf7Kc1aBSo1BiTDdRQ4TOMzstrkMkswUafl3oRPg3aO4BWT5jR0aLW2NfY61vESW3FZA9KE41fZq3a8ilcxQLHq8OQrt1xWBxSOdsZ2LMbVBiy5dzkhfzAxRCpOaAp5uLrJm4wNPaPQXEY6RwcKDCbFvKKRhDPJzrkMtrNAQ7VqaybquKis8XIQ35YCqRGq6OXVJetFyGUb9QHAmqOOI95V1znPCctlqYnPfx6PV4f5ABjK/dmq/wjdJDokmUkDSZKuMiW9mJuIrAoZMkbafTgv8j1dlUJgHNv/o80qFTzNlpZKSKnQ0C6vx8pugpzuNDHJ2++XPnhO5ZMSqFmYxesO+H2OZ6r70GYWq8tcwHCnOMyktvwBT3y0fdTAsdZMiU3ix8CamfOdlvAGwX2hUd0fEWAO63p6lXHxChV04/o51ANM2yakJduWdzvVwtLolT+oJAqVRmSAIbqZ0rYOUE+yO12zDGXWb3Bdub/8umAWDg6xERR1EAHzEfbqtydQqMFCbNE+FgPm3JvykGJQryRbVVCuVo2Uzv/N52OYQB9hOKEW9TKZi3ED4l47vozsLKLgxaAC84Lo+DIArgtq+nGx9aDH4atE+BGCsFDi1NR5RhS1XAx2PRr2u9Z+N3P4kKRTitpZnSswMWOJMp+FNAssNqqlt17a0WoIJcissHx/OIHDVr8jZoseefxQjtw6Un6Mqyk1sIzRBXPJc8wywdlutFpeV+kNB4Nk3lwsoT/utP0dTO8c+AWEJn1YQx/0XvQq+u3mEzBd0ItTNgiwlVHgBjTeGeJ961hY7ugQTQqFd+jnLShesoHgqK9sg7hkz5MKy2SD4iUmHAkofnDMTpWId21UbViHT5i29pmAWXNSMgjnyBHJcF2nGCbIsqkyY92REyhqqSiTB7+aIzZJU45V712ASGIXcGgcXZzvmiFvtWzTp/wO14WJQ4b8+GbWXZ7JRunMKYYLvjTYAx06W+OlO515n+gmrzlGNgo8Hokl3Brpmvajov/etcE3WNzkbDR7+BvhFGDrOOMVYQjEefs64i64Ndl32ZIcPbMcm3fRn25xYkYD6KIE/mHAXtgBubDemltR8HexYI14jObzst18T1Y8gc2Xv1l1lKFVSGFFzftFHzIXBah9Hc8VB1XQIOYW2pwYAJxWDJtEIiUJjb6F/7ab36uUiwMXi3XIrEC4yOfG5M+fXHe2KsIW0OfvGjVVxvEzxnAgYxRIQ+YlHq2qSbCbkJZEUCvvw8pbb/yVbgHm5ZGoNLNQjG0oP97APah9/guiL7CfIBdWmtzWDwoMF/ioj23hl7ZVqmwPvENoq2SY1CD/Z11MaHBq8Lkw4BYC0IuwEXQnZytj2WHrrw475vuG8px9Ltn3uAZRMdVC0Eqmc63350BrZOuSIABwnQ+vppJDoSEi5a+9lGimX6jGMopZTH4UKGZXxPT2T6Jq90PSHsmn+05yYk8kvbPeuUDkpH4TYGKnWMayp1bzTSVsTxjDUexpVHnJsBSx83mSPVX8lHuR8ZA7d4qBYgCT18HPyf6FJK46QapYU9Ij2gvxl536ILV9rZt/vKQtllQJ6Cjnb3vX6MAfYPWgtlwtKmC4BNA5vasAHnN6V36tiQUIqHOZdKBBNPFgWihErL4furRBcOE3fECaQvOr2KrPXXNBR9AkeAFAcF9GKN6A2wd9nsM6vi5dutE0chX1L4IbRAOTXYG6jPHlR00OGHapOBo34lJG3bba6S20GJI3NGvYKRv6jvOcbYQ2OncAFS07oIuoTqMXb+8gx2iatasawJMJ7rndWMsFJsEjaJaiBRHCcY025A++uu6FMndjky8Vaq/SGEUnpny8zRpcGNIImOiPxybelShvlZxUB3zAwC2aBSycxoq3wZKDrJQoG0JsYRqytfswMQImS5w/83ta7AT/eP/tLt1e4O7ZAg0QumvKLYfBR4AMMNHhjuhNS1cCEzt8XzzFVYEPIUa6+PxTrLlN/lFUxls+/XlY4z2DdHIg3MZjQOWwBjQqGRNGeHL1PKFFWjfyaVxOVprkgZ129KSq55gr35eVxBxR+25z/q83o5cSh2v5UXa219NFRgvfcIbOpNS6KAJ/2IWbTOyoNh/GXNutRuIp6Nm94I67gXEXFSSlxKfkiIJXG8viy8796bItk1FDfRh/uwnSDSkG4YoJA6gSfaJYeQb1LcPYmqglI0Nqsc3rSoZng1qCMm+nNDu4bKVEkEs+S8mqTGAS0H7gm4WGaL8w2mn5YFMjgx5k2qwi25dCsKnUmmKPk60aExmvVcWvWEzMVyheXUD+MzIo7obw2YCsB5ba6DAxN6Ng5zgy+LgiMn5EynhSz2e61gskvA1+RAUae7vdN1TBp2L5ojlesZOChziKeGVs52sUKFkZTyGXFoz8EssfAHHchwH3sN3z18iA9dix8lsvC25zchVAwnRIIQqfVVRhIWdWMuZ9Zctxg24Sw4E9ydp3B+Uc8nMrZ/0EcyY7aI2fhuHRzQ/jCsL7xAAMhNE4d5N700fzMqACt1+LyjISikHG7sbM8hjsJApZr12W0DeADrlrP7L7e5TfON3iym0vZiW68NFeT6kWVVmh8QzLOHr4XK0Wn4+3V2qx5+qWeFmBqDKiXqxkm1VF8Vsvb6NGYkqT+JPtpLQw6qP9b2gD/BtDklrLJcwWpnLm5pG+nDfWydk3wgxelBVVkO5Bdsd0RyqQCA6ABfUz0iOeCSEg/Ex800p0RUzQZ36wcCNYhmkQFQpMji9MLO4fh99FBvmv4RSt0ZzKim5P+o3ivYUCjNvWiHOUw1xHeOBBygdRBBs+Re9SdAWNTNwF3Z0jlte7TgtMeid2fSiGrkMdbTNtwjCMoOwFNmoS0X56EUKOJzYU7GVT1bWtHPbhMS3Lq7cCRMtp0JBV51+3fy1Em0Br44K0jmZsJZ2x18pogJCz1TRa4mOzpnduopWfmR5iPhgjkUDxpbD+nEF/UxrQqVJ4MWaKJJJJfkI9DUHbzBc4mI4dVxo7MvCT+pKaU1ReoGnQzP+3R++VUe7VfOaa9h8WfZ2ug2nZPg+xiXi4nEghHUWFEmN0SlUSAzffSPq4vPCN7W3zk1xK0LGPCxhydVBh2kcLR6K5nqEGLUMJ0/ZBg1HFC6FDsnAAWyUHqeo2/G/RF0Y5NZHEnDBIdr4+6pFCJ2Y0EvS1UzD1HELQ1CAJ7+ekp9rumHG0xYifnuNT3yH+XJLMUijVtpodwsC2o0FB2sMwIIobjWLMlBnAUu38op+49WC6HOkQmpxcDw0pKEHnNhKcDNAor8LFSM3oPtIILx4i2joLEPIA+kMFyEywN7pgSlEN+QyUrmyeV9QWWhfz/0d3zkIXzLrQ0Bvi3B4QbrEQ64/OgK0bRPRAdSp0CzEsdM/D1rMgsc/N1AhavhK4i/4PQXEOrKL++9eln3k7+w3HAdq+MAF7vlO2/nY23agGu3z/8L9Dh5d/BgAeww/U6dpLIoH+hfFRqnx0+KjXii8IUrzHIri11OHsQLZrWBatx4dG4bETbXGQ96o0x4oFhW0nuZJ1SrD1HuphMC+Ltpoj1Y0HUogKAXh/xv7jKfamWO0gUUQfZMwdKhEl7C8UbWi8zMOB/blQonQmxSbCcrZXedCh+dJbTJGFZqhOP18UAktzbmvOhttadDnlzptw4Ink9NTq5VAYYreDEDW8vIFYumAw/IFqZcmz5HaW96oxa/OeGZoTCZXS0HzXntwMAcMcMXrjtTTEmjEOSMIf7DQOq+BMiAs3FI+J8pXcJD9BXD+dDV+hftSNg6vDKpWoFR4sZ5z4bTJUCiDEj5Y40efN361er4hOC5rtuCWKG/8OTBZjTKwsl+EsfR9qIGoHngebrMPHcpslRjuEcGDXE8GrvG1gXwyj9NA7ZTqPiKKOLavt2JUQrUeESfVNifCkE05c7ZYaan1UQHSO2cGSAvKsJZEjLs2mKwnEaIrPKha2JUwqR5PjtJOcFyjdeC5v96t7g8rb9YUlLECX2Vql/shBW9Hmg7mEr/z17xbqHbchmZoqi1sCUILCoTdA2NRNRYbOFTjo6orSdchps+zauRIkw32rUEQPtE6DB2oZc/hzaQArkUxwZ1nH7lZVrJZRRLXoCaNNDfe9xONeQjKtm33XejN+iMHM2FKbgcBG015cd7roHe+Jhgjh3wVKD0587Diny3WwMOdfPE/1vUQQ/bycBERREhYa4BbsLD1Ze/y0RsUyM0wn+L5SDqWUxfBdHBFCJ7kehCo4HdhnZK1KUeZWLqDrQHXxHgNNMamnMCmaWjDmkOfrEDdB4ghmmWjKgTFiv/1zw36A/SsnIGB8MRJ9KtGnm4edSlcB1Xde+y9phSlkocjYlpDg03ddE6Q7tT8B0LYg19J6ta++f/T2XwKHVLRl1XSMDDwcgRvEI5PPqALxa8jzSCTP5NbOdOW+wQv/5DxoQb0E9HmZNnBKz/9HMNN8762FtEmVy+eqHHc3KQZf0/twPqfHevzO+ZrrsybzBiW21nxG9jsYjkkUv3HiRgL7Qa1C8vvu4WQs5KKa28OhOxsjgwosy8AKTS/8q6UPMxc+1Z/nGfHJURjz7+6bunLEu8xXTNDdUlqezEAb6054094pLpK6i+q4vfYwMYwWUrhv+zksqdngkW6UzED4l3vvZ06VVQ5ZE2rdZrjUNIY/uSPctqDnTwD7hIHXaC+37cnk+ghLJt+/FesBxeVEMqk29Da3xNDzDBIQjifnrvY3cxUyAIvrAPaviI2+8WyOs/CYG0G0K8V9GabOQKSM78Bs7sUcE7Bt2FHlZjh7eDP7VZNsMMeinSPRuH5po2M1CO3O2iJ2fUX5QbDiK0crzOmXJ1yIXr2iohIyL00qLiErLpbCkbW7n1MMjvK1glIEVB8z1TWD+fakM013b+M0yuZI4jfyLNHc9Y/J9Al8X5XTzJD7cy5KK6aXIp2O7ucC/wUmbsUT+Kl2gsdy0Wk7klLK/G0Mzch0HaYGaWS6A8Kmj7Gg3a62bhcCDST9Ccw3bDusuQGDGgVU47nAcSkd/acS+mEfzs/zulftaloNsBlx/OGlR3PmFoRwc2zJdaYtOdTGrgPb7grfqtKPkyl3NJGZuSxB8xQL92g6vflndm+JvUS4WYGUbgPhaQZyqpRZejcvgnr2XU3zHi3QbHeKj65+kyCnVcq7tlGOBk89NQgUDzDSjC4mqTlf1QuSGxVF1aT0cYZp6+fCDamUZcWgamrUy0I7Sfb0Kj299CsMLIhFZoNNfBmPJ0eoO4FbDWqbd4RdXG4qwRvFu8Ij6cJV4jm36/YV7pExmKwGAZYIDXrqimNEr4ER22K/bRwKyuiq843rxNu16H7s0H2kKU0D+ZBBLJHvG9k9D7+s2zLbeMH/v8Fwk+coiuFJCW0lFVygUW83/OwrKcSwZkxKSnSaBmIyV5zM4Iyzi+X/kDv0JsIGBhjlPgXv0KOyBMPcM3aM3DPjm5W+k3mfiWOqd2TUYt3o8rjNnoUak4DhZGvsNikfs1ddEcXrCR1sf0YkYsW1iLCx7MkoalG1shuETxYdjrTYU4cjvGljMYK0pzqi6q241m91n869HguiJo9rCkyH9DRxt47fBEgB9Jp4eZT0kc1e+yxu49PbCWVeTSBz8ogOr2wcnmT94CBepAsIuIai9k19cKSNUy25v79am9e3JdVf0Y0rHNvOoWko6Wd903AksK61701/a1ps0+8B93qWwTM4Hjx9fmwIe//YPUCXYN8sjBOd+AavdyQIlOZlhuIZ/ZmguecpAmGCNJY27C08tMk2Al4IMGqYplusQZfqmO6iQZlmylOqRemMmVYhCobQ4Za8kzendQPWvHR2wGNOPzwMswcou6V/6bEkbLd9K3a7fLbEvb3ncXKgz2F0kkxVPn3Xcq4greX0ihmyfX5qNtsLGF+93EKnvaY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7121</TotalTime>
  <Words>738</Words>
  <Application>Microsoft Office PowerPoint</Application>
  <PresentationFormat>Apresentação na tela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Chevin Pro ExtraBold</vt:lpstr>
      <vt:lpstr>Chevin Pro Light</vt:lpstr>
      <vt:lpstr>Chevin Pro Medium</vt:lpstr>
      <vt:lpstr>Verdana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falar de educação?</dc:title>
  <dc:creator>FutureBrand São Paulo</dc:creator>
  <cp:lastModifiedBy>Elizabeth Gomes de Lima Santos</cp:lastModifiedBy>
  <cp:revision>630</cp:revision>
  <dcterms:created xsi:type="dcterms:W3CDTF">2015-02-09T16:35:35Z</dcterms:created>
  <dcterms:modified xsi:type="dcterms:W3CDTF">2017-05-18T12:35:19Z</dcterms:modified>
</cp:coreProperties>
</file>