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9" r:id="rId3"/>
    <p:sldId id="290" r:id="rId4"/>
    <p:sldId id="282" r:id="rId5"/>
    <p:sldId id="283" r:id="rId6"/>
    <p:sldId id="284" r:id="rId7"/>
    <p:sldId id="285" r:id="rId8"/>
    <p:sldId id="286" r:id="rId9"/>
    <p:sldId id="291" r:id="rId10"/>
    <p:sldId id="287" r:id="rId11"/>
    <p:sldId id="276" r:id="rId12"/>
    <p:sldId id="288" r:id="rId13"/>
    <p:sldId id="289" r:id="rId14"/>
    <p:sldId id="267" r:id="rId15"/>
    <p:sldId id="262" r:id="rId16"/>
    <p:sldId id="270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1E1B"/>
    <a:srgbClr val="00889C"/>
    <a:srgbClr val="00467A"/>
    <a:srgbClr val="96AE20"/>
    <a:srgbClr val="1C9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6" autoAdjust="0"/>
    <p:restoredTop sz="99884" autoAdjust="0"/>
  </p:normalViewPr>
  <p:slideViewPr>
    <p:cSldViewPr snapToGrid="0" snapToObjects="1">
      <p:cViewPr varScale="1">
        <p:scale>
          <a:sx n="116" d="100"/>
          <a:sy n="116" d="100"/>
        </p:scale>
        <p:origin x="165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3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7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5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8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4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6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1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3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2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7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6DB8B-D9D1-8B42-873A-58A9E171EBD4}" type="datetimeFigureOut">
              <a:rPr lang="en-US" smtClean="0"/>
              <a:pPr/>
              <a:t>5/18/2017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81B2A-A04A-624F-852E-D397EC84AC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iana\Desktop\Paraisopolis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5767" y="347240"/>
            <a:ext cx="7996813" cy="1871028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983" y="499646"/>
            <a:ext cx="7897597" cy="173556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  <a:t>Resultados da Implantação de Educação Emocional e Social nas Obras Sociais do Mosteiro São Geraldo de São Paulo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6" name="Picture 5" descr="obras_sociais_versao_vert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19" y="3215785"/>
            <a:ext cx="3275023" cy="24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208221" y="275981"/>
            <a:ext cx="3039946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Jovens</a:t>
            </a:r>
            <a:endParaRPr lang="en-US" dirty="0"/>
          </a:p>
        </p:txBody>
      </p:sp>
      <p:pic>
        <p:nvPicPr>
          <p:cNvPr id="10" name="Imagem 9" descr="C:\Users\Diana\AppData\Local\Microsoft\Windows\INetCache\Content.Word\20170515_085218.jpg"/>
          <p:cNvPicPr/>
          <p:nvPr/>
        </p:nvPicPr>
        <p:blipFill>
          <a:blip r:embed="rId2">
            <a:lum bright="20000" contrast="20000"/>
          </a:blip>
          <a:srcRect l="4730" t="28681" r="1967" b="19120"/>
          <a:stretch>
            <a:fillRect/>
          </a:stretch>
        </p:blipFill>
        <p:spPr bwMode="auto">
          <a:xfrm>
            <a:off x="208222" y="3944203"/>
            <a:ext cx="5769498" cy="23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C:\Users\Diana\AppData\Local\Microsoft\Windows\INetCache\Content.Word\20170515_081541.jpg"/>
          <p:cNvPicPr/>
          <p:nvPr/>
        </p:nvPicPr>
        <p:blipFill>
          <a:blip r:embed="rId3">
            <a:lum bright="20000" contrast="20000"/>
          </a:blip>
          <a:srcRect t="19120"/>
          <a:stretch>
            <a:fillRect/>
          </a:stretch>
        </p:blipFill>
        <p:spPr bwMode="auto">
          <a:xfrm>
            <a:off x="4326340" y="275981"/>
            <a:ext cx="4646788" cy="305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208220" y="1351128"/>
            <a:ext cx="3463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Desenvolver competência para vida.</a:t>
            </a:r>
            <a:endParaRPr lang="pt-BR" sz="24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977720" y="3380126"/>
            <a:ext cx="2995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Incentivo ao desenvolvimento  pessoal e protogonismo juvenil;</a:t>
            </a:r>
          </a:p>
          <a:p>
            <a:r>
              <a:rPr lang="pt-BR" sz="2000" dirty="0" smtClean="0"/>
              <a:t>Desenvolvimento da relação de confiança: pais/ filhos,  educador/aluno; Respeito nas relações famílias e redes de apoio.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262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az do mundo começa num abraç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7198" r="5227"/>
          <a:stretch/>
        </p:blipFill>
        <p:spPr>
          <a:xfrm>
            <a:off x="4884761" y="374161"/>
            <a:ext cx="4135272" cy="2692399"/>
          </a:xfrm>
          <a:prstGeom prst="rect">
            <a:avLst/>
          </a:prstGeom>
        </p:spPr>
      </p:pic>
      <p:pic>
        <p:nvPicPr>
          <p:cNvPr id="3" name="Picture 2" descr="Ana Lúcia Mendes e Antônia Santos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9877" b="39923"/>
          <a:stretch/>
        </p:blipFill>
        <p:spPr>
          <a:xfrm>
            <a:off x="4981433" y="3499901"/>
            <a:ext cx="4038600" cy="2756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163774" y="428381"/>
            <a:ext cx="4544704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Famílias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163774" y="1145394"/>
            <a:ext cx="47084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estrutura dos encontros, permitem de forma lúdica e reflexiva, a percepção do quanto o contexto social e emocional familiar pode refletir no desenvolvimento  e  atitudes dos membros da família.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Estimulo ao diálogo;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Oportunidade de falar, ouvir e repensar posturas;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Maneira saudáveis de viver em família / Relações mais harmoniosas;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Cultivo ao lar;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Estreitar relações e ampliar rede de apoio.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9104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128609" y="237312"/>
            <a:ext cx="8824324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Expandindo as ações da Educação Emocional e Social para comunidade</a:t>
            </a:r>
            <a:endParaRPr lang="en-US" dirty="0"/>
          </a:p>
        </p:txBody>
      </p:sp>
      <p:pic>
        <p:nvPicPr>
          <p:cNvPr id="7" name="Imagem 6" descr="CAMINHADA DA PAZ - GRUPO E - TARDE 2015 (1).jpg"/>
          <p:cNvPicPr>
            <a:picLocks noChangeAspect="1"/>
          </p:cNvPicPr>
          <p:nvPr/>
        </p:nvPicPr>
        <p:blipFill>
          <a:blip r:embed="rId2" cstate="print"/>
          <a:srcRect l="8263" r="15350"/>
          <a:stretch>
            <a:fillRect/>
          </a:stretch>
        </p:blipFill>
        <p:spPr>
          <a:xfrm rot="21242923">
            <a:off x="513689" y="1360812"/>
            <a:ext cx="4320480" cy="3177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 descr="CAMINHADA DA PAZ - GRUPO E - TARDE 2015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853" y="3497026"/>
            <a:ext cx="5142080" cy="2888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50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128609" y="237312"/>
            <a:ext cx="8824324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Expandindo as ações da Educação Emocional e Social para comunidade</a:t>
            </a:r>
            <a:endParaRPr lang="en-US" dirty="0"/>
          </a:p>
        </p:txBody>
      </p:sp>
      <p:pic>
        <p:nvPicPr>
          <p:cNvPr id="10" name="Picture 2" descr="C:\Users\PROF04\Desktop\O QUE EU FARIA DIFERENTE E PORFISSÕES INVISÍVEIS\20151026_154435.jpg"/>
          <p:cNvPicPr>
            <a:picLocks noChangeAspect="1" noChangeArrowheads="1"/>
          </p:cNvPicPr>
          <p:nvPr/>
        </p:nvPicPr>
        <p:blipFill rotWithShape="1">
          <a:blip r:embed="rId2" cstate="print"/>
          <a:srcRect l="4279" r="9783"/>
          <a:stretch/>
        </p:blipFill>
        <p:spPr bwMode="auto">
          <a:xfrm>
            <a:off x="4997047" y="3780018"/>
            <a:ext cx="3955886" cy="2589317"/>
          </a:xfrm>
          <a:prstGeom prst="rect">
            <a:avLst/>
          </a:prstGeom>
          <a:noFill/>
        </p:spPr>
      </p:pic>
      <p:pic>
        <p:nvPicPr>
          <p:cNvPr id="11" name="Picture 2" descr="C:\Users\PROF04\Desktop\O QUE EU FARIA DIFERENTE E PORFISSÕES INVISÍVEIS\20151026_100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609" y="1052249"/>
            <a:ext cx="5063319" cy="2848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431540" y="229000"/>
            <a:ext cx="8280920" cy="607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rgbClr val="31859C"/>
                </a:solidFill>
                <a:latin typeface="Arial"/>
                <a:cs typeface="Arial"/>
              </a:rPr>
              <a:t>Resultados com alunos</a:t>
            </a:r>
            <a:endParaRPr lang="pt-BR" sz="3200" b="1" dirty="0">
              <a:solidFill>
                <a:srgbClr val="31859C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5841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595959"/>
                </a:solidFill>
                <a:latin typeface="Arial"/>
                <a:cs typeface="Arial"/>
              </a:rPr>
              <a:t>Problemas</a:t>
            </a:r>
            <a:r>
              <a:rPr lang="en-US" b="1" dirty="0" smtClean="0">
                <a:solidFill>
                  <a:srgbClr val="595959"/>
                </a:solidFill>
                <a:latin typeface="Arial"/>
                <a:cs typeface="Arial"/>
              </a:rPr>
              <a:t> de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cs typeface="Arial"/>
              </a:rPr>
              <a:t>Comportamento</a:t>
            </a:r>
            <a:endParaRPr lang="en-US" b="1" dirty="0" smtClean="0">
              <a:solidFill>
                <a:srgbClr val="595959"/>
              </a:solidFill>
              <a:latin typeface="Arial"/>
              <a:cs typeface="Arial"/>
            </a:endParaRPr>
          </a:p>
          <a:p>
            <a:pPr algn="ctr"/>
            <a:r>
              <a:rPr lang="en-US" b="1" dirty="0" err="1" smtClean="0">
                <a:solidFill>
                  <a:srgbClr val="595959"/>
                </a:solidFill>
                <a:latin typeface="Arial"/>
                <a:cs typeface="Arial"/>
              </a:rPr>
              <a:t>Média</a:t>
            </a:r>
            <a:r>
              <a:rPr lang="en-US" b="1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595959"/>
                </a:solidFill>
                <a:latin typeface="Arial"/>
                <a:cs typeface="Arial"/>
              </a:rPr>
              <a:t>Geral</a:t>
            </a:r>
            <a:endParaRPr lang="en-US" b="1" dirty="0" smtClean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8" name="Imagem 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t="22212" r="1353" b="1587"/>
          <a:stretch/>
        </p:blipFill>
        <p:spPr bwMode="auto">
          <a:xfrm>
            <a:off x="1729578" y="2072231"/>
            <a:ext cx="5389269" cy="332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62693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595959"/>
                </a:solidFill>
                <a:latin typeface="Arial"/>
                <a:cs typeface="Arial"/>
              </a:rPr>
              <a:t>N: 528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02493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esultados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referentes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ao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ano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2016</a:t>
            </a:r>
            <a:endParaRPr lang="en-US" sz="11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0079" y="3044945"/>
            <a:ext cx="825022" cy="1979963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62531" y="3574935"/>
            <a:ext cx="825022" cy="1449973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3733799" y="2281132"/>
            <a:ext cx="87415" cy="93768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4587874" y="2281132"/>
            <a:ext cx="87415" cy="93768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431540" y="229000"/>
            <a:ext cx="8280920" cy="607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rgbClr val="31859C"/>
                </a:solidFill>
                <a:latin typeface="Arial"/>
                <a:cs typeface="Arial"/>
              </a:rPr>
              <a:t>Resultados com alunos</a:t>
            </a:r>
            <a:endParaRPr lang="pt-BR" sz="3200" b="1" dirty="0">
              <a:solidFill>
                <a:srgbClr val="31859C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9675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Problemas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de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Comportamento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Categorias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Específicas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20253" r="1034" b="13990"/>
          <a:stretch/>
        </p:blipFill>
        <p:spPr bwMode="auto">
          <a:xfrm>
            <a:off x="330659" y="2179658"/>
            <a:ext cx="4825541" cy="22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6"/>
          <p:cNvSpPr txBox="1"/>
          <p:nvPr/>
        </p:nvSpPr>
        <p:spPr>
          <a:xfrm>
            <a:off x="0" y="5588193"/>
            <a:ext cx="91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N: 528</a:t>
            </a:r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02493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esultados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referentes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ao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en-US" sz="1100" dirty="0" err="1" smtClean="0">
                <a:solidFill>
                  <a:srgbClr val="595959"/>
                </a:solidFill>
                <a:latin typeface="Arial"/>
                <a:cs typeface="Arial"/>
              </a:rPr>
              <a:t>ano</a:t>
            </a:r>
            <a:r>
              <a:rPr lang="en-US" sz="1100" dirty="0" smtClean="0">
                <a:solidFill>
                  <a:srgbClr val="595959"/>
                </a:solidFill>
                <a:latin typeface="Arial"/>
                <a:cs typeface="Arial"/>
              </a:rPr>
              <a:t> de 2016</a:t>
            </a:r>
            <a:endParaRPr lang="en-US" sz="11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27159" r="1177" b="9732"/>
          <a:stretch/>
        </p:blipFill>
        <p:spPr bwMode="auto">
          <a:xfrm>
            <a:off x="4982341" y="2531533"/>
            <a:ext cx="3664977" cy="187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6" t="22492" r="32675" b="70010"/>
          <a:stretch/>
        </p:blipFill>
        <p:spPr bwMode="auto">
          <a:xfrm>
            <a:off x="3826933" y="2184738"/>
            <a:ext cx="1329267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1333" y="2120082"/>
            <a:ext cx="1329267" cy="411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9024" y="2502958"/>
            <a:ext cx="303325" cy="1823330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81647" y="3238500"/>
            <a:ext cx="328053" cy="1090964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950446" y="2264540"/>
            <a:ext cx="87415" cy="93768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flipH="1">
            <a:off x="4536350" y="2272356"/>
            <a:ext cx="87415" cy="93768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55674" y="3759200"/>
            <a:ext cx="303325" cy="570263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18297" y="3908425"/>
            <a:ext cx="328053" cy="424215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994425" y="3092450"/>
            <a:ext cx="303325" cy="1230661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366573" y="3632201"/>
            <a:ext cx="328053" cy="694088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135366" y="3157838"/>
            <a:ext cx="303325" cy="1174802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07514" y="3545840"/>
            <a:ext cx="328053" cy="789978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121276" y="3349625"/>
            <a:ext cx="371474" cy="973486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556250" y="3606800"/>
            <a:ext cx="350951" cy="725840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16676" y="3517901"/>
            <a:ext cx="371474" cy="805210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67525" y="3632201"/>
            <a:ext cx="350951" cy="690910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740093" y="2711937"/>
            <a:ext cx="355152" cy="1620856"/>
          </a:xfrm>
          <a:prstGeom prst="rect">
            <a:avLst/>
          </a:prstGeom>
          <a:solidFill>
            <a:srgbClr val="811E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151000" y="3122246"/>
            <a:ext cx="384105" cy="1209664"/>
          </a:xfrm>
          <a:prstGeom prst="rect">
            <a:avLst/>
          </a:prstGeom>
          <a:solidFill>
            <a:srgbClr val="0088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8258" y="4352320"/>
            <a:ext cx="113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595959"/>
                </a:solidFill>
              </a:rPr>
              <a:t>Retraimento</a:t>
            </a:r>
            <a:r>
              <a:rPr lang="en-US" sz="1000" dirty="0" smtClean="0">
                <a:solidFill>
                  <a:srgbClr val="595959"/>
                </a:solidFill>
              </a:rPr>
              <a:t> Social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09394" y="4385727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595959"/>
                </a:solidFill>
              </a:rPr>
              <a:t>Queixas</a:t>
            </a:r>
            <a:r>
              <a:rPr lang="en-US" sz="1000" dirty="0" smtClean="0">
                <a:solidFill>
                  <a:srgbClr val="595959"/>
                </a:solidFill>
              </a:rPr>
              <a:t> </a:t>
            </a:r>
            <a:r>
              <a:rPr lang="en-US" sz="1000" dirty="0" err="1" smtClean="0">
                <a:solidFill>
                  <a:srgbClr val="595959"/>
                </a:solidFill>
              </a:rPr>
              <a:t>Somáticas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04493" y="4393510"/>
            <a:ext cx="113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595959"/>
                </a:solidFill>
              </a:rPr>
              <a:t>Tristeza</a:t>
            </a:r>
            <a:r>
              <a:rPr lang="en-US" sz="1000" dirty="0" smtClean="0">
                <a:solidFill>
                  <a:srgbClr val="595959"/>
                </a:solidFill>
              </a:rPr>
              <a:t>/</a:t>
            </a:r>
            <a:r>
              <a:rPr lang="en-US" sz="1000" dirty="0" err="1" smtClean="0">
                <a:solidFill>
                  <a:srgbClr val="595959"/>
                </a:solidFill>
              </a:rPr>
              <a:t>Depressão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94439" y="4385727"/>
            <a:ext cx="113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595959"/>
                </a:solidFill>
              </a:rPr>
              <a:t>Ansiedade</a:t>
            </a:r>
            <a:r>
              <a:rPr lang="en-US" sz="1000" dirty="0" smtClean="0">
                <a:solidFill>
                  <a:srgbClr val="595959"/>
                </a:solidFill>
              </a:rPr>
              <a:t> </a:t>
            </a:r>
            <a:r>
              <a:rPr lang="en-US" sz="1000" dirty="0" err="1" smtClean="0">
                <a:solidFill>
                  <a:srgbClr val="595959"/>
                </a:solidFill>
              </a:rPr>
              <a:t>Excessiva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56200" y="4393510"/>
            <a:ext cx="113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595959"/>
                </a:solidFill>
              </a:rPr>
              <a:t>Agressividade</a:t>
            </a:r>
            <a:r>
              <a:rPr lang="en-US" sz="1000" dirty="0" smtClean="0">
                <a:solidFill>
                  <a:srgbClr val="595959"/>
                </a:solidFill>
              </a:rPr>
              <a:t> </a:t>
            </a:r>
            <a:r>
              <a:rPr lang="en-US" sz="1000" dirty="0" err="1" smtClean="0">
                <a:solidFill>
                  <a:srgbClr val="595959"/>
                </a:solidFill>
              </a:rPr>
              <a:t>Destrutiva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16676" y="4393510"/>
            <a:ext cx="113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595959"/>
                </a:solidFill>
              </a:rPr>
              <a:t>Desinteresse</a:t>
            </a:r>
            <a:r>
              <a:rPr lang="en-US" sz="1000" dirty="0" smtClean="0">
                <a:solidFill>
                  <a:srgbClr val="595959"/>
                </a:solidFill>
              </a:rPr>
              <a:t> </a:t>
            </a:r>
            <a:r>
              <a:rPr lang="en-US" sz="1000" dirty="0" err="1" smtClean="0">
                <a:solidFill>
                  <a:srgbClr val="595959"/>
                </a:solidFill>
              </a:rPr>
              <a:t>Acadêmico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03652" y="4393510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595959"/>
                </a:solidFill>
              </a:rPr>
              <a:t>Hiperatividade</a:t>
            </a:r>
            <a:r>
              <a:rPr lang="en-US" sz="1000" dirty="0" smtClean="0">
                <a:solidFill>
                  <a:srgbClr val="595959"/>
                </a:solidFill>
              </a:rPr>
              <a:t> 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3301" y="4781452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41,4%</a:t>
            </a:r>
            <a:endParaRPr lang="en-US" sz="1000" b="1" dirty="0">
              <a:solidFill>
                <a:srgbClr val="595959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90524" y="4781452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26,1%</a:t>
            </a:r>
            <a:endParaRPr lang="en-US" sz="1000" b="1" dirty="0">
              <a:solidFill>
                <a:srgbClr val="595959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61151" y="4781452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42,8%</a:t>
            </a:r>
            <a:endParaRPr lang="en-US" sz="1000" b="1" dirty="0">
              <a:solidFill>
                <a:srgbClr val="59595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35150" y="4767722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32,9%</a:t>
            </a:r>
            <a:endParaRPr lang="en-US" sz="1000" b="1" dirty="0">
              <a:solidFill>
                <a:srgbClr val="595959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96276" y="4767722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26,7%</a:t>
            </a:r>
            <a:endParaRPr lang="en-US" sz="1000" b="1" dirty="0">
              <a:solidFill>
                <a:srgbClr val="595959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44136" y="4774587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13,5%</a:t>
            </a:r>
            <a:endParaRPr lang="en-US" sz="1000" b="1" dirty="0">
              <a:solidFill>
                <a:srgbClr val="595959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01630" y="4760857"/>
            <a:ext cx="1136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26,1%</a:t>
            </a:r>
            <a:endParaRPr lang="en-US" sz="1000" b="1" dirty="0">
              <a:solidFill>
                <a:srgbClr val="595959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4976" y="4773025"/>
            <a:ext cx="661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595959"/>
                </a:solidFill>
              </a:rPr>
              <a:t>Redução</a:t>
            </a:r>
            <a:endParaRPr lang="en-US" sz="1000" b="1" dirty="0">
              <a:solidFill>
                <a:srgbClr val="595959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4000" y="5004485"/>
            <a:ext cx="82811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7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7"/>
          <p:cNvSpPr/>
          <p:nvPr/>
        </p:nvSpPr>
        <p:spPr>
          <a:xfrm>
            <a:off x="431540" y="229000"/>
            <a:ext cx="8280920" cy="607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rgbClr val="31859C"/>
                </a:solidFill>
                <a:latin typeface="Arial"/>
                <a:cs typeface="Arial"/>
              </a:rPr>
              <a:t>Vivência com Famílias</a:t>
            </a:r>
            <a:endParaRPr lang="pt-BR" sz="3200" b="1" dirty="0">
              <a:solidFill>
                <a:srgbClr val="31859C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3033" y="1442065"/>
            <a:ext cx="564535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 de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4%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dos familiares que </a:t>
            </a:r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se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encaixaram na categoria de risco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285750" indent="-285750">
              <a:buFont typeface="Arial"/>
              <a:buChar char="•"/>
            </a:pPr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2400" b="1" dirty="0">
                <a:solidFill>
                  <a:srgbClr val="31859C"/>
                </a:solidFill>
              </a:rPr>
              <a:t>7%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dos participantes 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</a:t>
            </a:r>
          </a:p>
          <a:p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se encaixaram na categoria regular; </a:t>
            </a:r>
          </a:p>
          <a:p>
            <a:pPr marL="285750" indent="-285750">
              <a:buFont typeface="Arial"/>
              <a:buChar char="•"/>
            </a:pPr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2400" b="1" dirty="0">
                <a:solidFill>
                  <a:srgbClr val="31859C"/>
                </a:solidFill>
              </a:rPr>
              <a:t>4%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dos familiares que </a:t>
            </a:r>
          </a:p>
          <a:p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se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encaixaram na categoria bom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285750" indent="-285750">
              <a:buFont typeface="Arial"/>
              <a:buChar char="•"/>
            </a:pPr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Aumento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2400" b="1" dirty="0">
                <a:solidFill>
                  <a:srgbClr val="31859C"/>
                </a:solidFill>
              </a:rPr>
              <a:t>15%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dos participantes </a:t>
            </a:r>
            <a:endParaRPr lang="pt-BR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que </a:t>
            </a: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encaixaram na categoria </a:t>
            </a:r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ótimo.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7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540" y="229000"/>
            <a:ext cx="8280920" cy="607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rgbClr val="31859C"/>
                </a:solidFill>
                <a:latin typeface="Arial"/>
                <a:cs typeface="Arial"/>
              </a:rPr>
              <a:t>Depoimentos </a:t>
            </a:r>
            <a:r>
              <a:rPr lang="en-US" sz="3200" b="1" dirty="0" smtClean="0">
                <a:solidFill>
                  <a:srgbClr val="31859C"/>
                </a:solidFill>
                <a:latin typeface="Arial"/>
                <a:cs typeface="Arial"/>
              </a:rPr>
              <a:t>–</a:t>
            </a:r>
            <a:r>
              <a:rPr lang="pt-BR" sz="3200" b="1" dirty="0" smtClean="0">
                <a:solidFill>
                  <a:srgbClr val="31859C"/>
                </a:solidFill>
                <a:latin typeface="Arial"/>
                <a:cs typeface="Arial"/>
              </a:rPr>
              <a:t> Escola e Família</a:t>
            </a:r>
            <a:endParaRPr lang="pt-BR" sz="3200" b="1" dirty="0">
              <a:solidFill>
                <a:srgbClr val="31859C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540" y="1203151"/>
            <a:ext cx="8391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“Incrível a mudança de comportamento. Crianças, antes muito agitadas, hoje se aplicam aos exercícios de Quietude e Atenção, dialogam sobre os conteúdos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de Educação Emocional e Social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 expressam suas emoções com grande competência, autonomia e parecem compreender perfeitamente o que acontece num processo de tomada de decisão com reflexão e sabedoria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”</a:t>
            </a:r>
          </a:p>
          <a:p>
            <a:pPr algn="r"/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Alessandro Teixeira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–</a:t>
            </a:r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Centro Social Dona Diva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540" y="3193514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595959"/>
                </a:solidFill>
                <a:latin typeface="Arial"/>
                <a:cs typeface="Arial"/>
              </a:rPr>
              <a:t>“Tínhamos muitos conflitos por conta do comportamento violento do meu neto e pude perceber uma melhora incrível dele, um crescimento emocional que acabou envolvendo toda a família e nos trouxe muita alegria</a:t>
            </a:r>
            <a:r>
              <a:rPr lang="pt-BR" sz="1600" dirty="0" smtClean="0">
                <a:solidFill>
                  <a:srgbClr val="595959"/>
                </a:solidFill>
                <a:latin typeface="Arial"/>
                <a:cs typeface="Arial"/>
              </a:rPr>
              <a:t>”</a:t>
            </a:r>
          </a:p>
          <a:p>
            <a:pPr algn="r"/>
            <a:r>
              <a:rPr lang="pt-BR" sz="1600" b="1" dirty="0" smtClean="0">
                <a:solidFill>
                  <a:srgbClr val="595959"/>
                </a:solidFill>
                <a:latin typeface="Arial"/>
                <a:cs typeface="Arial"/>
              </a:rPr>
              <a:t>Avó de uma das crianças do Monte </a:t>
            </a:r>
            <a:r>
              <a:rPr lang="pt-BR" sz="1600" b="1" dirty="0" err="1" smtClean="0">
                <a:solidFill>
                  <a:srgbClr val="595959"/>
                </a:solidFill>
                <a:latin typeface="Arial"/>
                <a:cs typeface="Arial"/>
              </a:rPr>
              <a:t>Kemel</a:t>
            </a:r>
            <a:endParaRPr lang="en-US" sz="1600" b="1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541" y="4692309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“Desde o primeiro momento me senti incentivada a participar. Para mim essa vivência foi valiosa e me fez acreditar que cada participante da turma saiu fortalecido e enriquecido emocionalmente. É um orgulho ter feito parte dessa primeira turma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”</a:t>
            </a:r>
          </a:p>
          <a:p>
            <a:pPr algn="r"/>
            <a:r>
              <a:rPr lang="pt-B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Cleide Pereira de Souza - CCT Paraisópolis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9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221" y="275981"/>
            <a:ext cx="3039946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32" y="336998"/>
            <a:ext cx="3281924" cy="693008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  <a:t>Nossa História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6" name="Picture 5" descr="obras_sociais_versao_vert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03" y="1182406"/>
            <a:ext cx="2028397" cy="154789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455994" y="323614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As Obras Sociais do Mosteiro São Geraldo de São Paulo, fundada na década de 60, por Monges Beneditinos </a:t>
            </a: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Húngaros. É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uma associação sem fins lucrativos e de caráter estritamente educacional, cultural e de assistência social.</a:t>
            </a:r>
          </a:p>
          <a:p>
            <a:pPr fontAlgn="base"/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Hoje, com mais de 50 anos, com um quadro de colaboradores especializado e com a parceria de inúmeros voluntários, desenvolve diferentes atividades.</a:t>
            </a:r>
          </a:p>
        </p:txBody>
      </p:sp>
      <p:pic>
        <p:nvPicPr>
          <p:cNvPr id="2050" name="Picture 2" descr="http://www.obrassociais.org.br/images/histo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1" y="2955103"/>
            <a:ext cx="4038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aisopoli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3" y="546984"/>
            <a:ext cx="9118276" cy="5757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8221" y="275981"/>
            <a:ext cx="3039946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" y="336998"/>
            <a:ext cx="2634018" cy="693008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  <a:t>Missão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6" name="Picture 5" descr="obras_sociais_versao_vert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1" y="1430623"/>
            <a:ext cx="1721981" cy="131406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369156" y="373603"/>
            <a:ext cx="56793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As Obras Sociais do Mosteiro São Geraldo tem como missão criar condições e oportunidades para crianças, adolescentes, jovens e suas famílias, que vivem em situação de risco, cresçam como pessoa humana e conquistem seus direitos vitais básicos ao trabalho, moradia, alimentação, saúde, educação, vestuário, higiene e lazer.</a:t>
            </a:r>
          </a:p>
        </p:txBody>
      </p:sp>
    </p:spTree>
    <p:extLst>
      <p:ext uri="{BB962C8B-B14F-4D97-AF65-F5344CB8AC3E}">
        <p14:creationId xmlns:p14="http://schemas.microsoft.com/office/powerpoint/2010/main" val="19277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988" y="177422"/>
            <a:ext cx="8717415" cy="982638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07" y="315639"/>
            <a:ext cx="8579095" cy="693008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  <a:t>Educação Emocional e Social</a:t>
            </a:r>
            <a:b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  <a:t>Encontro de sensibilização com a comunidade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6" name="Picture 5" descr="obras_sociais_versao_vert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2125"/>
            <a:ext cx="1721981" cy="1314067"/>
          </a:xfrm>
          <a:prstGeom prst="rect">
            <a:avLst/>
          </a:prstGeom>
        </p:spPr>
      </p:pic>
      <p:pic>
        <p:nvPicPr>
          <p:cNvPr id="8" name="Imagem 7" descr="D:\ANEXO 2 - Fotos da Sensibilização\Fotos - Sensibilização - 28-03-2015\Plateia- Sensibilizaçã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92888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0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988" y="177422"/>
            <a:ext cx="8717415" cy="982638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307" y="315639"/>
            <a:ext cx="8579095" cy="693008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  <a:t>Educação Emocional e Social</a:t>
            </a:r>
            <a:b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pt-BR" sz="2800" b="1" dirty="0" smtClean="0">
                <a:solidFill>
                  <a:schemeClr val="bg1"/>
                </a:solidFill>
                <a:latin typeface="Arial"/>
                <a:cs typeface="Arial"/>
              </a:rPr>
              <a:t>Formação de Educadores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12467"/>
            <a:ext cx="9144000" cy="245534"/>
          </a:xfrm>
          <a:prstGeom prst="rect">
            <a:avLst/>
          </a:prstGeom>
          <a:solidFill>
            <a:srgbClr val="0046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6" name="Picture 5" descr="obras_sociais_versao_vert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353" y="5101034"/>
            <a:ext cx="1721981" cy="1314067"/>
          </a:xfrm>
          <a:prstGeom prst="rect">
            <a:avLst/>
          </a:prstGeom>
        </p:spPr>
      </p:pic>
      <p:pic>
        <p:nvPicPr>
          <p:cNvPr id="9" name="Imagem 8" descr="D:\ANEXO 4 - Fotos da Formação Inicial\Fotos - Formação Inicial - 06-03-2015\Casa Azul\Casa Azul - FI - 06-03-2015\75 - Casa Azul - Formação Inicial - 06-03-2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1364777"/>
            <a:ext cx="3411940" cy="2511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 descr="C:\Users\Marlene\Desktop\Formações\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02" y="1324226"/>
            <a:ext cx="3600400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C:\Users\Marlene\Desktop\Formações\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650">
            <a:off x="2238026" y="3558843"/>
            <a:ext cx="3422631" cy="25670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120988" y="4094328"/>
            <a:ext cx="1912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Formação inicial;</a:t>
            </a:r>
          </a:p>
          <a:p>
            <a:r>
              <a:rPr lang="pt-BR" dirty="0" smtClean="0"/>
              <a:t>Acompanhamento Pedagógico;</a:t>
            </a:r>
          </a:p>
          <a:p>
            <a:r>
              <a:rPr lang="pt-BR" dirty="0" smtClean="0"/>
              <a:t>Formação continuada.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93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armel2 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r="5779" b="5267"/>
          <a:stretch/>
        </p:blipFill>
        <p:spPr>
          <a:xfrm>
            <a:off x="175401" y="3499902"/>
            <a:ext cx="4345798" cy="2756965"/>
          </a:xfrm>
          <a:prstGeom prst="rect">
            <a:avLst/>
          </a:prstGeom>
        </p:spPr>
      </p:pic>
      <p:pic>
        <p:nvPicPr>
          <p:cNvPr id="13" name="Picture 12" descr="VilaMorse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 t="12963" r="18046" b="14280"/>
          <a:stretch/>
        </p:blipFill>
        <p:spPr>
          <a:xfrm>
            <a:off x="4795411" y="575733"/>
            <a:ext cx="4058813" cy="2692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208221" y="275981"/>
            <a:ext cx="3039946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Educação Infantil</a:t>
            </a:r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785" y="1351128"/>
            <a:ext cx="2852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Alfabetização emocional: conhecer e reconhecer as emoções.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33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208221" y="275981"/>
            <a:ext cx="3039946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Crianças e adolescentes</a:t>
            </a:r>
            <a:endParaRPr lang="en-US" dirty="0"/>
          </a:p>
        </p:txBody>
      </p:sp>
      <p:pic>
        <p:nvPicPr>
          <p:cNvPr id="9" name="Imagem 8" descr="EDUCANDOS DOS GRUPOS D-F CANTAM E DANÇAM A CIRANDA DA LIGA PELA PAZ.JPG"/>
          <p:cNvPicPr>
            <a:picLocks noChangeAspect="1"/>
          </p:cNvPicPr>
          <p:nvPr/>
        </p:nvPicPr>
        <p:blipFill rotWithShape="1">
          <a:blip r:embed="rId2" cstate="print"/>
          <a:srcRect t="31515"/>
          <a:stretch/>
        </p:blipFill>
        <p:spPr>
          <a:xfrm>
            <a:off x="3921647" y="275981"/>
            <a:ext cx="4879454" cy="250626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08220" y="1835659"/>
            <a:ext cx="30399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Com idade de Ensino Fundamental I</a:t>
            </a:r>
          </a:p>
          <a:p>
            <a:r>
              <a:rPr lang="pt-BR" dirty="0" smtClean="0"/>
              <a:t>Comunicação Não Violenta;</a:t>
            </a:r>
          </a:p>
          <a:p>
            <a:r>
              <a:rPr lang="pt-BR" dirty="0" smtClean="0"/>
              <a:t>Compreensão conflitos e </a:t>
            </a:r>
            <a:r>
              <a:rPr lang="pt-BR" dirty="0" err="1" smtClean="0"/>
              <a:t>tolerancia</a:t>
            </a:r>
            <a:r>
              <a:rPr lang="pt-BR" dirty="0" smtClean="0"/>
              <a:t>;</a:t>
            </a:r>
          </a:p>
          <a:p>
            <a:r>
              <a:rPr lang="pt-BR" dirty="0" smtClean="0"/>
              <a:t>Autonomia emocional e desenvolvimento de habilidades para o bem estar social e pessoal.</a:t>
            </a:r>
            <a:endParaRPr lang="pt-BR" dirty="0"/>
          </a:p>
        </p:txBody>
      </p:sp>
      <p:pic>
        <p:nvPicPr>
          <p:cNvPr id="12" name="Imagem 11" descr="C:\Users\Diana\AppData\Local\Microsoft\Windows\INetCache\Content.Word\20170515_08463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1647" y="3128321"/>
            <a:ext cx="4879454" cy="27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2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9369"/>
          </a:xfrm>
          <a:prstGeom prst="rect">
            <a:avLst/>
          </a:prstGeom>
          <a:solidFill>
            <a:srgbClr val="1C9A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478517"/>
            <a:ext cx="9144000" cy="37948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208221" y="275981"/>
            <a:ext cx="3039946" cy="717013"/>
          </a:xfrm>
          <a:prstGeom prst="rect">
            <a:avLst/>
          </a:prstGeom>
          <a:solidFill>
            <a:srgbClr val="1C9AE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/>
                <a:cs typeface="Arial"/>
              </a:rPr>
              <a:t>Crianças e adolescentes</a:t>
            </a:r>
            <a:endParaRPr lang="en-US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08222" y="1543050"/>
            <a:ext cx="31731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Com idade de Ensino Fundamental II</a:t>
            </a:r>
          </a:p>
          <a:p>
            <a:r>
              <a:rPr lang="pt-BR" dirty="0" smtClean="0"/>
              <a:t>Tomada da Consciência: Regulação emocional;</a:t>
            </a:r>
          </a:p>
          <a:p>
            <a:r>
              <a:rPr lang="pt-BR" dirty="0" smtClean="0"/>
              <a:t> Autonomia emocional: analise critica de normas sociais e </a:t>
            </a:r>
            <a:r>
              <a:rPr lang="pt-BR" dirty="0" err="1" smtClean="0"/>
              <a:t>resiliência</a:t>
            </a:r>
            <a:r>
              <a:rPr lang="pt-BR" dirty="0" smtClean="0"/>
              <a:t>;</a:t>
            </a:r>
          </a:p>
          <a:p>
            <a:r>
              <a:rPr lang="pt-BR" dirty="0" smtClean="0"/>
              <a:t>Competência emocional.</a:t>
            </a:r>
          </a:p>
          <a:p>
            <a:endParaRPr lang="pt-BR" dirty="0"/>
          </a:p>
        </p:txBody>
      </p:sp>
      <p:pic>
        <p:nvPicPr>
          <p:cNvPr id="13" name="Imagem 12" descr="C:\Users\Diana\AppData\Local\Microsoft\Windows\INetCache\Content.Word\20170515_134505.jpg"/>
          <p:cNvPicPr/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 rot="5400000">
            <a:off x="4524375" y="1097280"/>
            <a:ext cx="4800600" cy="359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2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644</Words>
  <Application>Microsoft Office PowerPoint</Application>
  <PresentationFormat>Apresentação na tela (4:3)</PresentationFormat>
  <Paragraphs>83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Resultados da Implantação de Educação Emocional e Social nas Obras Sociais do Mosteiro São Geraldo de São Paulo</vt:lpstr>
      <vt:lpstr>Nossa História</vt:lpstr>
      <vt:lpstr>Apresentação do PowerPoint</vt:lpstr>
      <vt:lpstr>Missão</vt:lpstr>
      <vt:lpstr>Educação Emocional e Social Encontro de sensibilização com a comunidade</vt:lpstr>
      <vt:lpstr>Educação Emocional e Social Formação de Educadores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Inteligencia Relacional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 da Implantação de Educação Emocional e Social nas Obras do Mosteiro São Geraldo.</dc:title>
  <dc:creator>Comunicação IR</dc:creator>
  <cp:lastModifiedBy>Elizabeth Gomes de Lima Santos</cp:lastModifiedBy>
  <cp:revision>95</cp:revision>
  <dcterms:created xsi:type="dcterms:W3CDTF">2017-05-15T13:10:37Z</dcterms:created>
  <dcterms:modified xsi:type="dcterms:W3CDTF">2017-05-18T12:33:09Z</dcterms:modified>
</cp:coreProperties>
</file>