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357" r:id="rId3"/>
    <p:sldId id="359" r:id="rId4"/>
    <p:sldId id="352" r:id="rId5"/>
    <p:sldId id="403" r:id="rId6"/>
    <p:sldId id="401" r:id="rId7"/>
    <p:sldId id="404" r:id="rId8"/>
    <p:sldId id="383" r:id="rId9"/>
    <p:sldId id="384" r:id="rId10"/>
    <p:sldId id="385" r:id="rId11"/>
    <p:sldId id="386" r:id="rId12"/>
    <p:sldId id="387" r:id="rId13"/>
    <p:sldId id="389" r:id="rId14"/>
    <p:sldId id="397" r:id="rId15"/>
    <p:sldId id="396" r:id="rId16"/>
    <p:sldId id="405" r:id="rId17"/>
    <p:sldId id="38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3" orient="horz" pos="1230" userDrawn="1">
          <p15:clr>
            <a:srgbClr val="A4A3A4"/>
          </p15:clr>
        </p15:guide>
        <p15:guide id="4" pos="113" userDrawn="1">
          <p15:clr>
            <a:srgbClr val="A4A3A4"/>
          </p15:clr>
        </p15:guide>
        <p15:guide id="5" orient="horz" pos="4133" userDrawn="1">
          <p15:clr>
            <a:srgbClr val="A4A3A4"/>
          </p15:clr>
        </p15:guide>
        <p15:guide id="6" orient="horz" pos="210" userDrawn="1">
          <p15:clr>
            <a:srgbClr val="A4A3A4"/>
          </p15:clr>
        </p15:guide>
        <p15:guide id="7" pos="4037" userDrawn="1">
          <p15:clr>
            <a:srgbClr val="A4A3A4"/>
          </p15:clr>
        </p15:guide>
        <p15:guide id="8" pos="181">
          <p15:clr>
            <a:srgbClr val="A4A3A4"/>
          </p15:clr>
        </p15:guide>
        <p15:guide id="9" orient="horz" pos="3294" userDrawn="1">
          <p15:clr>
            <a:srgbClr val="A4A3A4"/>
          </p15:clr>
        </p15:guide>
        <p15:guide id="10" orient="horz" pos="2478" userDrawn="1">
          <p15:clr>
            <a:srgbClr val="A4A3A4"/>
          </p15:clr>
        </p15:guide>
        <p15:guide id="12" orient="horz" pos="1638" userDrawn="1">
          <p15:clr>
            <a:srgbClr val="A4A3A4"/>
          </p15:clr>
        </p15:guide>
        <p15:guide id="13" orient="horz" pos="2228">
          <p15:clr>
            <a:srgbClr val="A4A3A4"/>
          </p15:clr>
        </p15:guide>
        <p15:guide id="14" pos="907">
          <p15:clr>
            <a:srgbClr val="A4A3A4"/>
          </p15:clr>
        </p15:guide>
        <p15:guide id="15" pos="6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 Albuquerque R. Correia" initials="AARC" lastIdx="2" clrIdx="0"/>
  <p:cmAuthor id="1" name="Verena Peixoto" initials="" lastIdx="6" clrIdx="1"/>
  <p:cmAuthor id="2" name="Tayrine Naiane S. Mauricio" initials="TNSM" lastIdx="2" clrIdx="2">
    <p:extLst/>
  </p:cmAuthor>
  <p:cmAuthor id="3" name="marcia wada" initials="mw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1F497D"/>
    <a:srgbClr val="FFFFFF"/>
    <a:srgbClr val="829DBD"/>
    <a:srgbClr val="7594B9"/>
    <a:srgbClr val="E2E2E2"/>
    <a:srgbClr val="374F6B"/>
    <a:srgbClr val="46658A"/>
    <a:srgbClr val="003299"/>
    <a:srgbClr val="293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1" autoAdjust="0"/>
    <p:restoredTop sz="97829" autoAdjust="0"/>
  </p:normalViewPr>
  <p:slideViewPr>
    <p:cSldViewPr>
      <p:cViewPr varScale="1">
        <p:scale>
          <a:sx n="88" d="100"/>
          <a:sy n="88" d="100"/>
        </p:scale>
        <p:origin x="1686" y="84"/>
      </p:cViewPr>
      <p:guideLst>
        <p:guide orient="horz" pos="3113"/>
        <p:guide pos="2903"/>
        <p:guide orient="horz" pos="1230"/>
        <p:guide pos="113"/>
        <p:guide orient="horz" pos="4133"/>
        <p:guide orient="horz" pos="210"/>
        <p:guide pos="4037"/>
        <p:guide pos="181"/>
        <p:guide orient="horz" pos="3294"/>
        <p:guide orient="horz" pos="2478"/>
        <p:guide orient="horz" pos="1638"/>
        <p:guide orient="horz" pos="2228"/>
        <p:guide pos="907"/>
        <p:guide pos="635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B078A-8F13-466F-BF54-4C179CEF11F0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A4428-8AFE-4015-97EA-8ABE0F2E5D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73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pt-BR" dirty="0" smtClean="0"/>
              <a:t>Incentivo à leitura e à troca de livros para público em geral, com a doação dos livros da Coleção Itaú Criança. </a:t>
            </a:r>
          </a:p>
          <a:p>
            <a:pPr marL="342900" lvl="0" indent="-342900">
              <a:buFont typeface="+mj-lt"/>
              <a:buAutoNum type="arabicPeriod"/>
            </a:pPr>
            <a:endParaRPr lang="pt-BR" dirty="0" smtClean="0"/>
          </a:p>
          <a:p>
            <a:pPr marL="342900" lvl="0" indent="-342900">
              <a:buFont typeface="+mj-lt"/>
              <a:buAutoNum type="arabicPeriod"/>
            </a:pPr>
            <a:r>
              <a:rPr lang="pt-BR" dirty="0" smtClean="0"/>
              <a:t>Convite aos colaboradores para: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atuarem como mediadores de leitura por todo o país com a doação das Bibliotecas Itaú Criança.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participarem de formações em mediação.</a:t>
            </a:r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Mobilização de funcionários para a destinação de recursos do Imposto de Renda aos Fundos dos Direitos da Criança e do Adolescente.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59BC-9904-4534-826F-342716B0FCF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06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“Divulgar a leitura para crianças é uma medida técnica que pode ser aplicada com baixo custo e ser tão eficiente na proteção à saúde quanto uma campanha de amamentação ou vacinação”, explicou.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Halpern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compartilhou também resultados de um estudo realizado por ele e colegas em 2004: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A59BC-9904-4534-826F-342716B0FCF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5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47FE-CB49-4B59-B965-1E50E51FA438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ACC-A9CC-42A5-B2BB-A668CE690EB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yriad Pro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5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47FE-CB49-4B59-B965-1E50E51FA438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ACC-A9CC-42A5-B2BB-A668CE690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2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47FE-CB49-4B59-B965-1E50E51FA438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ACC-A9CC-42A5-B2BB-A668CE690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6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47FE-CB49-4B59-B965-1E50E51FA438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ACC-A9CC-42A5-B2BB-A668CE690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16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47FE-CB49-4B59-B965-1E50E51FA438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ACC-A9CC-42A5-B2BB-A668CE690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62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47FE-CB49-4B59-B965-1E50E51FA438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ACC-A9CC-42A5-B2BB-A668CE690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43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47FE-CB49-4B59-B965-1E50E51FA438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ACC-A9CC-42A5-B2BB-A668CE690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04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47FE-CB49-4B59-B965-1E50E51FA438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ACC-A9CC-42A5-B2BB-A668CE690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44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47FE-CB49-4B59-B965-1E50E51FA438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ACC-A9CC-42A5-B2BB-A668CE690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6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47FE-CB49-4B59-B965-1E50E51FA438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ACC-A9CC-42A5-B2BB-A668CE690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62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47FE-CB49-4B59-B965-1E50E51FA438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9ACC-A9CC-42A5-B2BB-A668CE690E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01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447FE-CB49-4B59-B965-1E50E51FA438}" type="datetimeFigureOut">
              <a:rPr lang="pt-BR" smtClean="0"/>
              <a:t>18/04/2017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9ACC-A9CC-42A5-B2BB-A668CE690EBA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yriad Pro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4" y="305489"/>
            <a:ext cx="1392912" cy="58404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529479" y="5781454"/>
            <a:ext cx="4254989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BR" sz="4000" b="1" dirty="0" smtClean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Itaú Social</a:t>
            </a:r>
            <a:endParaRPr lang="pt-BR" sz="4000" b="1" dirty="0">
              <a:solidFill>
                <a:schemeClr val="tx2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79512" y="1160748"/>
            <a:ext cx="9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leitura de um livro pelos adultos, na qual a criança apenas escuta a história sem intervir na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mesma.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leitura compartilhada, na qual a criança participa ativamente, comenta e pede para que alguns trechos sejam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relidos.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leitura em que o adulto lê uma parte da história e a criança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“lê” outra.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88162" y="164249"/>
            <a:ext cx="897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161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4323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648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6864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806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2965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45127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37288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pt-BR" sz="28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Que práticas associadas à leitura funcionam bem?</a:t>
            </a:r>
            <a:endParaRPr lang="pt-BR" sz="28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19572" y="4100302"/>
            <a:ext cx="7668852" cy="2160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pt-BR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795" y="4206567"/>
            <a:ext cx="7635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leitura antes de dormir melhora a qualidade do sono, além de diminuir a ansiedade e a agressividade das crianças.</a:t>
            </a:r>
          </a:p>
          <a:p>
            <a:pPr lvl="1"/>
            <a:endParaRPr lang="pt-BR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exemplo dado pelos adultos faz a diferença; “repetição” dos hábitos dos adultos pelas crianças.</a:t>
            </a:r>
          </a:p>
          <a:p>
            <a:pPr lvl="1"/>
            <a:endParaRPr lang="pt-BR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1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79512" y="2240868"/>
            <a:ext cx="9001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Reforço do vínculo entre adulto e criança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leitura de livros de ficção melhora a capacidade de empatia das crianças.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xtroversão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amabilidade e </a:t>
            </a:r>
            <a:r>
              <a:rPr lang="pt-B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conscienciosidade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88162" y="164249"/>
            <a:ext cx="681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161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4323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648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6864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806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2965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45127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37288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Quais são os efeitos não cognitivos?</a:t>
            </a:r>
            <a:endParaRPr lang="pt-BR" sz="28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5517" y="333375"/>
            <a:ext cx="9000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32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importância de ler histórias para os </a:t>
            </a:r>
            <a:r>
              <a:rPr lang="pt-BR" altLang="pt-BR" sz="32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bebês</a:t>
            </a:r>
            <a:endParaRPr lang="pt-BR" altLang="pt-BR" sz="32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2" descr="C:\Users\Patricia\Dropbox\fotos leitura pequenos\bebes com liv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196752"/>
            <a:ext cx="6230527" cy="350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59532" y="4791560"/>
            <a:ext cx="86049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“O bebê tem necessidade de leite, de carinhos e de histórias... Colocar livros e histórias poéticas à disposição das crianças faz com que até as pessoas mais sérias se encantem com o interesse delas. Este é o caminho mais seguro para que um dia elas compreendam o mundo e tenham o desejo de transformá-lo.”</a:t>
            </a:r>
          </a:p>
          <a:p>
            <a:pPr algn="r">
              <a:buFont typeface="Arial" charset="0"/>
              <a:buNone/>
              <a:defRPr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René </a:t>
            </a:r>
            <a:r>
              <a:rPr lang="pt-BR" sz="20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Diatkine</a:t>
            </a:r>
            <a:endParaRPr lang="pt-BR" sz="2000" b="1" i="1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" y="2267141"/>
            <a:ext cx="9089916" cy="391804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15517" y="333375"/>
            <a:ext cx="9000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32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importância de ler histórias para os </a:t>
            </a:r>
            <a:r>
              <a:rPr lang="pt-BR" altLang="pt-BR" sz="32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bebês</a:t>
            </a:r>
            <a:endParaRPr lang="pt-BR" altLang="pt-BR" sz="32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6282" y="1196752"/>
            <a:ext cx="321762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 os fatores de risco para o atraso no desenvolvimento de crianças de 12 a 24 meses, a falta de leitura de histórias é mais grave do que alguns fatores biológicos, como nascimento prematuro, problemas na gestação e no parto.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30823" y="5602852"/>
            <a:ext cx="7885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Dr. Ricardo </a:t>
            </a:r>
            <a:r>
              <a:rPr lang="pt-BR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Halpern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presidente do Departamento de Pediatria do Desenvolvimento e Comportamento da SBP.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r="12425"/>
          <a:stretch/>
        </p:blipFill>
        <p:spPr>
          <a:xfrm>
            <a:off x="3793674" y="476672"/>
            <a:ext cx="5230128" cy="43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19860" y="997548"/>
            <a:ext cx="7825153" cy="5544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Propicia e estimula a troca de linguagem com os pais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Aproxima e fortalece os vínculos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Auxilia na aquisição da linguagem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Favorece o surgimento da fala e a compreensão auditiva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Auxilia no desenvolvimento da comunicação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Amplia o vocabulário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Estimula a concentração e a memória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Desenvolve a criatividade e a capacidade de imaginar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08063" y="321823"/>
            <a:ext cx="2533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Ler histórias...</a:t>
            </a:r>
          </a:p>
        </p:txBody>
      </p:sp>
    </p:spTree>
    <p:extLst>
      <p:ext uri="{BB962C8B-B14F-4D97-AF65-F5344CB8AC3E}">
        <p14:creationId xmlns:p14="http://schemas.microsoft.com/office/powerpoint/2010/main" val="26103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s://fbcdn-sphotos-g-a.akamaihd.net/hphotos-ak-xpf1/v/t1.0-9/10341673_10203864960332505_8189659639458221839_n.jpg?oh=87cd19336d58e8de69d867653b70f9da&amp;oe=543C0EA5&amp;__gda__=1414660058_68128ecf410acdc748462624ea2faa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624" y="0"/>
            <a:ext cx="103192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 flipH="1">
            <a:off x="899592" y="96380"/>
            <a:ext cx="4176464" cy="6761620"/>
          </a:xfrm>
          <a:prstGeom prst="line">
            <a:avLst/>
          </a:prstGeom>
          <a:ln w="1016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>
            <a:off x="3347864" y="3176972"/>
            <a:ext cx="44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161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4323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648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6864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806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2965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45127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37288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Cláudia Sintoni </a:t>
            </a:r>
            <a:br>
              <a:rPr lang="pt-BR" sz="2400" b="1" dirty="0" smtClean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800" dirty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claudia.sintoni@itau-unibanco.com.br	</a:t>
            </a:r>
          </a:p>
          <a:p>
            <a:r>
              <a:rPr lang="pt-BR" altLang="pt-BR" sz="1800" dirty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www.fundacaoitausocial.org.br</a:t>
            </a:r>
          </a:p>
          <a:p>
            <a:endParaRPr lang="pt-BR" altLang="pt-BR" sz="2400" dirty="0">
              <a:ea typeface="ＭＳ Ｐゴシック" panose="020B0600070205080204" pitchFamily="34" charset="-128"/>
            </a:endParaRPr>
          </a:p>
          <a:p>
            <a:r>
              <a:rPr lang="pt-BR" sz="2400" dirty="0" smtClean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400" dirty="0" smtClean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pt-BR" sz="2400" dirty="0" smtClean="0">
              <a:solidFill>
                <a:schemeClr val="tx2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760771" y="3122277"/>
            <a:ext cx="568406" cy="568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5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 flipH="1">
            <a:off x="899592" y="96380"/>
            <a:ext cx="4176464" cy="6761620"/>
          </a:xfrm>
          <a:prstGeom prst="line">
            <a:avLst/>
          </a:prstGeom>
          <a:ln w="1016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4386938" y="511851"/>
            <a:ext cx="568406" cy="568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yriad Pro" pitchFamily="34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4955344" y="618592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161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4323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648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6864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806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2965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45127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37288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Itaú Social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051720" y="5334307"/>
            <a:ext cx="2921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161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4323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648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6864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806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2965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45127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37288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Benefícios da Leitura do</a:t>
            </a:r>
          </a:p>
          <a:p>
            <a:r>
              <a:rPr lang="pt-BR" sz="2400" b="1" dirty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Adulto para a Criança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489119" y="2931331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161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4323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648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6864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806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2965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45127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37288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Itaú Criança</a:t>
            </a:r>
          </a:p>
        </p:txBody>
      </p:sp>
      <p:sp>
        <p:nvSpPr>
          <p:cNvPr id="13" name="Elipse 12"/>
          <p:cNvSpPr/>
          <p:nvPr/>
        </p:nvSpPr>
        <p:spPr>
          <a:xfrm>
            <a:off x="2887470" y="2839398"/>
            <a:ext cx="568406" cy="568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yriad Pro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403648" y="5344870"/>
            <a:ext cx="568406" cy="568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1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 flipH="1">
            <a:off x="899592" y="96380"/>
            <a:ext cx="4176464" cy="6761620"/>
          </a:xfrm>
          <a:prstGeom prst="line">
            <a:avLst/>
          </a:prstGeom>
          <a:ln w="1016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4386938" y="511851"/>
            <a:ext cx="568406" cy="568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yriad Pro" pitchFamily="34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4955344" y="618592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161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4323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648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6864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806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2965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45127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37288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Itaú Social</a:t>
            </a:r>
          </a:p>
        </p:txBody>
      </p:sp>
    </p:spTree>
    <p:extLst>
      <p:ext uri="{BB962C8B-B14F-4D97-AF65-F5344CB8AC3E}">
        <p14:creationId xmlns:p14="http://schemas.microsoft.com/office/powerpoint/2010/main" val="26864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188162" y="164249"/>
            <a:ext cx="2241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161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4323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648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6864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806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2965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45127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37288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Itaú </a:t>
            </a:r>
            <a:r>
              <a:rPr lang="en-US" sz="2800" b="1" dirty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863588" y="1844824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Desenvolve, implementa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compartilha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tecnologias sociais para contribuir com a melhoria da educação pública 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brasileira.</a:t>
            </a:r>
          </a:p>
          <a:p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Programas próprios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Fomento a iniciativas externas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Pesquisas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0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 flipH="1">
            <a:off x="899592" y="96380"/>
            <a:ext cx="4176464" cy="6761620"/>
          </a:xfrm>
          <a:prstGeom prst="line">
            <a:avLst/>
          </a:prstGeom>
          <a:ln w="1016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>
            <a:off x="3489119" y="2931331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161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4323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648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6864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806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2965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45127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37288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Itaú Criança</a:t>
            </a:r>
          </a:p>
        </p:txBody>
      </p:sp>
      <p:sp>
        <p:nvSpPr>
          <p:cNvPr id="13" name="Elipse 12"/>
          <p:cNvSpPr/>
          <p:nvPr/>
        </p:nvSpPr>
        <p:spPr>
          <a:xfrm>
            <a:off x="2887470" y="2839398"/>
            <a:ext cx="568406" cy="568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31509" y="2327886"/>
            <a:ext cx="7812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Mobilizar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colaboradores, clientes e comunidade para contribuírem para 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educação de qualidade e o desenvolvimento integral de crianças e adolescentes,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colocando a serviço dessa causa as competências e a capilaridade da rede Itaú.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330892" y="4454500"/>
            <a:ext cx="449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Voluntariado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Leia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uma criança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8162" y="164249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161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4323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648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6864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806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2965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45127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37288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Itaú </a:t>
            </a:r>
            <a:r>
              <a:rPr lang="en-US" sz="2800" b="1" dirty="0" err="1" smtClean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Criança</a:t>
            </a:r>
            <a:endParaRPr lang="en-US" sz="2800" b="1" dirty="0">
              <a:solidFill>
                <a:schemeClr val="tx2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Espaço Reservado para Conteú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" y="5557326"/>
            <a:ext cx="6781800" cy="12668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9" t="26693" r="20000" b="41808"/>
          <a:stretch/>
        </p:blipFill>
        <p:spPr bwMode="auto">
          <a:xfrm>
            <a:off x="3008092" y="50283"/>
            <a:ext cx="6080594" cy="207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5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 flipH="1">
            <a:off x="899592" y="96380"/>
            <a:ext cx="4176464" cy="6761620"/>
          </a:xfrm>
          <a:prstGeom prst="line">
            <a:avLst/>
          </a:prstGeom>
          <a:ln w="1016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/>
          <p:cNvSpPr txBox="1"/>
          <p:nvPr/>
        </p:nvSpPr>
        <p:spPr>
          <a:xfrm>
            <a:off x="2051720" y="5334307"/>
            <a:ext cx="29214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161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4323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648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6864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806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2965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45127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37288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Benefícios da Leitura do</a:t>
            </a:r>
          </a:p>
          <a:p>
            <a:r>
              <a:rPr lang="pt-BR" sz="2400" b="1" dirty="0">
                <a:solidFill>
                  <a:schemeClr val="tx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Adulto para a Criança</a:t>
            </a:r>
          </a:p>
        </p:txBody>
      </p:sp>
      <p:sp>
        <p:nvSpPr>
          <p:cNvPr id="14" name="Elipse 13"/>
          <p:cNvSpPr/>
          <p:nvPr/>
        </p:nvSpPr>
        <p:spPr>
          <a:xfrm>
            <a:off x="1403648" y="5344870"/>
            <a:ext cx="568406" cy="5684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72386" y="1628800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Aumento do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vocabulário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Impacto na aprendizagem da leitura, que tende a ocorrer mais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precocemente.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Linguagem oral.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Capacidade de compreensão e interpretação de textos.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Consciência fonológica / Capacidade de soletração.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88162" y="164249"/>
            <a:ext cx="8805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161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4323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648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6864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806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2965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45127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37288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pt-BR" sz="28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Quais são os principais benefícios da </a:t>
            </a:r>
            <a:r>
              <a:rPr lang="pt-BR" sz="28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leitura </a:t>
            </a:r>
            <a:r>
              <a:rPr lang="pt-BR" sz="28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8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8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feita pelo </a:t>
            </a:r>
            <a:r>
              <a:rPr lang="pt-BR" sz="2800" b="1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adulto </a:t>
            </a:r>
            <a:r>
              <a:rPr lang="pt-BR" sz="28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desenvolvimento das crianças?</a:t>
            </a:r>
            <a:endParaRPr lang="pt-BR" sz="28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9572" y="5373217"/>
            <a:ext cx="7668852" cy="11881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pt-BR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7594" y="5445224"/>
            <a:ext cx="7635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incentivo à leitura na primeira infância está entre os fatores determinantes para a inteligência, a motivação acadêmica e os anos de escolaridade que o indivíduo terá em sua vida.</a:t>
            </a:r>
          </a:p>
        </p:txBody>
      </p:sp>
    </p:spTree>
    <p:extLst>
      <p:ext uri="{BB962C8B-B14F-4D97-AF65-F5344CB8AC3E}">
        <p14:creationId xmlns:p14="http://schemas.microsoft.com/office/powerpoint/2010/main" val="35031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215516" y="1304764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Sim. 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leitura do adulto para a criança está relacionada à redução de índices de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repetência escolar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adolescência. </a:t>
            </a:r>
          </a:p>
          <a:p>
            <a:pPr lvl="1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entanto, é importante que o hábito de leitura permaneça </a:t>
            </a:r>
            <a:b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decorrer da infância e na adolescência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Como incentivar?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88162" y="164249"/>
            <a:ext cx="514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161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4323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648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68644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60806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2965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45127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37288" algn="l" defTabSz="792161" rtl="0" eaLnBrk="1" latinLnBrk="0" hangingPunct="1"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Os efeitos são duradouros?</a:t>
            </a:r>
            <a:endParaRPr lang="pt-BR" sz="2800" b="1" dirty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19572" y="3320988"/>
            <a:ext cx="7668852" cy="33843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pt-BR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00795" y="3427253"/>
            <a:ext cx="76356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 as famílias estruturem uma rotina de leitura lúdica e prazerosa, de forma que a criança não associe a atividade a algo penoso</a:t>
            </a:r>
            <a:r>
              <a:rPr lang="pt-BR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1"/>
            <a:endParaRPr lang="pt-BR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 a criança continue a ser incentivada a ler e a construir uma relação autônoma com os livros, de acordo com sua faixa etária</a:t>
            </a:r>
            <a:r>
              <a:rPr lang="pt-BR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1"/>
            <a:endParaRPr lang="pt-BR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 seja construído o hábito de visitar livrarias e bibliotecas.</a:t>
            </a:r>
          </a:p>
        </p:txBody>
      </p:sp>
    </p:spTree>
    <p:extLst>
      <p:ext uri="{BB962C8B-B14F-4D97-AF65-F5344CB8AC3E}">
        <p14:creationId xmlns:p14="http://schemas.microsoft.com/office/powerpoint/2010/main" val="16205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733</Words>
  <Application>Microsoft Office PowerPoint</Application>
  <PresentationFormat>Apresentação na tela (4:3)</PresentationFormat>
  <Paragraphs>94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Myriad Pro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Itaú Unibanco S/A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Albuquerque R. Correia</dc:creator>
  <cp:lastModifiedBy>Mariana Menezes dos Reis</cp:lastModifiedBy>
  <cp:revision>343</cp:revision>
  <dcterms:created xsi:type="dcterms:W3CDTF">2016-12-02T12:36:50Z</dcterms:created>
  <dcterms:modified xsi:type="dcterms:W3CDTF">2017-04-18T12:50:50Z</dcterms:modified>
</cp:coreProperties>
</file>