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749" r:id="rId1"/>
  </p:sldMasterIdLst>
  <p:notesMasterIdLst>
    <p:notesMasterId r:id="rId41"/>
  </p:notesMasterIdLst>
  <p:handoutMasterIdLst>
    <p:handoutMasterId r:id="rId42"/>
  </p:handoutMasterIdLst>
  <p:sldIdLst>
    <p:sldId id="611" r:id="rId2"/>
    <p:sldId id="622" r:id="rId3"/>
    <p:sldId id="625" r:id="rId4"/>
    <p:sldId id="624" r:id="rId5"/>
    <p:sldId id="612" r:id="rId6"/>
    <p:sldId id="641" r:id="rId7"/>
    <p:sldId id="642" r:id="rId8"/>
    <p:sldId id="626" r:id="rId9"/>
    <p:sldId id="644" r:id="rId10"/>
    <p:sldId id="645" r:id="rId11"/>
    <p:sldId id="646" r:id="rId12"/>
    <p:sldId id="613" r:id="rId13"/>
    <p:sldId id="627" r:id="rId14"/>
    <p:sldId id="647" r:id="rId15"/>
    <p:sldId id="610" r:id="rId16"/>
    <p:sldId id="643" r:id="rId17"/>
    <p:sldId id="654" r:id="rId18"/>
    <p:sldId id="623" r:id="rId19"/>
    <p:sldId id="617" r:id="rId20"/>
    <p:sldId id="582" r:id="rId21"/>
    <p:sldId id="573" r:id="rId22"/>
    <p:sldId id="619" r:id="rId23"/>
    <p:sldId id="630" r:id="rId24"/>
    <p:sldId id="629" r:id="rId25"/>
    <p:sldId id="631" r:id="rId26"/>
    <p:sldId id="632" r:id="rId27"/>
    <p:sldId id="653" r:id="rId28"/>
    <p:sldId id="634" r:id="rId29"/>
    <p:sldId id="636" r:id="rId30"/>
    <p:sldId id="648" r:id="rId31"/>
    <p:sldId id="655" r:id="rId32"/>
    <p:sldId id="649" r:id="rId33"/>
    <p:sldId id="637" r:id="rId34"/>
    <p:sldId id="639" r:id="rId35"/>
    <p:sldId id="638" r:id="rId36"/>
    <p:sldId id="650" r:id="rId37"/>
    <p:sldId id="608" r:id="rId38"/>
    <p:sldId id="651" r:id="rId39"/>
    <p:sldId id="652" r:id="rId40"/>
  </p:sldIdLst>
  <p:sldSz cx="9144000" cy="6858000" type="screen4x3"/>
  <p:notesSz cx="7010400" cy="9296400"/>
  <p:custDataLst>
    <p:tags r:id="rId4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26" userDrawn="1">
          <p15:clr>
            <a:srgbClr val="A4A3A4"/>
          </p15:clr>
        </p15:guide>
        <p15:guide id="2" pos="2971" userDrawn="1">
          <p15:clr>
            <a:srgbClr val="A4A3A4"/>
          </p15:clr>
        </p15:guide>
        <p15:guide id="3" orient="horz" pos="102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o Castro" initials="S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339E"/>
    <a:srgbClr val="FFCC00"/>
    <a:srgbClr val="002060"/>
    <a:srgbClr val="D5AC52"/>
    <a:srgbClr val="C7AE8A"/>
    <a:srgbClr val="FFFFFF"/>
    <a:srgbClr val="FFFF00"/>
    <a:srgbClr val="10253F"/>
    <a:srgbClr val="464649"/>
    <a:srgbClr val="4F8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3" autoAdjust="0"/>
    <p:restoredTop sz="96619" autoAdjust="0"/>
  </p:normalViewPr>
  <p:slideViewPr>
    <p:cSldViewPr snapToGrid="0" snapToObjects="1">
      <p:cViewPr varScale="1">
        <p:scale>
          <a:sx n="117" d="100"/>
          <a:sy n="117" d="100"/>
        </p:scale>
        <p:origin x="-1458" y="-102"/>
      </p:cViewPr>
      <p:guideLst>
        <p:guide orient="horz" pos="1026"/>
        <p:guide orient="horz" pos="1027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72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rinaalencar\Desktop\balan&#231;o_Ministro%20v.%2013.06.xlsx" TargetMode="Externa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600" b="1">
                <a:solidFill>
                  <a:sysClr val="windowText" lastClr="000000"/>
                </a:solidFill>
              </a:rPr>
              <a:t>Abismo</a:t>
            </a:r>
            <a:r>
              <a:rPr lang="pt-BR" sz="1600" b="1" baseline="0">
                <a:solidFill>
                  <a:sysClr val="windowText" lastClr="000000"/>
                </a:solidFill>
              </a:rPr>
              <a:t> regional</a:t>
            </a:r>
            <a:endParaRPr lang="pt-BR" sz="1600" b="1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Plan1!$A$4</c:f>
              <c:strCache>
                <c:ptCount val="1"/>
                <c:pt idx="0">
                  <c:v>Nível 1 e 2 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accen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AC90464F-B954-4C63-AF87-7F7C6967D29B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DB25CD2D-4EFD-496F-A89D-4DE63E56268B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FF86EA05-1874-43C9-8EF5-F6868BA3D852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Plan1!$B$3:$D$3</c:f>
              <c:strCache>
                <c:ptCount val="3"/>
                <c:pt idx="0">
                  <c:v>Brasil</c:v>
                </c:pt>
                <c:pt idx="1">
                  <c:v>Nordeste/Norte</c:v>
                </c:pt>
                <c:pt idx="2">
                  <c:v>Sudeste</c:v>
                </c:pt>
              </c:strCache>
            </c:strRef>
          </c:cat>
          <c:val>
            <c:numRef>
              <c:f>Plan1!$B$4:$D$4</c:f>
              <c:numCache>
                <c:formatCode>General</c:formatCode>
                <c:ptCount val="3"/>
                <c:pt idx="0">
                  <c:v>56</c:v>
                </c:pt>
                <c:pt idx="1">
                  <c:v>72</c:v>
                </c:pt>
                <c:pt idx="2">
                  <c:v>43</c:v>
                </c:pt>
              </c:numCache>
            </c:numRef>
          </c:val>
        </c:ser>
        <c:ser>
          <c:idx val="1"/>
          <c:order val="1"/>
          <c:tx>
            <c:strRef>
              <c:f>Plan1!$A$5</c:f>
              <c:strCache>
                <c:ptCount val="1"/>
                <c:pt idx="0">
                  <c:v>Nível 3 e 4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2A020C38-2CF8-4AD3-87A6-3BE5819A0EF8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64AE31F1-1387-4239-87B3-F6A16EE00634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714378EA-2091-402E-A3C4-02C8B78AD4AD}" type="VALUE">
                      <a:rPr lang="en-US" smtClean="0"/>
                      <a:pPr/>
                      <a:t>[VALOR]</a:t>
                    </a:fld>
                    <a:r>
                      <a:rPr lang="en-US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Plan1!$B$3:$D$3</c:f>
              <c:strCache>
                <c:ptCount val="3"/>
                <c:pt idx="0">
                  <c:v>Brasil</c:v>
                </c:pt>
                <c:pt idx="1">
                  <c:v>Nordeste/Norte</c:v>
                </c:pt>
                <c:pt idx="2">
                  <c:v>Sudeste</c:v>
                </c:pt>
              </c:strCache>
            </c:strRef>
          </c:cat>
          <c:val>
            <c:numRef>
              <c:f>Plan1!$B$5:$D$5</c:f>
              <c:numCache>
                <c:formatCode>General</c:formatCode>
                <c:ptCount val="3"/>
                <c:pt idx="0">
                  <c:v>44</c:v>
                </c:pt>
                <c:pt idx="1">
                  <c:v>28</c:v>
                </c:pt>
                <c:pt idx="2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028928"/>
        <c:axId val="94030464"/>
      </c:barChart>
      <c:catAx>
        <c:axId val="9402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4030464"/>
        <c:crosses val="autoZero"/>
        <c:auto val="1"/>
        <c:lblAlgn val="ctr"/>
        <c:lblOffset val="100"/>
        <c:noMultiLvlLbl val="0"/>
      </c:catAx>
      <c:valAx>
        <c:axId val="94030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4028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14770178548837E-2"/>
          <c:y val="0.1162548948135087"/>
          <c:w val="0.95011337868480727"/>
          <c:h val="0.7322217469946318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Pronatec!$A$9:$A$13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Pronatec!$B$9:$B$13</c:f>
              <c:numCache>
                <c:formatCode>#,##0.00</c:formatCode>
                <c:ptCount val="5"/>
                <c:pt idx="0">
                  <c:v>1.609316</c:v>
                </c:pt>
                <c:pt idx="1">
                  <c:v>2.7065839999999999</c:v>
                </c:pt>
                <c:pt idx="2">
                  <c:v>2.9887959999999998</c:v>
                </c:pt>
                <c:pt idx="3">
                  <c:v>1.153551</c:v>
                </c:pt>
                <c:pt idx="4" formatCode="#,##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97B-4064-8E69-1AC793C4BF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033408"/>
        <c:axId val="96059776"/>
      </c:barChart>
      <c:catAx>
        <c:axId val="9603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6059776"/>
        <c:crosses val="autoZero"/>
        <c:auto val="1"/>
        <c:lblAlgn val="ctr"/>
        <c:lblOffset val="100"/>
        <c:noMultiLvlLbl val="0"/>
      </c:catAx>
      <c:valAx>
        <c:axId val="96059776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9603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2000" b="1">
                <a:solidFill>
                  <a:sysClr val="windowText" lastClr="000000"/>
                </a:solidFill>
              </a:rPr>
              <a:t>Matrículas</a:t>
            </a:r>
            <a:r>
              <a:rPr lang="pt-BR" sz="2000" b="1" baseline="0">
                <a:solidFill>
                  <a:sysClr val="windowText" lastClr="000000"/>
                </a:solidFill>
              </a:rPr>
              <a:t> Ensino Superior Privado</a:t>
            </a:r>
            <a:endParaRPr lang="pt-BR" sz="20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Plan1!$A$2</c:f>
              <c:strCache>
                <c:ptCount val="1"/>
                <c:pt idx="0">
                  <c:v>Matrículas não FIES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Plan1!$B$1:$E$1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Plan1!$B$2:$E$2</c:f>
              <c:numCache>
                <c:formatCode>General</c:formatCode>
                <c:ptCount val="4"/>
                <c:pt idx="0">
                  <c:v>3.6</c:v>
                </c:pt>
                <c:pt idx="1">
                  <c:v>3.3</c:v>
                </c:pt>
                <c:pt idx="2">
                  <c:v>2.9</c:v>
                </c:pt>
                <c:pt idx="3">
                  <c:v>2.9</c:v>
                </c:pt>
              </c:numCache>
            </c:numRef>
          </c:val>
        </c:ser>
        <c:ser>
          <c:idx val="1"/>
          <c:order val="1"/>
          <c:tx>
            <c:strRef>
              <c:f>Plan1!$A$3</c:f>
              <c:strCache>
                <c:ptCount val="1"/>
                <c:pt idx="0">
                  <c:v>Matrículas FIES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Plan1!$B$1:$E$1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Plan1!$B$3:$E$3</c:f>
              <c:numCache>
                <c:formatCode>General</c:formatCode>
                <c:ptCount val="4"/>
                <c:pt idx="0">
                  <c:v>0.6</c:v>
                </c:pt>
                <c:pt idx="1">
                  <c:v>0.6</c:v>
                </c:pt>
                <c:pt idx="2">
                  <c:v>1.7</c:v>
                </c:pt>
                <c:pt idx="3">
                  <c:v>1.9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96479872"/>
        <c:axId val="96502144"/>
      </c:barChart>
      <c:catAx>
        <c:axId val="9647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6502144"/>
        <c:crosses val="autoZero"/>
        <c:auto val="1"/>
        <c:lblAlgn val="ctr"/>
        <c:lblOffset val="100"/>
        <c:noMultiLvlLbl val="0"/>
      </c:catAx>
      <c:valAx>
        <c:axId val="96502144"/>
        <c:scaling>
          <c:orientation val="minMax"/>
          <c:max val="1.5"/>
        </c:scaling>
        <c:delete val="1"/>
        <c:axPos val="l"/>
        <c:numFmt formatCode="0%" sourceLinked="1"/>
        <c:majorTickMark val="none"/>
        <c:minorTickMark val="none"/>
        <c:tickLblPos val="nextTo"/>
        <c:crossAx val="96479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0.57405</cdr:x>
      <cdr:y>0.22779</cdr:y>
    </cdr:from>
    <cdr:to>
      <cdr:x>0.71907</cdr:x>
      <cdr:y>0.54606</cdr:y>
    </cdr:to>
    <cdr:cxnSp macro="">
      <cdr:nvCxnSpPr>
        <cdr:cNvPr id="3" name="Conector de seta reta 2"/>
        <cdr:cNvCxnSpPr/>
      </cdr:nvCxnSpPr>
      <cdr:spPr>
        <a:xfrm xmlns:a="http://schemas.openxmlformats.org/drawingml/2006/main">
          <a:off x="3046666" y="746176"/>
          <a:ext cx="769669" cy="1042568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rgbClr val="FF0000"/>
          </a:solidFill>
          <a:prstDash val="sysDash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0.86199</cdr:x>
      <cdr:y>0.86109</cdr:y>
    </cdr:from>
    <cdr:to>
      <cdr:x>0.94967</cdr:x>
      <cdr:y>0.93753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5265684" y="3018293"/>
          <a:ext cx="535632" cy="26795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0.08023</cdr:x>
      <cdr:y>0.35929</cdr:y>
    </cdr:from>
    <cdr:to>
      <cdr:x>0.20138</cdr:x>
      <cdr:y>0.42961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569344" y="1255224"/>
          <a:ext cx="859809" cy="24565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>
              <a:lumMod val="50000"/>
            </a:schemeClr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t-BR"/>
          </a:defPPr>
          <a:lvl1pPr marL="0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146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289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435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581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5727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2870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016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161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600" b="1" dirty="0" smtClean="0">
              <a:solidFill>
                <a:srgbClr val="000000"/>
              </a:solidFill>
            </a:rPr>
            <a:t>4,2</a:t>
          </a:r>
          <a:endParaRPr lang="pt-BR" sz="1600" b="1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0.31854</cdr:x>
      <cdr:y>0.35929</cdr:y>
    </cdr:from>
    <cdr:to>
      <cdr:x>0.43969</cdr:x>
      <cdr:y>0.42961</cdr:y>
    </cdr:to>
    <cdr:sp macro="" textlink="">
      <cdr:nvSpPr>
        <cdr:cNvPr id="3" name="Retângulo 2"/>
        <cdr:cNvSpPr/>
      </cdr:nvSpPr>
      <cdr:spPr>
        <a:xfrm xmlns:a="http://schemas.openxmlformats.org/drawingml/2006/main">
          <a:off x="2260601" y="1255224"/>
          <a:ext cx="859809" cy="24565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>
              <a:lumMod val="50000"/>
            </a:schemeClr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t-BR"/>
          </a:defPPr>
          <a:lvl1pPr marL="0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146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289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435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581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5727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2870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016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161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600" b="1" dirty="0" smtClean="0">
              <a:solidFill>
                <a:srgbClr val="000000"/>
              </a:solidFill>
            </a:rPr>
            <a:t>3,9</a:t>
          </a:r>
          <a:endParaRPr lang="pt-BR" sz="1600" b="1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0.79591</cdr:x>
      <cdr:y>0.35929</cdr:y>
    </cdr:from>
    <cdr:to>
      <cdr:x>0.91706</cdr:x>
      <cdr:y>0.42961</cdr:y>
    </cdr:to>
    <cdr:sp macro="" textlink="">
      <cdr:nvSpPr>
        <cdr:cNvPr id="5" name="Retângulo 4"/>
        <cdr:cNvSpPr/>
      </cdr:nvSpPr>
      <cdr:spPr>
        <a:xfrm xmlns:a="http://schemas.openxmlformats.org/drawingml/2006/main">
          <a:off x="5648447" y="1255224"/>
          <a:ext cx="859809" cy="24565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>
              <a:lumMod val="50000"/>
            </a:schemeClr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t-BR"/>
          </a:defPPr>
          <a:lvl1pPr marL="0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146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289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435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581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5727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2870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016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161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600" b="1" dirty="0" smtClean="0">
              <a:solidFill>
                <a:srgbClr val="000000"/>
              </a:solidFill>
            </a:rPr>
            <a:t>4,8</a:t>
          </a:r>
          <a:endParaRPr lang="pt-BR" sz="1600" b="1" dirty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0.5634</cdr:x>
      <cdr:y>0.35929</cdr:y>
    </cdr:from>
    <cdr:to>
      <cdr:x>0.68455</cdr:x>
      <cdr:y>0.42961</cdr:y>
    </cdr:to>
    <cdr:sp macro="" textlink="">
      <cdr:nvSpPr>
        <cdr:cNvPr id="6" name="Retângulo 5"/>
        <cdr:cNvSpPr/>
      </cdr:nvSpPr>
      <cdr:spPr>
        <a:xfrm xmlns:a="http://schemas.openxmlformats.org/drawingml/2006/main">
          <a:off x="3998323" y="1255224"/>
          <a:ext cx="859809" cy="24565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>
              <a:lumMod val="50000"/>
            </a:schemeClr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pt-BR"/>
          </a:defPPr>
          <a:lvl1pPr marL="0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146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289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435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581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5727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2870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016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161" algn="l" defTabSz="914289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t-BR" sz="1600" b="1" dirty="0" smtClean="0">
              <a:solidFill>
                <a:srgbClr val="000000"/>
              </a:solidFill>
            </a:rPr>
            <a:t>4,6</a:t>
          </a:r>
          <a:endParaRPr lang="pt-BR" sz="1600" b="1" dirty="0">
            <a:solidFill>
              <a:srgbClr val="0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7A1049A-0817-4B4B-ABFA-584AF2F9D895}" type="datetimeFigureOut">
              <a:rPr lang="en-US" smtClean="0"/>
              <a:t>5/17/2017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677A0B-D1CC-7F4A-AE5C-4C5364F6F05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7466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9622F9-A4C6-ED49-A0F1-253F0D2D7498}" type="datetimeFigureOut">
              <a:rPr lang="en-US" smtClean="0"/>
              <a:t>5/17/2017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EE3A955-B271-0B48-8BBF-CE5C6DE29A0A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129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678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096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147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701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7019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405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083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7507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041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62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62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4739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74739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74739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8027" indent="-178027" defTabSz="474739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8027" indent="-178027" defTabSz="474739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74739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74739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8259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4739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74739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74739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8027" indent="-178027" defTabSz="474739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8027" indent="-178027" defTabSz="474739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74739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74739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8259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6981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239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74712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74712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74712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8017" indent="-178017" defTabSz="474712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8017" indent="-178017" defTabSz="474712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74712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74712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4516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6981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6981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6981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0042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6981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698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943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7945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1784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9025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1326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1326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1326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7868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1326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0178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72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94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94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290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83759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83759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83759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81410" indent="-181410" defTabSz="483759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81410" indent="-181410" defTabSz="483759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83759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83759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734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594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Fontes: </a:t>
            </a:r>
          </a:p>
          <a:p>
            <a:pPr defTabSz="465887">
              <a:defRPr/>
            </a:pPr>
            <a:endParaRPr lang="pt-BR" dirty="0">
              <a:solidFill>
                <a:prstClr val="black">
                  <a:lumMod val="50000"/>
                </a:prstClr>
              </a:solidFill>
              <a:latin typeface="Trebuchet MS" panose="020B0603020202020204" pitchFamily="34" charset="0"/>
            </a:endParaRP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IDEB: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desempenho: INEP</a:t>
            </a:r>
          </a:p>
          <a:p>
            <a:pPr marL="174708" indent="-174708" defTabSz="465887">
              <a:buFontTx/>
              <a:buChar char="-"/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1,7 milhão nem-nem: IBGE. 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- 82%: PNAD/IBGE/Anuário Todos pela Educação 2016</a:t>
            </a:r>
          </a:p>
          <a:p>
            <a:pPr defTabSz="465887">
              <a:defRPr/>
            </a:pPr>
            <a:r>
              <a:rPr lang="pt-BR" dirty="0">
                <a:solidFill>
                  <a:prstClr val="black">
                    <a:lumMod val="50000"/>
                  </a:prstClr>
                </a:solidFill>
                <a:latin typeface="Trebuchet MS" panose="020B0603020202020204" pitchFamily="34" charset="0"/>
              </a:rPr>
              <a:t>- População jovem: Elaboração SAE/PR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3A955-B271-0B48-8BBF-CE5C6DE29A0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65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D:\Users\nadiaferreira\Downloads\Capa - apresentaçã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08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Users\nadiaferreira\Downloads\Página miolo - apresentaçã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32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AEBE20-0DD0-254F-A73F-E5D82B6A430F}" type="datetimeFigureOut">
              <a:rPr lang="pt-BR" smtClean="0"/>
              <a:t>17/5/2017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01F70F1-5260-DD46-ABC1-7C43A7EE76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654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Users\nadiaferreira\Downloads\Página miolo - apresentaçã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81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52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emf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Microsoft_Excel_97-2003_Worksheet1.xls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4639572" y="2052976"/>
            <a:ext cx="4050792" cy="2519543"/>
            <a:chOff x="4947415" y="3198538"/>
            <a:chExt cx="3586512" cy="1711794"/>
          </a:xfrm>
        </p:grpSpPr>
        <p:grpSp>
          <p:nvGrpSpPr>
            <p:cNvPr id="4" name="Grupo 3"/>
            <p:cNvGrpSpPr/>
            <p:nvPr/>
          </p:nvGrpSpPr>
          <p:grpSpPr>
            <a:xfrm>
              <a:off x="5522494" y="3198538"/>
              <a:ext cx="2582779" cy="1570578"/>
              <a:chOff x="5522494" y="3198538"/>
              <a:chExt cx="2582779" cy="1570578"/>
            </a:xfrm>
          </p:grpSpPr>
          <p:sp>
            <p:nvSpPr>
              <p:cNvPr id="6" name="Retângulo 5"/>
              <p:cNvSpPr/>
              <p:nvPr/>
            </p:nvSpPr>
            <p:spPr>
              <a:xfrm>
                <a:off x="5522494" y="3198538"/>
                <a:ext cx="2582779" cy="12833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  <p:sp>
            <p:nvSpPr>
              <p:cNvPr id="7" name="Retângulo 6"/>
              <p:cNvSpPr/>
              <p:nvPr/>
            </p:nvSpPr>
            <p:spPr>
              <a:xfrm>
                <a:off x="6392778" y="3198538"/>
                <a:ext cx="537411" cy="12833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  <p:sp>
            <p:nvSpPr>
              <p:cNvPr id="8" name="Retângulo 7"/>
              <p:cNvSpPr/>
              <p:nvPr/>
            </p:nvSpPr>
            <p:spPr>
              <a:xfrm>
                <a:off x="6545178" y="3485747"/>
                <a:ext cx="537411" cy="12833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1350"/>
              </a:p>
            </p:txBody>
          </p:sp>
        </p:grpSp>
        <p:sp>
          <p:nvSpPr>
            <p:cNvPr id="5" name="CaixaDeTexto 4"/>
            <p:cNvSpPr txBox="1"/>
            <p:nvPr/>
          </p:nvSpPr>
          <p:spPr>
            <a:xfrm>
              <a:off x="4947415" y="3676610"/>
              <a:ext cx="3586512" cy="1233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800" b="1" dirty="0" smtClean="0">
                  <a:solidFill>
                    <a:srgbClr val="000000"/>
                  </a:solidFill>
                </a:rPr>
                <a:t>1 ano de gestão:</a:t>
              </a:r>
            </a:p>
            <a:p>
              <a:pPr algn="ctr"/>
              <a:r>
                <a:rPr lang="pt-BR" sz="2800" b="1" dirty="0" smtClean="0">
                  <a:solidFill>
                    <a:srgbClr val="000000"/>
                  </a:solidFill>
                </a:rPr>
                <a:t>Começo de uma grande mudança</a:t>
              </a:r>
              <a:endParaRPr lang="pt-BR" sz="2800" b="1" dirty="0">
                <a:solidFill>
                  <a:srgbClr val="000000"/>
                </a:solidFill>
              </a:endParaRPr>
            </a:p>
            <a:p>
              <a:pPr algn="ctr"/>
              <a:endParaRPr lang="pt-BR" sz="2800" b="1" dirty="0">
                <a:solidFill>
                  <a:srgbClr val="000000"/>
                </a:solidFill>
              </a:endParaRPr>
            </a:p>
          </p:txBody>
        </p:sp>
      </p:grpSp>
      <p:pic>
        <p:nvPicPr>
          <p:cNvPr id="9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25" y="3077936"/>
            <a:ext cx="3438064" cy="76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to 9"/>
          <p:cNvCxnSpPr/>
          <p:nvPr/>
        </p:nvCxnSpPr>
        <p:spPr>
          <a:xfrm>
            <a:off x="4639572" y="1492469"/>
            <a:ext cx="0" cy="415158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2934089" y="5808047"/>
            <a:ext cx="3429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600" dirty="0" smtClean="0">
                <a:solidFill>
                  <a:srgbClr val="000000"/>
                </a:solidFill>
              </a:rPr>
              <a:t>Mendonça </a:t>
            </a:r>
            <a:r>
              <a:rPr lang="pt-BR" sz="1600" dirty="0">
                <a:solidFill>
                  <a:srgbClr val="000000"/>
                </a:solidFill>
              </a:rPr>
              <a:t>Filho</a:t>
            </a:r>
          </a:p>
          <a:p>
            <a:pPr algn="ctr"/>
            <a:r>
              <a:rPr lang="pt-BR" sz="1400" dirty="0" smtClean="0">
                <a:solidFill>
                  <a:srgbClr val="000000"/>
                </a:solidFill>
              </a:rPr>
              <a:t>Maio </a:t>
            </a:r>
            <a:r>
              <a:rPr lang="pt-BR" sz="1400" dirty="0">
                <a:solidFill>
                  <a:srgbClr val="000000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92743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1241947" y="1531664"/>
            <a:ext cx="6823880" cy="21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050878" y="1037905"/>
            <a:ext cx="7206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800000"/>
                </a:solidFill>
                <a:latin typeface="+mj-lt"/>
                <a:cs typeface="Arial" panose="020B0604020202020204" pitchFamily="34" charset="0"/>
              </a:rPr>
              <a:t>M</a:t>
            </a:r>
            <a:r>
              <a:rPr lang="pt-BR" sz="2800" b="1" dirty="0" smtClean="0">
                <a:solidFill>
                  <a:srgbClr val="800000"/>
                </a:solidFill>
                <a:latin typeface="+mj-lt"/>
                <a:cs typeface="Arial" panose="020B0604020202020204" pitchFamily="34" charset="0"/>
              </a:rPr>
              <a:t>ais de 2 mil obras paralisadas</a:t>
            </a:r>
            <a:endParaRPr lang="pt-BR" sz="2800" dirty="0">
              <a:solidFill>
                <a:srgbClr val="80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47" y="2369681"/>
            <a:ext cx="6823880" cy="3957043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561649" y="1723350"/>
            <a:ext cx="6184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pt-BR" b="1" dirty="0" smtClean="0"/>
              <a:t>Obras de Creches, Escolas, </a:t>
            </a:r>
            <a:r>
              <a:rPr lang="pt-BR" b="1" dirty="0"/>
              <a:t>Obras do PAR E</a:t>
            </a:r>
            <a:r>
              <a:rPr lang="pt-BR" b="1" dirty="0" smtClean="0"/>
              <a:t>ducação, Rede </a:t>
            </a:r>
            <a:r>
              <a:rPr lang="pt-BR" b="1" dirty="0"/>
              <a:t>Federal de </a:t>
            </a:r>
            <a:r>
              <a:rPr lang="pt-BR" b="1" dirty="0" smtClean="0"/>
              <a:t>Ensino </a:t>
            </a:r>
            <a:r>
              <a:rPr lang="pt-BR" b="1" dirty="0"/>
              <a:t>T</a:t>
            </a:r>
            <a:r>
              <a:rPr lang="pt-BR" b="1" dirty="0" smtClean="0"/>
              <a:t>écnico e Superior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05525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968679" y="1531664"/>
            <a:ext cx="7097148" cy="21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840828" y="1064579"/>
            <a:ext cx="7416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800000"/>
                </a:solidFill>
                <a:latin typeface="+mj-lt"/>
                <a:cs typeface="Arial" panose="020B0604020202020204" pitchFamily="34" charset="0"/>
              </a:rPr>
              <a:t>Ciência sem Fronteiras – graduação – paralisado</a:t>
            </a:r>
            <a:endParaRPr lang="pt-BR" sz="2800" dirty="0">
              <a:solidFill>
                <a:srgbClr val="80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79" y="1860136"/>
            <a:ext cx="3108363" cy="416229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298731" y="2511777"/>
            <a:ext cx="43723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200" dirty="0"/>
              <a:t>Ú</a:t>
            </a:r>
            <a:r>
              <a:rPr lang="pt-BR" sz="2200" dirty="0" smtClean="0"/>
              <a:t>ltima edição foi em 2014</a:t>
            </a:r>
          </a:p>
          <a:p>
            <a:endParaRPr lang="pt-BR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200" dirty="0" smtClean="0"/>
              <a:t>R$ 3,7 bi com 35 mil bolsas – R$ 105.714,29/aluno/ano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200" dirty="0" smtClean="0"/>
              <a:t>Enquanto com a merenda gastou R$ 3,7 bi para 41 milhões de estudantes – R$ 90/aluno/ano</a:t>
            </a:r>
          </a:p>
          <a:p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65257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1241947" y="1531664"/>
            <a:ext cx="6823880" cy="21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050878" y="1037905"/>
            <a:ext cx="7206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800000"/>
                </a:solidFill>
                <a:latin typeface="+mj-lt"/>
                <a:cs typeface="Arial" panose="020B0604020202020204" pitchFamily="34" charset="0"/>
              </a:rPr>
              <a:t>FIES: gestão desastrosa do PT</a:t>
            </a:r>
            <a:endParaRPr lang="pt-BR" sz="2800" dirty="0">
              <a:solidFill>
                <a:srgbClr val="80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Captura de Tela 2017-05-13 às 20.44.0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044" y="1593122"/>
            <a:ext cx="6991796" cy="490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3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1241947" y="1531664"/>
            <a:ext cx="6823880" cy="21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aptura de Tela 2017-05-13 às 21.17.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166" y="2779703"/>
            <a:ext cx="4520730" cy="27989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4149" y="1834568"/>
            <a:ext cx="6914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Custo FIES (ônus fiscal) de </a:t>
            </a:r>
            <a:r>
              <a:rPr lang="pt-BR" sz="2400" b="1" dirty="0">
                <a:solidFill>
                  <a:srgbClr val="800000"/>
                </a:solidFill>
                <a:cs typeface="Arial" panose="020B0604020202020204" pitchFamily="34" charset="0"/>
              </a:rPr>
              <a:t>R</a:t>
            </a:r>
            <a:r>
              <a:rPr lang="pt-BR" sz="2400" b="1" dirty="0" smtClean="0">
                <a:solidFill>
                  <a:srgbClr val="800000"/>
                </a:solidFill>
                <a:cs typeface="Arial" panose="020B0604020202020204" pitchFamily="34" charset="0"/>
              </a:rPr>
              <a:t>$ </a:t>
            </a:r>
            <a:r>
              <a:rPr lang="pt-BR" sz="2400" b="1" dirty="0">
                <a:solidFill>
                  <a:srgbClr val="800000"/>
                </a:solidFill>
                <a:cs typeface="Arial" panose="020B0604020202020204" pitchFamily="34" charset="0"/>
              </a:rPr>
              <a:t>32 </a:t>
            </a:r>
            <a:r>
              <a:rPr lang="pt-BR" sz="2400" b="1" dirty="0" smtClean="0">
                <a:solidFill>
                  <a:srgbClr val="800000"/>
                </a:solidFill>
                <a:cs typeface="Arial" panose="020B0604020202020204" pitchFamily="34" charset="0"/>
              </a:rPr>
              <a:t>bilhões </a:t>
            </a:r>
            <a:r>
              <a:rPr lang="pt-BR" sz="2400" b="1" dirty="0" smtClean="0">
                <a:cs typeface="Arial" panose="020B0604020202020204" pitchFamily="34" charset="0"/>
              </a:rPr>
              <a:t>em 2016</a:t>
            </a:r>
            <a:r>
              <a:rPr lang="pt-BR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pt-BR" sz="2400" b="1" dirty="0" smtClean="0">
                <a:solidFill>
                  <a:srgbClr val="800000"/>
                </a:solidFill>
                <a:cs typeface="Arial" panose="020B0604020202020204" pitchFamily="34" charset="0"/>
              </a:rPr>
              <a:t>15 </a:t>
            </a:r>
            <a:r>
              <a:rPr lang="pt-BR" sz="2400" b="1" dirty="0">
                <a:solidFill>
                  <a:srgbClr val="800000"/>
                </a:solidFill>
                <a:cs typeface="Arial" panose="020B0604020202020204" pitchFamily="34" charset="0"/>
              </a:rPr>
              <a:t>vezes </a:t>
            </a:r>
            <a:r>
              <a:rPr lang="pt-BR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mais do que 2011</a:t>
            </a:r>
          </a:p>
          <a:p>
            <a:pPr algn="just"/>
            <a:endParaRPr lang="pt-BR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9" name="Retângulo 178"/>
          <p:cNvSpPr/>
          <p:nvPr/>
        </p:nvSpPr>
        <p:spPr>
          <a:xfrm>
            <a:off x="1050878" y="4728948"/>
            <a:ext cx="2142830" cy="31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900" b="1" dirty="0" smtClean="0">
                <a:solidFill>
                  <a:schemeClr val="tx1">
                    <a:lumMod val="50000"/>
                  </a:schemeClr>
                </a:solidFill>
                <a:ea typeface="ＭＳ Ｐゴシック" charset="0"/>
                <a:cs typeface="Arial"/>
              </a:rPr>
              <a:t>Fonte:  </a:t>
            </a:r>
            <a:r>
              <a:rPr lang="pt-BR" sz="900" dirty="0">
                <a:solidFill>
                  <a:schemeClr val="tx1">
                    <a:lumMod val="50000"/>
                  </a:schemeClr>
                </a:solidFill>
                <a:ea typeface="ＭＳ Ｐゴシック" charset="0"/>
                <a:cs typeface="Arial"/>
              </a:rPr>
              <a:t>MF/STN e SEAE/</a:t>
            </a:r>
            <a:r>
              <a:rPr lang="pt-BR" sz="900" dirty="0" smtClean="0">
                <a:solidFill>
                  <a:schemeClr val="tx1">
                    <a:lumMod val="50000"/>
                  </a:schemeClr>
                </a:solidFill>
                <a:ea typeface="ＭＳ Ｐゴシック" charset="0"/>
                <a:cs typeface="Arial"/>
              </a:rPr>
              <a:t>MF </a:t>
            </a:r>
            <a:endParaRPr lang="pt-BR" sz="900" dirty="0">
              <a:solidFill>
                <a:schemeClr val="tx1">
                  <a:lumMod val="50000"/>
                </a:schemeClr>
              </a:solidFill>
              <a:ea typeface="ＭＳ Ｐゴシック" charset="0"/>
              <a:cs typeface="Arial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900" dirty="0" smtClean="0">
                <a:solidFill>
                  <a:schemeClr val="tx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 </a:t>
            </a:r>
            <a:endParaRPr lang="es-ES" sz="900" dirty="0">
              <a:solidFill>
                <a:srgbClr val="FF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050878" y="1081136"/>
            <a:ext cx="7206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800000"/>
                </a:solidFill>
                <a:latin typeface="+mj-lt"/>
                <a:cs typeface="Arial" panose="020B0604020202020204" pitchFamily="34" charset="0"/>
              </a:rPr>
              <a:t>FIES: gestão desastrosa do PT</a:t>
            </a:r>
            <a:endParaRPr lang="pt-BR" sz="2800" dirty="0">
              <a:solidFill>
                <a:srgbClr val="8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84149" y="2878812"/>
            <a:ext cx="2678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800000"/>
                </a:solidFill>
                <a:cs typeface="Arial" panose="020B0604020202020204" pitchFamily="34" charset="0"/>
              </a:rPr>
              <a:t>Inadimplência</a:t>
            </a:r>
            <a:r>
              <a:rPr lang="pt-BR" sz="2400" dirty="0">
                <a:solidFill>
                  <a:srgbClr val="000000"/>
                </a:solidFill>
                <a:cs typeface="Arial" panose="020B0604020202020204" pitchFamily="34" charset="0"/>
              </a:rPr>
              <a:t> da </a:t>
            </a:r>
            <a:r>
              <a:rPr lang="pt-BR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carteira é </a:t>
            </a:r>
            <a:r>
              <a:rPr lang="pt-BR" sz="2400" dirty="0">
                <a:solidFill>
                  <a:srgbClr val="000000"/>
                </a:solidFill>
                <a:cs typeface="Arial" panose="020B0604020202020204" pitchFamily="34" charset="0"/>
              </a:rPr>
              <a:t>de </a:t>
            </a:r>
            <a:r>
              <a:rPr lang="pt-BR" sz="2400" b="1" dirty="0">
                <a:solidFill>
                  <a:srgbClr val="800000"/>
                </a:solidFill>
                <a:cs typeface="Arial" panose="020B0604020202020204" pitchFamily="34" charset="0"/>
              </a:rPr>
              <a:t>46,4%</a:t>
            </a:r>
            <a:r>
              <a:rPr lang="pt-BR" sz="24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210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1241947" y="1531664"/>
            <a:ext cx="6823880" cy="21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1050878" y="1081136"/>
            <a:ext cx="7206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800000"/>
                </a:solidFill>
                <a:latin typeface="+mj-lt"/>
                <a:cs typeface="Arial" panose="020B0604020202020204" pitchFamily="34" charset="0"/>
              </a:rPr>
              <a:t>FIES: gestão desastrosa do PT</a:t>
            </a:r>
            <a:endParaRPr lang="pt-BR" sz="2800" dirty="0">
              <a:solidFill>
                <a:srgbClr val="8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ítulo 5"/>
          <p:cNvSpPr txBox="1">
            <a:spLocks/>
          </p:cNvSpPr>
          <p:nvPr/>
        </p:nvSpPr>
        <p:spPr>
          <a:xfrm>
            <a:off x="1241947" y="1666682"/>
            <a:ext cx="6823880" cy="621688"/>
          </a:xfrm>
          <a:prstGeom prst="rect">
            <a:avLst/>
          </a:prstGeom>
          <a:noFill/>
        </p:spPr>
        <p:txBody>
          <a:bodyPr wrap="square" lIns="121902" tIns="60950" rIns="121902" bIns="60950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1333"/>
              </a:spcAft>
            </a:pPr>
            <a:r>
              <a:rPr lang="pt-BR" sz="1800" b="1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/>
              </a:rPr>
              <a:t>Não houve crescimento de matrículas</a:t>
            </a:r>
            <a:r>
              <a:rPr lang="pt-BR" sz="18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/>
              </a:rPr>
              <a:t>, ocorreu </a:t>
            </a:r>
            <a:r>
              <a:rPr lang="pt-BR" sz="1800" b="1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/>
              </a:rPr>
              <a:t>substituição</a:t>
            </a:r>
            <a:r>
              <a:rPr lang="pt-BR" sz="1800" dirty="0" smtClean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Arial"/>
              </a:rPr>
              <a:t> de alunos pagantes do ensino superior por alunos financiados pelo FIES</a:t>
            </a:r>
            <a:endParaRPr lang="pt-BR" sz="1800" dirty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Arial"/>
            </a:endParaRPr>
          </a:p>
        </p:txBody>
      </p:sp>
      <p:sp>
        <p:nvSpPr>
          <p:cNvPr id="12" name="Retângulo 178"/>
          <p:cNvSpPr/>
          <p:nvPr/>
        </p:nvSpPr>
        <p:spPr>
          <a:xfrm>
            <a:off x="770826" y="6015983"/>
            <a:ext cx="678611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900" b="1" dirty="0" smtClean="0">
                <a:solidFill>
                  <a:schemeClr val="tx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Fonte</a:t>
            </a:r>
            <a:r>
              <a:rPr lang="pt-BR" sz="900" b="1" dirty="0">
                <a:solidFill>
                  <a:schemeClr val="tx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: </a:t>
            </a:r>
            <a:r>
              <a:rPr lang="pt-BR" sz="900" dirty="0" smtClean="0">
                <a:solidFill>
                  <a:schemeClr val="tx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INEP (1998 –  2015), </a:t>
            </a:r>
            <a:r>
              <a:rPr lang="pt-BR" sz="900" dirty="0" err="1" smtClean="0">
                <a:solidFill>
                  <a:schemeClr val="tx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SisFies</a:t>
            </a:r>
            <a:r>
              <a:rPr lang="pt-BR" sz="900" dirty="0" smtClean="0">
                <a:solidFill>
                  <a:schemeClr val="tx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 (2010 – 2016) </a:t>
            </a:r>
            <a:r>
              <a:rPr lang="pt-BR" sz="900" dirty="0">
                <a:solidFill>
                  <a:schemeClr val="tx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e </a:t>
            </a:r>
            <a:r>
              <a:rPr lang="pt-BR" sz="900" dirty="0" smtClean="0">
                <a:solidFill>
                  <a:schemeClr val="tx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Caixa (1999 – 2009). 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900" b="1" dirty="0" err="1" smtClean="0">
                <a:solidFill>
                  <a:schemeClr val="tx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Obs</a:t>
            </a:r>
            <a:r>
              <a:rPr lang="pt-BR" sz="900" dirty="0">
                <a:solidFill>
                  <a:schemeClr val="tx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: “privada </a:t>
            </a:r>
            <a:r>
              <a:rPr lang="pt-BR" sz="900" dirty="0" smtClean="0">
                <a:solidFill>
                  <a:schemeClr val="tx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– FIES</a:t>
            </a:r>
            <a:r>
              <a:rPr lang="pt-BR" sz="900" dirty="0">
                <a:solidFill>
                  <a:schemeClr val="tx1">
                    <a:lumMod val="50000"/>
                  </a:schemeClr>
                </a:solidFill>
                <a:latin typeface="Arial"/>
                <a:ea typeface="ＭＳ Ｐゴシック" charset="0"/>
                <a:cs typeface="Arial"/>
              </a:rPr>
              <a:t>” reflete os contratos em utilização. Para 2010 a 2015, os dados foram fornecidos pelo FNDE; para os outros anos, os valores foram calculados retirando a média observada de cancelamento/conclusão dos contratos ativos.</a:t>
            </a:r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891831"/>
              </p:ext>
            </p:extLst>
          </p:nvPr>
        </p:nvGraphicFramePr>
        <p:xfrm>
          <a:off x="968991" y="2309286"/>
          <a:ext cx="7096836" cy="3493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4951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947057" y="1552757"/>
            <a:ext cx="72417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771211" y="1018810"/>
            <a:ext cx="7575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800000"/>
                </a:solidFill>
                <a:latin typeface="+mj-lt"/>
                <a:cs typeface="Arial" panose="020B0604020202020204" pitchFamily="34" charset="0"/>
              </a:rPr>
              <a:t>Dívidas e programas sem recursos</a:t>
            </a:r>
            <a:endParaRPr lang="pt-BR" sz="2800" dirty="0">
              <a:solidFill>
                <a:srgbClr val="8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47057" y="1598914"/>
            <a:ext cx="7500257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200" b="1" dirty="0" smtClean="0">
                <a:solidFill>
                  <a:schemeClr val="bg2">
                    <a:lumMod val="1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Dívidas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schemeClr val="bg2">
                    <a:lumMod val="1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R</a:t>
            </a:r>
            <a:r>
              <a:rPr lang="pt-BR" sz="2200" dirty="0">
                <a:solidFill>
                  <a:schemeClr val="bg2">
                    <a:lumMod val="1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$ </a:t>
            </a:r>
            <a:r>
              <a:rPr lang="pt-BR" sz="2200" dirty="0" smtClean="0">
                <a:solidFill>
                  <a:schemeClr val="bg2">
                    <a:lumMod val="1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1,8 bilhão de dívidas deixadas pela gestão petista </a:t>
            </a: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200" dirty="0" err="1" smtClean="0">
                <a:solidFill>
                  <a:schemeClr val="bg2">
                    <a:lumMod val="1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R</a:t>
            </a:r>
            <a:r>
              <a:rPr lang="pt-BR" sz="2200" dirty="0">
                <a:solidFill>
                  <a:schemeClr val="bg2">
                    <a:lumMod val="1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$ 700 </a:t>
            </a:r>
            <a:r>
              <a:rPr lang="pt-BR" sz="2200" dirty="0" smtClean="0">
                <a:solidFill>
                  <a:schemeClr val="bg2">
                    <a:lumMod val="1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milhões da Rede Federal</a:t>
            </a: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schemeClr val="bg2">
                    <a:lumMod val="1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R</a:t>
            </a:r>
            <a:r>
              <a:rPr lang="pt-BR" sz="2200" dirty="0">
                <a:solidFill>
                  <a:schemeClr val="bg2">
                    <a:lumMod val="1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$ 627 </a:t>
            </a:r>
            <a:r>
              <a:rPr lang="pt-BR" sz="2200" dirty="0" smtClean="0">
                <a:solidFill>
                  <a:schemeClr val="bg2">
                    <a:lumMod val="1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milhões do </a:t>
            </a:r>
            <a:r>
              <a:rPr lang="pt-BR" sz="2200" dirty="0" err="1" smtClean="0">
                <a:solidFill>
                  <a:schemeClr val="bg2">
                    <a:lumMod val="1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Pronatec</a:t>
            </a:r>
            <a:endParaRPr lang="pt-BR" sz="2200" dirty="0">
              <a:solidFill>
                <a:schemeClr val="bg2">
                  <a:lumMod val="10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257300" lvl="2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schemeClr val="bg2">
                    <a:lumMod val="1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Outros</a:t>
            </a:r>
            <a:endParaRPr lang="pt-BR" sz="2200" dirty="0">
              <a:solidFill>
                <a:schemeClr val="bg2">
                  <a:lumMod val="10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BR" sz="2200" b="1" dirty="0" smtClean="0">
                <a:solidFill>
                  <a:schemeClr val="bg2">
                    <a:lumMod val="1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Resto a pagar</a:t>
            </a:r>
            <a:endParaRPr lang="pt-BR" sz="2200" b="1" dirty="0">
              <a:solidFill>
                <a:schemeClr val="bg2">
                  <a:lumMod val="10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schemeClr val="bg2">
                    <a:lumMod val="1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R</a:t>
            </a:r>
            <a:r>
              <a:rPr lang="pt-BR" sz="2200" dirty="0">
                <a:solidFill>
                  <a:schemeClr val="bg2">
                    <a:lumMod val="1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$ 10,6 bilhões (FNDE</a:t>
            </a:r>
            <a:r>
              <a:rPr lang="pt-BR" sz="2200" dirty="0" smtClean="0">
                <a:solidFill>
                  <a:schemeClr val="bg2">
                    <a:lumMod val="1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) – 5 a 6 anos para pagar</a:t>
            </a:r>
          </a:p>
          <a:p>
            <a:pPr lvl="2">
              <a:spcAft>
                <a:spcPts val="600"/>
              </a:spcAft>
            </a:pPr>
            <a:endParaRPr lang="pt-BR" sz="2200" dirty="0">
              <a:solidFill>
                <a:schemeClr val="bg2">
                  <a:lumMod val="10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pt-BR" sz="2200" b="1" dirty="0" smtClean="0">
                <a:solidFill>
                  <a:schemeClr val="bg2">
                    <a:lumMod val="1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Programas sem recurso ou paralisados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200" dirty="0" err="1" smtClean="0">
                <a:solidFill>
                  <a:schemeClr val="bg2">
                    <a:lumMod val="1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Pronatec</a:t>
            </a:r>
            <a:r>
              <a:rPr lang="pt-BR" sz="2200" dirty="0" smtClean="0">
                <a:solidFill>
                  <a:schemeClr val="bg2">
                    <a:lumMod val="10000"/>
                  </a:schemeClr>
                </a:solidFill>
                <a:ea typeface="Verdana" panose="020B0604030504040204" pitchFamily="34" charset="0"/>
                <a:cs typeface="Arial" panose="020B0604020202020204" pitchFamily="34" charset="0"/>
              </a:rPr>
              <a:t>, FIES, Brasil Alfabetizado, PNAIC, Mais Educação</a:t>
            </a:r>
            <a:endParaRPr lang="pt-BR" sz="2200" dirty="0">
              <a:solidFill>
                <a:schemeClr val="bg2">
                  <a:lumMod val="10000"/>
                </a:schemeClr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58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1241947" y="1531664"/>
            <a:ext cx="6823880" cy="21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050878" y="1037905"/>
            <a:ext cx="7206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800000"/>
                </a:solidFill>
                <a:latin typeface="+mj-lt"/>
                <a:cs typeface="Arial" panose="020B0604020202020204" pitchFamily="34" charset="0"/>
              </a:rPr>
              <a:t>Gestão ineficiente e com desperdício</a:t>
            </a:r>
            <a:endParaRPr lang="pt-BR" sz="2800" dirty="0">
              <a:solidFill>
                <a:srgbClr val="8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903758" y="1926843"/>
            <a:ext cx="7500257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200" b="1" dirty="0" smtClean="0">
                <a:ea typeface="Verdana" panose="020B0604030504040204" pitchFamily="34" charset="0"/>
                <a:cs typeface="Arial" panose="020B0604020202020204" pitchFamily="34" charset="0"/>
              </a:rPr>
              <a:t>Burocracia e ineficiência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200" dirty="0" smtClean="0">
                <a:ea typeface="Verdana" panose="020B0604030504040204" pitchFamily="34" charset="0"/>
                <a:cs typeface="Arial" panose="020B0604020202020204" pitchFamily="34" charset="0"/>
              </a:rPr>
              <a:t>Cerca de 300 mil processos de prestação de contas parados no FNDE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200" dirty="0" smtClean="0">
                <a:ea typeface="Verdana" panose="020B0604030504040204" pitchFamily="34" charset="0"/>
                <a:cs typeface="Arial" panose="020B0604020202020204" pitchFamily="34" charset="0"/>
              </a:rPr>
              <a:t>Cerca de 40 mil processos parados na SERES</a:t>
            </a:r>
          </a:p>
          <a:p>
            <a:pPr lvl="1">
              <a:spcAft>
                <a:spcPts val="600"/>
              </a:spcAft>
            </a:pPr>
            <a:endParaRPr lang="pt-BR" sz="2200" dirty="0" smtClean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200" b="1" dirty="0" smtClean="0">
                <a:ea typeface="Verdana" panose="020B0604030504040204" pitchFamily="34" charset="0"/>
                <a:cs typeface="Arial" panose="020B0604020202020204" pitchFamily="34" charset="0"/>
              </a:rPr>
              <a:t>Contratos mal geridos e superdimensionados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200" dirty="0" err="1" smtClean="0">
                <a:ea typeface="Verdana" panose="020B0604030504040204" pitchFamily="34" charset="0"/>
                <a:cs typeface="Arial" panose="020B0604020202020204" pitchFamily="34" charset="0"/>
              </a:rPr>
              <a:t>Call</a:t>
            </a:r>
            <a:r>
              <a:rPr lang="pt-BR" sz="2200" dirty="0" smtClean="0">
                <a:ea typeface="Verdana" panose="020B0604030504040204" pitchFamily="34" charset="0"/>
                <a:cs typeface="Arial" panose="020B0604020202020204" pitchFamily="34" charset="0"/>
              </a:rPr>
              <a:t> Center: R$ 127 milhões/ano em 2015. 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200" dirty="0" smtClean="0">
                <a:ea typeface="Verdana" panose="020B0604030504040204" pitchFamily="34" charset="0"/>
                <a:cs typeface="Arial" panose="020B0604020202020204" pitchFamily="34" charset="0"/>
              </a:rPr>
              <a:t>Redução na atual gestão para R$ 37 milhões/ano (70% de redução)</a:t>
            </a:r>
          </a:p>
          <a:p>
            <a:pPr marL="914400" lvl="1" indent="-457200">
              <a:spcAft>
                <a:spcPts val="600"/>
              </a:spcAft>
              <a:buAutoNum type="arabicPeriod"/>
            </a:pPr>
            <a:endParaRPr lang="pt-BR" sz="2200" b="1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39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819808" y="1447380"/>
            <a:ext cx="7546426" cy="55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982822" y="971485"/>
            <a:ext cx="7206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800000"/>
                </a:solidFill>
                <a:latin typeface="+mj-lt"/>
                <a:cs typeface="Arial" panose="020B0604020202020204" pitchFamily="34" charset="0"/>
              </a:rPr>
              <a:t>Gestão ineficiente e com desperdício</a:t>
            </a:r>
            <a:endParaRPr lang="pt-BR" sz="2800" dirty="0">
              <a:solidFill>
                <a:srgbClr val="80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09747" y="2801122"/>
            <a:ext cx="4414501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200" dirty="0" smtClean="0">
                <a:ea typeface="Verdana" panose="020B0604030504040204" pitchFamily="34" charset="0"/>
                <a:cs typeface="Arial" panose="020B0604020202020204" pitchFamily="34" charset="0"/>
              </a:rPr>
              <a:t>Produtos </a:t>
            </a:r>
            <a:r>
              <a:rPr lang="pt-BR" sz="2200" dirty="0">
                <a:ea typeface="Verdana" panose="020B0604030504040204" pitchFamily="34" charset="0"/>
                <a:cs typeface="Arial" panose="020B0604020202020204" pitchFamily="34" charset="0"/>
              </a:rPr>
              <a:t>2.906% mais </a:t>
            </a:r>
            <a:r>
              <a:rPr lang="pt-BR" sz="2200" dirty="0" smtClean="0">
                <a:ea typeface="Verdana" panose="020B0604030504040204" pitchFamily="34" charset="0"/>
                <a:cs typeface="Arial" panose="020B0604020202020204" pitchFamily="34" charset="0"/>
              </a:rPr>
              <a:t>caro – copo de papel (+ de 1 milhão de unidades)</a:t>
            </a:r>
          </a:p>
          <a:p>
            <a:pPr lvl="1">
              <a:spcAft>
                <a:spcPts val="600"/>
              </a:spcAft>
            </a:pPr>
            <a:endParaRPr lang="pt-BR" sz="2200" dirty="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200" dirty="0">
                <a:ea typeface="Verdana" panose="020B0604030504040204" pitchFamily="34" charset="0"/>
                <a:cs typeface="Arial" panose="020B0604020202020204" pitchFamily="34" charset="0"/>
              </a:rPr>
              <a:t>Quantidades para </a:t>
            </a:r>
            <a:r>
              <a:rPr lang="pt-BR" sz="2200" dirty="0" smtClean="0">
                <a:ea typeface="Verdana" panose="020B0604030504040204" pitchFamily="34" charset="0"/>
                <a:cs typeface="Arial" panose="020B0604020202020204" pitchFamily="34" charset="0"/>
              </a:rPr>
              <a:t>mais de 10 </a:t>
            </a:r>
            <a:r>
              <a:rPr lang="pt-BR" sz="2200" dirty="0">
                <a:ea typeface="Verdana" panose="020B0604030504040204" pitchFamily="34" charset="0"/>
                <a:cs typeface="Arial" panose="020B0604020202020204" pitchFamily="34" charset="0"/>
              </a:rPr>
              <a:t>anos de uso: molha dedo, mais de 100 mil </a:t>
            </a:r>
            <a:r>
              <a:rPr lang="pt-BR" sz="2200" dirty="0" smtClean="0">
                <a:ea typeface="Verdana" panose="020B0604030504040204" pitchFamily="34" charset="0"/>
                <a:cs typeface="Arial" panose="020B0604020202020204" pitchFamily="34" charset="0"/>
              </a:rPr>
              <a:t>CDs e DVDs </a:t>
            </a:r>
            <a:r>
              <a:rPr lang="pt-BR" sz="2200" dirty="0">
                <a:ea typeface="Verdana" panose="020B0604030504040204" pitchFamily="34" charset="0"/>
                <a:cs typeface="Arial" panose="020B0604020202020204" pitchFamily="34" charset="0"/>
              </a:rPr>
              <a:t>e centenas de bules e </a:t>
            </a:r>
            <a:r>
              <a:rPr lang="pt-BR" sz="2200" dirty="0" smtClean="0">
                <a:ea typeface="Verdana" panose="020B0604030504040204" pitchFamily="34" charset="0"/>
                <a:cs typeface="Arial" panose="020B0604020202020204" pitchFamily="34" charset="0"/>
              </a:rPr>
              <a:t>açucareiro, 10 mil caixas de papelão</a:t>
            </a:r>
            <a:endParaRPr lang="pt-BR" sz="2200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57047" y="1845246"/>
            <a:ext cx="82506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200" b="1" dirty="0">
                <a:ea typeface="Verdana" panose="020B0604030504040204" pitchFamily="34" charset="0"/>
                <a:cs typeface="Arial" panose="020B0604020202020204" pitchFamily="34" charset="0"/>
              </a:rPr>
              <a:t>Aquisição de materiais em grande quantidade a preços exorbitantes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71" y="2310755"/>
            <a:ext cx="1365267" cy="182035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022" y="2560166"/>
            <a:ext cx="2412866" cy="157094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233" y="4204877"/>
            <a:ext cx="3458655" cy="229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96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819807" y="1531664"/>
            <a:ext cx="7437089" cy="29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819807" y="1037905"/>
            <a:ext cx="7437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800000"/>
                </a:solidFill>
                <a:latin typeface="+mj-lt"/>
                <a:cs typeface="Arial" panose="020B0604020202020204" pitchFamily="34" charset="0"/>
              </a:rPr>
              <a:t>PNE: nenhuma meta cumprida na gestão petista</a:t>
            </a:r>
            <a:endParaRPr lang="pt-BR" sz="2800" dirty="0">
              <a:solidFill>
                <a:srgbClr val="80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G_24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80" y="1755228"/>
            <a:ext cx="3138997" cy="4526454"/>
          </a:xfrm>
          <a:prstGeom prst="rect">
            <a:avLst/>
          </a:prstGeom>
        </p:spPr>
      </p:pic>
      <p:pic>
        <p:nvPicPr>
          <p:cNvPr id="8" name="Picture 7" descr="IMG_240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779" y="1833833"/>
            <a:ext cx="3210048" cy="463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0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1241947" y="1531664"/>
            <a:ext cx="6823880" cy="21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241947" y="1093951"/>
            <a:ext cx="7206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800000"/>
                </a:solidFill>
                <a:latin typeface="+mj-lt"/>
                <a:cs typeface="Arial" panose="020B0604020202020204" pitchFamily="34" charset="0"/>
              </a:rPr>
              <a:t>Resultado de 13 anos do PT na Educação</a:t>
            </a:r>
            <a:endParaRPr lang="pt-BR" sz="2800" dirty="0">
              <a:solidFill>
                <a:srgbClr val="80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Captura de Tela 2017-05-13 às 18.26.0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123" y="2615643"/>
            <a:ext cx="4359492" cy="38613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8000" y="1968016"/>
            <a:ext cx="34876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pt-BR" b="1" dirty="0" smtClean="0">
                <a:solidFill>
                  <a:srgbClr val="C00000"/>
                </a:solidFill>
              </a:rPr>
              <a:t>39%</a:t>
            </a:r>
            <a:r>
              <a:rPr lang="pt-BR" dirty="0" smtClean="0"/>
              <a:t> foi a taxa de crescimento do analfabetismo no Mato Grosso do Sul. Subiu de 5.742 para 8.006</a:t>
            </a:r>
          </a:p>
          <a:p>
            <a:endParaRPr lang="pt-BR" dirty="0" smtClean="0"/>
          </a:p>
          <a:p>
            <a:pPr marL="285750" indent="-285750">
              <a:buFont typeface="Wingdings" charset="2"/>
              <a:buChar char="Ø"/>
            </a:pPr>
            <a:r>
              <a:rPr lang="pt-BR" b="1" dirty="0" smtClean="0">
                <a:solidFill>
                  <a:srgbClr val="C00000"/>
                </a:solidFill>
              </a:rPr>
              <a:t>29%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smtClean="0"/>
              <a:t>foi o índice no Acre, aumentando de 6.272 pessoas para 8.064</a:t>
            </a:r>
          </a:p>
          <a:p>
            <a:endParaRPr lang="pt-BR" dirty="0" smtClean="0"/>
          </a:p>
          <a:p>
            <a:pPr marL="285750" indent="-285750">
              <a:buFont typeface="Wingdings" charset="2"/>
              <a:buChar char="Ø"/>
            </a:pPr>
            <a:r>
              <a:rPr lang="pt-BR" b="1" dirty="0" smtClean="0">
                <a:solidFill>
                  <a:srgbClr val="C00000"/>
                </a:solidFill>
              </a:rPr>
              <a:t>25%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smtClean="0"/>
              <a:t>foi o aumento no Distrito Federal, de 2.692 analfabetos para 3.355</a:t>
            </a:r>
          </a:p>
        </p:txBody>
      </p:sp>
      <p:sp>
        <p:nvSpPr>
          <p:cNvPr id="9" name="Rectangle 8"/>
          <p:cNvSpPr/>
          <p:nvPr/>
        </p:nvSpPr>
        <p:spPr>
          <a:xfrm>
            <a:off x="3995615" y="169231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 smtClean="0">
                <a:solidFill>
                  <a:srgbClr val="800000"/>
                </a:solidFill>
              </a:rPr>
              <a:t>Analfabetismo em crescimento</a:t>
            </a:r>
            <a:endParaRPr lang="pt-BR" dirty="0" smtClean="0">
              <a:solidFill>
                <a:srgbClr val="800000"/>
              </a:solidFill>
            </a:endParaRPr>
          </a:p>
          <a:p>
            <a:pPr algn="ctr"/>
            <a:r>
              <a:rPr lang="pt-BR" b="1" dirty="0" smtClean="0">
                <a:solidFill>
                  <a:srgbClr val="800000"/>
                </a:solidFill>
              </a:rPr>
              <a:t>Estados brasileiros registraram aumento no número de analfabetos entre 2013 e 2014</a:t>
            </a:r>
            <a:endParaRPr lang="pt-BR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4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1008248" y="1607748"/>
            <a:ext cx="71805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237741" y="1084528"/>
            <a:ext cx="68290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800000"/>
                </a:solidFill>
                <a:cs typeface="Arial" panose="020B0604020202020204" pitchFamily="34" charset="0"/>
              </a:rPr>
              <a:t>A herança da gestão do PT na Educação</a:t>
            </a:r>
            <a:endParaRPr lang="pt-BR" sz="2800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6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6" y="1714377"/>
            <a:ext cx="2090025" cy="201818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028" y="3566649"/>
            <a:ext cx="2090025" cy="280193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005" y="1779057"/>
            <a:ext cx="1638027" cy="235322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701" y="1779056"/>
            <a:ext cx="1586083" cy="212386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911" y="1731432"/>
            <a:ext cx="2394889" cy="1835217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480" y="4129929"/>
            <a:ext cx="1898958" cy="216392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222" y="4180768"/>
            <a:ext cx="1579130" cy="2115438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6" y="3985132"/>
            <a:ext cx="2186445" cy="167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4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683429" y="1607748"/>
            <a:ext cx="77638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Retângulo 178"/>
          <p:cNvSpPr/>
          <p:nvPr/>
        </p:nvSpPr>
        <p:spPr>
          <a:xfrm>
            <a:off x="593409" y="6074660"/>
            <a:ext cx="4658708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900" dirty="0">
                <a:solidFill>
                  <a:schemeClr val="tx1">
                    <a:lumMod val="50000"/>
                  </a:schemeClr>
                </a:solidFill>
                <a:ea typeface="ＭＳ Ｐゴシック" charset="0"/>
                <a:cs typeface="Arial"/>
              </a:rPr>
              <a:t> Fonte: IBGE/Pnad. Todos pela Educação (2013</a:t>
            </a:r>
            <a:r>
              <a:rPr lang="pt-BR" sz="900" dirty="0" smtClean="0">
                <a:solidFill>
                  <a:schemeClr val="tx1">
                    <a:lumMod val="50000"/>
                  </a:schemeClr>
                </a:solidFill>
                <a:ea typeface="ＭＳ Ｐゴシック" charset="0"/>
                <a:cs typeface="Arial"/>
              </a:rPr>
              <a:t>). IDEB 2015 – INEP</a:t>
            </a:r>
            <a:endParaRPr lang="es-ES" sz="900" dirty="0">
              <a:solidFill>
                <a:srgbClr val="FF0000"/>
              </a:solidFill>
              <a:ea typeface="ＭＳ Ｐゴシック" charset="0"/>
              <a:cs typeface="Arial"/>
            </a:endParaRPr>
          </a:p>
        </p:txBody>
      </p:sp>
      <p:sp>
        <p:nvSpPr>
          <p:cNvPr id="130" name="Título 1"/>
          <p:cNvSpPr>
            <a:spLocks noGrp="1"/>
          </p:cNvSpPr>
          <p:nvPr/>
        </p:nvSpPr>
        <p:spPr>
          <a:xfrm>
            <a:off x="364331" y="2240919"/>
            <a:ext cx="4643921" cy="795117"/>
          </a:xfrm>
          <a:prstGeom prst="rect">
            <a:avLst/>
          </a:prstGeom>
        </p:spPr>
        <p:txBody>
          <a:bodyPr vert="horz"/>
          <a:lstStyle>
            <a:lvl1pPr algn="l" defTabSz="457200" rtl="0" eaLnBrk="1" fontAlgn="base" hangingPunct="1">
              <a:spcBef>
                <a:spcPts val="600"/>
              </a:spcBef>
              <a:spcAft>
                <a:spcPct val="0"/>
              </a:spcAft>
              <a:defRPr sz="1600" b="0" kern="1200">
                <a:solidFill>
                  <a:schemeClr val="tx1">
                    <a:lumMod val="50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 sz="2400" b="1" dirty="0" smtClean="0">
                <a:solidFill>
                  <a:srgbClr val="C00000"/>
                </a:solidFill>
                <a:latin typeface="+mn-lt"/>
              </a:rPr>
              <a:t>1,8 </a:t>
            </a:r>
            <a:r>
              <a:rPr lang="pt-BR" sz="2400" b="1" dirty="0">
                <a:solidFill>
                  <a:srgbClr val="C00000"/>
                </a:solidFill>
                <a:latin typeface="+mn-lt"/>
              </a:rPr>
              <a:t>milhão de </a:t>
            </a:r>
            <a:r>
              <a:rPr lang="pt-BR" sz="2400" b="1" dirty="0" smtClean="0">
                <a:solidFill>
                  <a:srgbClr val="C00000"/>
                </a:solidFill>
                <a:latin typeface="+mn-lt"/>
              </a:rPr>
              <a:t>jovens nem-nem</a:t>
            </a:r>
            <a:endParaRPr lang="pt-BR" sz="2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09" y="2846227"/>
            <a:ext cx="4414843" cy="2207422"/>
          </a:xfrm>
          <a:prstGeom prst="rect">
            <a:avLst/>
          </a:prstGeom>
        </p:spPr>
      </p:pic>
      <p:sp>
        <p:nvSpPr>
          <p:cNvPr id="123" name="Retângulo 178"/>
          <p:cNvSpPr/>
          <p:nvPr/>
        </p:nvSpPr>
        <p:spPr>
          <a:xfrm>
            <a:off x="478869" y="5053649"/>
            <a:ext cx="4658708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900" dirty="0">
                <a:solidFill>
                  <a:schemeClr val="tx1">
                    <a:lumMod val="50000"/>
                  </a:schemeClr>
                </a:solidFill>
                <a:ea typeface="ＭＳ Ｐゴシック" charset="0"/>
                <a:cs typeface="Arial"/>
              </a:rPr>
              <a:t> Foto</a:t>
            </a:r>
            <a:r>
              <a:rPr lang="pt-BR" sz="900" dirty="0" smtClean="0">
                <a:solidFill>
                  <a:schemeClr val="tx1">
                    <a:lumMod val="50000"/>
                  </a:schemeClr>
                </a:solidFill>
                <a:ea typeface="ＭＳ Ｐゴシック" charset="0"/>
                <a:cs typeface="Arial"/>
              </a:rPr>
              <a:t>: site internet </a:t>
            </a:r>
            <a:r>
              <a:rPr lang="pt-BR" sz="900" dirty="0">
                <a:solidFill>
                  <a:schemeClr val="tx1">
                    <a:lumMod val="50000"/>
                  </a:schemeClr>
                </a:solidFill>
                <a:ea typeface="ＭＳ Ｐゴシック" charset="0"/>
                <a:cs typeface="Arial"/>
              </a:rPr>
              <a:t>http://</a:t>
            </a:r>
            <a:r>
              <a:rPr lang="pt-BR" sz="800" dirty="0" smtClean="0">
                <a:solidFill>
                  <a:schemeClr val="tx1">
                    <a:lumMod val="50000"/>
                  </a:schemeClr>
                </a:solidFill>
                <a:ea typeface="ＭＳ Ｐゴシック" charset="0"/>
                <a:cs typeface="Arial"/>
              </a:rPr>
              <a:t>www.destaqueang.com/225-dos-jovens-brasileiros-nao-trabalha-estuda</a:t>
            </a:r>
            <a:r>
              <a:rPr lang="pt-BR" sz="900" dirty="0">
                <a:solidFill>
                  <a:schemeClr val="tx1">
                    <a:lumMod val="50000"/>
                  </a:schemeClr>
                </a:solidFill>
                <a:ea typeface="ＭＳ Ｐゴシック" charset="0"/>
                <a:cs typeface="Arial"/>
              </a:rPr>
              <a:t>/</a:t>
            </a:r>
            <a:endParaRPr lang="es-ES" sz="900" dirty="0">
              <a:solidFill>
                <a:srgbClr val="FF0000"/>
              </a:solidFill>
              <a:ea typeface="ＭＳ Ｐゴシック" charset="0"/>
              <a:cs typeface="Arial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17" y="1926099"/>
            <a:ext cx="3195197" cy="393408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241947" y="1093951"/>
            <a:ext cx="7206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800000"/>
                </a:solidFill>
                <a:latin typeface="+mj-lt"/>
                <a:cs typeface="Arial" panose="020B0604020202020204" pitchFamily="34" charset="0"/>
              </a:rPr>
              <a:t>Resultado de 13 anos do PT na Educação</a:t>
            </a:r>
            <a:endParaRPr lang="pt-BR" sz="2800" dirty="0">
              <a:solidFill>
                <a:srgbClr val="80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7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73206" y="3071252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3200" b="1" dirty="0" smtClean="0">
                <a:cs typeface="Arial" panose="020B0604020202020204" pitchFamily="34" charset="0"/>
              </a:rPr>
              <a:t>1 ano Nova Gestão</a:t>
            </a:r>
            <a:endParaRPr lang="pt-BR" sz="3200" dirty="0">
              <a:cs typeface="Arial" panose="020B0604020202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007113" y="3593867"/>
            <a:ext cx="6837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31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73206" y="11369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800" b="1" dirty="0" smtClean="0">
                <a:cs typeface="Arial" panose="020B0604020202020204" pitchFamily="34" charset="0"/>
              </a:rPr>
              <a:t>Resgate do orçamento e regularização de repasses</a:t>
            </a:r>
            <a:endParaRPr lang="pt-BR" sz="2800" dirty="0">
              <a:cs typeface="Arial" panose="020B0604020202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840828" y="1660164"/>
            <a:ext cx="76725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91801" y="1778298"/>
            <a:ext cx="762488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pt-BR" sz="2200" b="1" cap="all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200" dirty="0"/>
              <a:t>Resgate de R$ 4,7 bilhões do corte de R$ 6,4 bilhões da gestão </a:t>
            </a:r>
            <a:r>
              <a:rPr lang="pt-BR" sz="2200" dirty="0" smtClean="0"/>
              <a:t>anterior</a:t>
            </a:r>
          </a:p>
          <a:p>
            <a:pPr lvl="1"/>
            <a:endParaRPr lang="pt-BR" sz="2200" b="1" cap="all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200" dirty="0" smtClean="0"/>
              <a:t>Recursos </a:t>
            </a:r>
            <a:r>
              <a:rPr lang="pt-BR" sz="2200" dirty="0"/>
              <a:t>garantidos </a:t>
            </a:r>
            <a:r>
              <a:rPr lang="pt-BR" sz="2200" dirty="0" smtClean="0"/>
              <a:t>para novas vagas e pagamento da </a:t>
            </a:r>
            <a:r>
              <a:rPr lang="pt-BR" sz="2200" dirty="0"/>
              <a:t>administração do FIES (MP FIES</a:t>
            </a:r>
            <a:r>
              <a:rPr lang="pt-BR" sz="2200" dirty="0" smtClean="0"/>
              <a:t>)</a:t>
            </a:r>
          </a:p>
          <a:p>
            <a:pPr lvl="1"/>
            <a:endParaRPr lang="pt-BR" sz="2200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200" dirty="0" smtClean="0"/>
              <a:t>Liberação </a:t>
            </a:r>
            <a:r>
              <a:rPr lang="pt-BR" sz="2200" dirty="0"/>
              <a:t>de R$ 700 milhões para o bolsa formação do </a:t>
            </a:r>
            <a:r>
              <a:rPr lang="pt-BR" sz="2200" dirty="0" smtClean="0"/>
              <a:t>PRONATEC</a:t>
            </a:r>
          </a:p>
        </p:txBody>
      </p:sp>
    </p:spTree>
    <p:extLst>
      <p:ext uri="{BB962C8B-B14F-4D97-AF65-F5344CB8AC3E}">
        <p14:creationId xmlns:p14="http://schemas.microsoft.com/office/powerpoint/2010/main" val="243745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1101824" y="1607748"/>
            <a:ext cx="71227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027931" y="1084529"/>
            <a:ext cx="7270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Evolução </a:t>
            </a:r>
            <a:r>
              <a:rPr lang="pt-BR" sz="2800" b="1" dirty="0"/>
              <a:t>do </a:t>
            </a:r>
            <a:r>
              <a:rPr lang="pt-BR" sz="2800" b="1" dirty="0" smtClean="0"/>
              <a:t>Orçamento</a:t>
            </a:r>
            <a:endParaRPr lang="pt-BR" sz="2800" dirty="0"/>
          </a:p>
        </p:txBody>
      </p:sp>
      <p:pic>
        <p:nvPicPr>
          <p:cNvPr id="7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364336" y="1717008"/>
            <a:ext cx="3069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2010 </a:t>
            </a:r>
            <a:r>
              <a:rPr lang="pt-BR" b="1" dirty="0"/>
              <a:t>a </a:t>
            </a:r>
            <a:r>
              <a:rPr lang="pt-BR" b="1" dirty="0" smtClean="0"/>
              <a:t>2017 </a:t>
            </a:r>
            <a:r>
              <a:rPr lang="pt-BR" b="1" dirty="0"/>
              <a:t>em R$ </a:t>
            </a:r>
            <a:r>
              <a:rPr lang="pt-BR" b="1" dirty="0" smtClean="0"/>
              <a:t>bilhão</a:t>
            </a: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03682"/>
              </p:ext>
            </p:extLst>
          </p:nvPr>
        </p:nvGraphicFramePr>
        <p:xfrm>
          <a:off x="630238" y="2081213"/>
          <a:ext cx="8151812" cy="439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" name="Planilha" r:id="rId5" imgW="9105900" imgH="6305640" progId="Excel.Sheet.8">
                  <p:embed/>
                </p:oleObj>
              </mc:Choice>
              <mc:Fallback>
                <p:oleObj name="Planilha" r:id="rId5" imgW="9105900" imgH="630564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0238" y="2081213"/>
                        <a:ext cx="8151812" cy="4395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708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73206" y="11369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800" b="1" dirty="0" smtClean="0">
                <a:cs typeface="Arial" panose="020B0604020202020204" pitchFamily="34" charset="0"/>
              </a:rPr>
              <a:t>Retomada de obras</a:t>
            </a:r>
            <a:endParaRPr lang="pt-BR" sz="2800" dirty="0">
              <a:cs typeface="Arial" panose="020B0604020202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007113" y="1660164"/>
            <a:ext cx="71817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197631" y="2064257"/>
            <a:ext cx="6980749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1.720 obras foram concluídas de maio a dezembro/FNDE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pt-BR" sz="24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168 obras concluídas na Rede Federal de Ensino Técnico de maio a dezembro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pt-BR" sz="24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357 obras em execução da Rede Federal de Ensino Técnico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pt-BR" sz="24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528 obras em andamento nas 63 Universidades Federais</a:t>
            </a:r>
          </a:p>
          <a:p>
            <a:pPr lvl="0"/>
            <a:endParaRPr lang="pt-BR" sz="2000" dirty="0" smtClean="0"/>
          </a:p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969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73206" y="11369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800" b="1" dirty="0" smtClean="0">
                <a:cs typeface="Arial" panose="020B0604020202020204" pitchFamily="34" charset="0"/>
              </a:rPr>
              <a:t>Retomada e aperfeiçoamento de programas</a:t>
            </a:r>
            <a:endParaRPr lang="pt-BR" sz="2800" dirty="0">
              <a:cs typeface="Arial" panose="020B0604020202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732692" y="1660164"/>
            <a:ext cx="77567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2692" y="2059218"/>
            <a:ext cx="775677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t-BR" sz="2200" b="1" dirty="0"/>
              <a:t>PNAIC</a:t>
            </a:r>
            <a:r>
              <a:rPr lang="pt-BR" sz="2200" dirty="0"/>
              <a:t> – programa foi retomado e foi lançado o PNAIC em Ação com aperfeiçoamentos ao desenho </a:t>
            </a:r>
            <a:r>
              <a:rPr lang="pt-BR" sz="2200" dirty="0" smtClean="0"/>
              <a:t>inicial – autonomia aos estados e formação em serviço</a:t>
            </a:r>
          </a:p>
          <a:p>
            <a:pPr lvl="0"/>
            <a:endParaRPr lang="pt-BR" sz="22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t-BR" sz="2200" b="1" dirty="0"/>
              <a:t>Novo Mais Educação </a:t>
            </a:r>
            <a:r>
              <a:rPr lang="pt-BR" sz="2200" dirty="0"/>
              <a:t>– programa foi retomado e </a:t>
            </a:r>
            <a:r>
              <a:rPr lang="pt-BR" sz="2200" dirty="0" smtClean="0"/>
              <a:t>aperfeiçoado com </a:t>
            </a:r>
            <a:r>
              <a:rPr lang="pt-BR" sz="2200" dirty="0"/>
              <a:t>foco </a:t>
            </a:r>
            <a:r>
              <a:rPr lang="pt-BR" sz="2200" dirty="0" smtClean="0"/>
              <a:t>no reforço em </a:t>
            </a:r>
            <a:r>
              <a:rPr lang="pt-BR" sz="2200" dirty="0"/>
              <a:t>português e </a:t>
            </a:r>
            <a:r>
              <a:rPr lang="pt-BR" sz="2200" dirty="0" smtClean="0"/>
              <a:t>matemática</a:t>
            </a:r>
          </a:p>
          <a:p>
            <a:pPr lvl="0"/>
            <a:endParaRPr lang="pt-BR" sz="22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200" b="1" dirty="0"/>
              <a:t>Novo Ensino Médio Inovador </a:t>
            </a:r>
            <a:r>
              <a:rPr lang="pt-BR" sz="2200" dirty="0"/>
              <a:t>– programa foi retomado e aperfeiçoado com foco no reforço </a:t>
            </a:r>
            <a:r>
              <a:rPr lang="pt-BR" sz="2200" dirty="0" smtClean="0"/>
              <a:t>em </a:t>
            </a:r>
            <a:r>
              <a:rPr lang="pt-BR" sz="2200" dirty="0"/>
              <a:t>português e </a:t>
            </a:r>
            <a:r>
              <a:rPr lang="pt-BR" sz="2200" dirty="0" smtClean="0"/>
              <a:t>matemática</a:t>
            </a:r>
          </a:p>
          <a:p>
            <a:pPr lvl="0"/>
            <a:endParaRPr lang="pt-BR" sz="22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pt-BR" sz="2200" b="1" dirty="0"/>
              <a:t>Brasil Alfabetizado </a:t>
            </a:r>
            <a:r>
              <a:rPr lang="pt-BR" sz="2200" dirty="0"/>
              <a:t>– </a:t>
            </a:r>
            <a:r>
              <a:rPr lang="pt-BR" sz="2200" dirty="0" smtClean="0"/>
              <a:t>último ciclo em 2014, saneamento </a:t>
            </a:r>
            <a:r>
              <a:rPr lang="pt-BR" sz="2200" dirty="0"/>
              <a:t>de </a:t>
            </a:r>
            <a:r>
              <a:rPr lang="pt-BR" sz="2200" dirty="0" smtClean="0"/>
              <a:t>dívidas e retomada do </a:t>
            </a:r>
            <a:r>
              <a:rPr lang="pt-BR" sz="2200" dirty="0"/>
              <a:t>programa com abertura de novo ciclo</a:t>
            </a:r>
          </a:p>
        </p:txBody>
      </p:sp>
    </p:spTree>
    <p:extLst>
      <p:ext uri="{BB962C8B-B14F-4D97-AF65-F5344CB8AC3E}">
        <p14:creationId xmlns:p14="http://schemas.microsoft.com/office/powerpoint/2010/main" val="238579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008993" y="1143445"/>
            <a:ext cx="7693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Formação técnica </a:t>
            </a:r>
            <a:r>
              <a:rPr lang="pt-BR" sz="2800" b="1" dirty="0" smtClean="0"/>
              <a:t>para </a:t>
            </a:r>
            <a:r>
              <a:rPr lang="pt-BR" sz="2800" b="1" dirty="0"/>
              <a:t>jovem do Ensino Médio </a:t>
            </a: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578069" y="1660164"/>
            <a:ext cx="7966841" cy="6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08993" y="2269243"/>
            <a:ext cx="68632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err="1" smtClean="0"/>
              <a:t>MedioTEC</a:t>
            </a:r>
            <a:endParaRPr lang="pt-BR" sz="2400" b="1" dirty="0" smtClean="0"/>
          </a:p>
          <a:p>
            <a:endParaRPr lang="pt-BR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Liberação </a:t>
            </a:r>
            <a:r>
              <a:rPr lang="pt-BR" sz="2400" dirty="0"/>
              <a:t>de R$ 700 milhões </a:t>
            </a:r>
          </a:p>
          <a:p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/>
              <a:t>Inicialmente 14 estados serão beneficiados - parceria com as redes estaduais</a:t>
            </a:r>
          </a:p>
          <a:p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/>
              <a:t>82 mil vagas em 2017 para jovens da rede pública</a:t>
            </a:r>
          </a:p>
          <a:p>
            <a:endParaRPr lang="pt-BR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73206" y="11369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800" b="1" dirty="0" smtClean="0">
                <a:cs typeface="Arial" panose="020B0604020202020204" pitchFamily="34" charset="0"/>
              </a:rPr>
              <a:t>Alfabetização e Formação de Professores</a:t>
            </a:r>
            <a:endParaRPr lang="pt-BR" sz="2800" dirty="0">
              <a:cs typeface="Arial" panose="020B0604020202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732692" y="1660164"/>
            <a:ext cx="77567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70304" y="1891866"/>
            <a:ext cx="711853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 smtClean="0"/>
              <a:t>Alfabetização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pt-BR" sz="2200" dirty="0" smtClean="0"/>
              <a:t>Programa </a:t>
            </a:r>
            <a:r>
              <a:rPr lang="pt-BR" sz="2200" dirty="0"/>
              <a:t>de alfabetização/letramento destinado às crianças</a:t>
            </a:r>
          </a:p>
          <a:p>
            <a:endParaRPr lang="pt-BR" sz="2200" dirty="0"/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pt-BR" sz="2200" dirty="0"/>
              <a:t>Foco: crianças do 2º, 5º e 9º anos do Ensino Fundamental</a:t>
            </a:r>
          </a:p>
        </p:txBody>
      </p:sp>
      <p:sp>
        <p:nvSpPr>
          <p:cNvPr id="9" name="Retângulo 8"/>
          <p:cNvSpPr/>
          <p:nvPr/>
        </p:nvSpPr>
        <p:spPr>
          <a:xfrm>
            <a:off x="1039400" y="3904574"/>
            <a:ext cx="729721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 smtClean="0"/>
              <a:t>Formação de Professores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pt-BR" sz="2200" dirty="0" smtClean="0"/>
              <a:t>Formulação </a:t>
            </a:r>
            <a:r>
              <a:rPr lang="pt-BR" sz="2200" dirty="0"/>
              <a:t>de uma política nacional de formação de professores já articulada à BNCC</a:t>
            </a:r>
          </a:p>
          <a:p>
            <a:endParaRPr lang="pt-BR" sz="2200" dirty="0"/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pt-BR" sz="2200" dirty="0"/>
              <a:t>Formação continuada: parcerias com estados, municípios, ONGs, instituições formadoras</a:t>
            </a:r>
          </a:p>
        </p:txBody>
      </p:sp>
    </p:spTree>
    <p:extLst>
      <p:ext uri="{BB962C8B-B14F-4D97-AF65-F5344CB8AC3E}">
        <p14:creationId xmlns:p14="http://schemas.microsoft.com/office/powerpoint/2010/main" val="108192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73206" y="11369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800" b="1" dirty="0" smtClean="0">
                <a:cs typeface="Arial" panose="020B0604020202020204" pitchFamily="34" charset="0"/>
              </a:rPr>
              <a:t>Rede Federal</a:t>
            </a:r>
            <a:endParaRPr lang="pt-BR" sz="2800" dirty="0">
              <a:cs typeface="Arial" panose="020B0604020202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007113" y="1660164"/>
            <a:ext cx="71817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73206" y="2041350"/>
            <a:ext cx="756219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200" dirty="0"/>
              <a:t>100% de recursos de custeio para </a:t>
            </a:r>
            <a:r>
              <a:rPr lang="pt-BR" sz="2200" dirty="0" err="1"/>
              <a:t>para</a:t>
            </a:r>
            <a:r>
              <a:rPr lang="pt-BR" sz="2200" dirty="0"/>
              <a:t> </a:t>
            </a:r>
            <a:r>
              <a:rPr lang="pt-BR" sz="2200" dirty="0" err="1"/>
              <a:t>UFs</a:t>
            </a:r>
            <a:r>
              <a:rPr lang="pt-BR" sz="2200" dirty="0"/>
              <a:t> e </a:t>
            </a:r>
            <a:r>
              <a:rPr lang="pt-BR" sz="2200" dirty="0" err="1" smtClean="0"/>
              <a:t>Ifs</a:t>
            </a:r>
            <a:endParaRPr lang="pt-BR" sz="2200" dirty="0" smtClean="0"/>
          </a:p>
          <a:p>
            <a:pPr lvl="1"/>
            <a:endParaRPr lang="pt-BR" sz="22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200" dirty="0"/>
              <a:t>100% de repasse da assistência estudantil para </a:t>
            </a:r>
            <a:r>
              <a:rPr lang="pt-BR" sz="2200" dirty="0" err="1"/>
              <a:t>UFs</a:t>
            </a:r>
            <a:r>
              <a:rPr lang="pt-BR" sz="2200" dirty="0"/>
              <a:t> e </a:t>
            </a:r>
            <a:r>
              <a:rPr lang="pt-BR" sz="2200" dirty="0" err="1" smtClean="0"/>
              <a:t>Ifs</a:t>
            </a:r>
            <a:endParaRPr lang="pt-BR" sz="2200" dirty="0" smtClean="0"/>
          </a:p>
          <a:p>
            <a:pPr lvl="1"/>
            <a:endParaRPr lang="pt-BR" sz="22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200" dirty="0"/>
              <a:t>Reajuste 10% para professores, técnicos das </a:t>
            </a:r>
            <a:r>
              <a:rPr lang="pt-BR" sz="2200" dirty="0" err="1"/>
              <a:t>UFs</a:t>
            </a:r>
            <a:r>
              <a:rPr lang="pt-BR" sz="2200" dirty="0"/>
              <a:t> e </a:t>
            </a:r>
            <a:r>
              <a:rPr lang="pt-BR" sz="2200" dirty="0" err="1" smtClean="0"/>
              <a:t>Ifs</a:t>
            </a:r>
            <a:endParaRPr lang="pt-BR" sz="2200" dirty="0" smtClean="0"/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pt-BR" sz="22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200" dirty="0" smtClean="0"/>
              <a:t>Expansão de matrícula do PRONATEC: de 138.606 para 168.590 matrículas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pt-BR" sz="22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475084" y="5185539"/>
            <a:ext cx="6260529" cy="76944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lvl="1" indent="-342900" algn="ctr">
              <a:buFont typeface="Wingdings" panose="05000000000000000000" pitchFamily="2" charset="2"/>
              <a:buChar char="ü"/>
            </a:pPr>
            <a:r>
              <a:rPr lang="pt-BR" sz="2200" dirty="0">
                <a:solidFill>
                  <a:schemeClr val="bg1"/>
                </a:solidFill>
              </a:rPr>
              <a:t>Liberação financeira de R$ 8,159 </a:t>
            </a:r>
            <a:r>
              <a:rPr lang="pt-BR" sz="2200" dirty="0" smtClean="0">
                <a:solidFill>
                  <a:schemeClr val="bg1"/>
                </a:solidFill>
              </a:rPr>
              <a:t>bilhões desde maio 2016</a:t>
            </a:r>
            <a:endParaRPr lang="pt-BR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28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975346" y="1113062"/>
            <a:ext cx="5919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Internacionalização da Educação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1007113" y="1660164"/>
            <a:ext cx="71817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72130" y="1902372"/>
            <a:ext cx="76317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Novos editais de bolsa doutorado foram lançados -</a:t>
            </a:r>
            <a:r>
              <a:rPr lang="pt-BR" sz="2400" dirty="0"/>
              <a:t> 4 mil </a:t>
            </a:r>
            <a:r>
              <a:rPr lang="pt-BR" sz="2400" dirty="0" smtClean="0"/>
              <a:t>estudantes no Programa de Doutorado Sanduíche no Exterior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Retomada de acordos estratégicos – mais de 18 mil estudantes, professores e pesquisadores</a:t>
            </a:r>
          </a:p>
          <a:p>
            <a:endParaRPr lang="pt-BR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Fortalecimento da pós graduação, mestrado e doutorado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66244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889000" y="1531664"/>
            <a:ext cx="7444154" cy="21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247900" y="1123255"/>
            <a:ext cx="7085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800000"/>
                </a:solidFill>
              </a:rPr>
              <a:t>Educação básica não foi prioridade na gestão petista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377461" y="1618038"/>
            <a:ext cx="6715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Investimento do MEC com Educação Básica e Ensino Superior*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227545" y="6200272"/>
            <a:ext cx="5619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* Em R$ bilhões constantes pela estimativa do IPCA médio 2017 – SPO/MEC</a:t>
            </a:r>
            <a:endParaRPr lang="pt-BR" sz="1100" dirty="0"/>
          </a:p>
        </p:txBody>
      </p:sp>
      <p:graphicFrame>
        <p:nvGraphicFramePr>
          <p:cNvPr id="12" name="Obje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16796"/>
              </p:ext>
            </p:extLst>
          </p:nvPr>
        </p:nvGraphicFramePr>
        <p:xfrm>
          <a:off x="1279264" y="1969521"/>
          <a:ext cx="6761983" cy="4257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" name="Planilha" r:id="rId5" imgW="7272543" imgH="5678484" progId="Excel.Sheet.8">
                  <p:embed/>
                </p:oleObj>
              </mc:Choice>
              <mc:Fallback>
                <p:oleObj name="Planilha" r:id="rId5" imgW="7272543" imgH="5678484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79264" y="1969521"/>
                        <a:ext cx="6761983" cy="42574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6846921" y="2735900"/>
            <a:ext cx="583814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60%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846921" y="4310628"/>
            <a:ext cx="583814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40%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271313" y="3840795"/>
            <a:ext cx="583814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50%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271313" y="4941552"/>
            <a:ext cx="583814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50%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58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489712" y="1138771"/>
            <a:ext cx="4678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Programas e bolsas no país</a:t>
            </a:r>
            <a:endParaRPr lang="pt-BR" sz="2800" b="1" dirty="0"/>
          </a:p>
        </p:txBody>
      </p:sp>
      <p:cxnSp>
        <p:nvCxnSpPr>
          <p:cNvPr id="7" name="Conector reto 6"/>
          <p:cNvCxnSpPr/>
          <p:nvPr/>
        </p:nvCxnSpPr>
        <p:spPr>
          <a:xfrm>
            <a:off x="1007113" y="1660164"/>
            <a:ext cx="71817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72130" y="1902372"/>
            <a:ext cx="76317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Implementação de 1180 bolsas de mestrado e doutorado suspensa no início de 2016 – R$ 5,5 milhões</a:t>
            </a:r>
          </a:p>
          <a:p>
            <a:endParaRPr lang="pt-BR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Pagamento de bolsas do Programa Bolsas no País – recursos adicionais R$ 172 milhões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Concessão de R$ 22,7 milhões para o PROEX (equipamentos para curso de excelência)</a:t>
            </a:r>
          </a:p>
        </p:txBody>
      </p:sp>
    </p:spTree>
    <p:extLst>
      <p:ext uri="{BB962C8B-B14F-4D97-AF65-F5344CB8AC3E}">
        <p14:creationId xmlns:p14="http://schemas.microsoft.com/office/powerpoint/2010/main" val="59801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932664" y="1136944"/>
            <a:ext cx="5699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Hospitais Universitários - EBSERH</a:t>
            </a:r>
            <a:endParaRPr lang="pt-BR" sz="2800" b="1" dirty="0"/>
          </a:p>
        </p:txBody>
      </p:sp>
      <p:cxnSp>
        <p:nvCxnSpPr>
          <p:cNvPr id="7" name="Conector reto 6"/>
          <p:cNvCxnSpPr/>
          <p:nvPr/>
        </p:nvCxnSpPr>
        <p:spPr>
          <a:xfrm>
            <a:off x="1007113" y="1660164"/>
            <a:ext cx="718172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966352" y="2212147"/>
            <a:ext cx="76317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Investimento de R$ 320 milhões com recursos do MEC</a:t>
            </a:r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200" dirty="0"/>
              <a:t>Contratação de </a:t>
            </a:r>
            <a:r>
              <a:rPr lang="pt-BR" sz="2400" dirty="0" smtClean="0"/>
              <a:t>3.900 </a:t>
            </a:r>
            <a:r>
              <a:rPr lang="pt-BR" sz="2400" dirty="0"/>
              <a:t>profissionais </a:t>
            </a:r>
            <a:r>
              <a:rPr lang="pt-BR" sz="2400" dirty="0" smtClean="0"/>
              <a:t>concursados</a:t>
            </a:r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/>
              <a:t>Reativação de leitos </a:t>
            </a:r>
            <a:r>
              <a:rPr lang="pt-BR" sz="2400" dirty="0" smtClean="0"/>
              <a:t>que estavam desativados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Aumento de 11 mil internações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36 obras concluídas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34 obras em execução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650 mil consultas a mais do que no ano anterior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5809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73206" y="3071252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3200" b="1" dirty="0" smtClean="0">
                <a:cs typeface="Arial" panose="020B0604020202020204" pitchFamily="34" charset="0"/>
              </a:rPr>
              <a:t>Gestão democrática e inovadora</a:t>
            </a:r>
            <a:endParaRPr lang="pt-BR" sz="3200" dirty="0">
              <a:cs typeface="Arial" panose="020B0604020202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259362" y="3655357"/>
            <a:ext cx="6837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25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73206" y="11369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800" b="1" dirty="0"/>
              <a:t>ENEM </a:t>
            </a:r>
            <a:r>
              <a:rPr lang="pt-BR" sz="2800" b="1" dirty="0" smtClean="0"/>
              <a:t>- </a:t>
            </a:r>
            <a:r>
              <a:rPr lang="pt-BR" sz="2800" b="1" dirty="0" smtClean="0">
                <a:cs typeface="Arial" panose="020B0604020202020204" pitchFamily="34" charset="0"/>
              </a:rPr>
              <a:t>Reformas/Avanços</a:t>
            </a:r>
            <a:endParaRPr lang="pt-BR" sz="2800" dirty="0">
              <a:cs typeface="Arial" panose="020B0604020202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007113" y="1660164"/>
            <a:ext cx="6837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45397" y="1816921"/>
            <a:ext cx="679924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400" dirty="0" smtClean="0"/>
              <a:t>O </a:t>
            </a:r>
            <a:r>
              <a:rPr lang="pt-BR" sz="2400" dirty="0"/>
              <a:t>MEC garantiu a execução do ENEM 2016 com </a:t>
            </a:r>
            <a:r>
              <a:rPr lang="pt-BR" sz="2400" dirty="0" smtClean="0"/>
              <a:t>sucesso</a:t>
            </a:r>
          </a:p>
          <a:p>
            <a:pPr lvl="0" algn="just"/>
            <a:endParaRPr lang="pt-BR" sz="2400" dirty="0" smtClean="0"/>
          </a:p>
          <a:p>
            <a:pPr marL="342900" lvl="0" indent="-342900" algn="just">
              <a:buFont typeface="Wingdings" charset="2"/>
              <a:buChar char="ü"/>
            </a:pPr>
            <a:r>
              <a:rPr lang="pt-BR" sz="2400" dirty="0" smtClean="0"/>
              <a:t>Consulta pública: 600 mil estudantes ouvidos</a:t>
            </a:r>
          </a:p>
          <a:p>
            <a:pPr lvl="0" algn="just"/>
            <a:endParaRPr lang="pt-BR" sz="2400" dirty="0" smtClean="0"/>
          </a:p>
          <a:p>
            <a:pPr marL="342900" lvl="0" indent="-342900" algn="just">
              <a:buFont typeface="Wingdings" charset="2"/>
              <a:buChar char="ü"/>
            </a:pPr>
            <a:r>
              <a:rPr lang="pt-BR" sz="2400" dirty="0" smtClean="0"/>
              <a:t>Mudanças ENEM 2017:</a:t>
            </a:r>
          </a:p>
          <a:p>
            <a:pPr marL="800100" lvl="1" indent="-342900" algn="just">
              <a:buFont typeface="Wingdings" charset="2"/>
              <a:buChar char="ü"/>
            </a:pPr>
            <a:r>
              <a:rPr lang="pt-BR" sz="2400" dirty="0" smtClean="0"/>
              <a:t>Provas </a:t>
            </a:r>
            <a:r>
              <a:rPr lang="pt-BR" sz="2400" dirty="0"/>
              <a:t>serão realizadas em 2 </a:t>
            </a:r>
            <a:r>
              <a:rPr lang="pt-BR" sz="2400" dirty="0" smtClean="0"/>
              <a:t>domingos</a:t>
            </a:r>
          </a:p>
          <a:p>
            <a:pPr marL="800100" lvl="1" indent="-342900" algn="just">
              <a:buFont typeface="Wingdings" charset="2"/>
              <a:buChar char="ü"/>
            </a:pPr>
            <a:r>
              <a:rPr lang="pt-BR" sz="2400" dirty="0" smtClean="0"/>
              <a:t>Deixa de ser certificação para o Ensino Médio</a:t>
            </a:r>
          </a:p>
          <a:p>
            <a:pPr marL="800100" lvl="1" indent="-342900" algn="just">
              <a:buFont typeface="Wingdings" charset="2"/>
              <a:buChar char="ü"/>
            </a:pPr>
            <a:r>
              <a:rPr lang="pt-BR" sz="2400" dirty="0" smtClean="0"/>
              <a:t>Sistema </a:t>
            </a:r>
            <a:r>
              <a:rPr lang="pt-BR" sz="2400" dirty="0"/>
              <a:t>de inscrição </a:t>
            </a:r>
            <a:r>
              <a:rPr lang="pt-BR" sz="2400" dirty="0" smtClean="0"/>
              <a:t>incrementado para </a:t>
            </a:r>
            <a:r>
              <a:rPr lang="pt-BR" sz="2400" dirty="0"/>
              <a:t>mais segurança aos </a:t>
            </a:r>
            <a:r>
              <a:rPr lang="pt-BR" sz="2400" dirty="0" smtClean="0"/>
              <a:t>estudantes</a:t>
            </a:r>
            <a:endParaRPr lang="pt-BR" sz="2400" dirty="0"/>
          </a:p>
          <a:p>
            <a:pPr lvl="1"/>
            <a:endParaRPr lang="pt-BR" sz="2200" dirty="0" smtClean="0"/>
          </a:p>
          <a:p>
            <a:pPr lvl="1"/>
            <a:endParaRPr lang="pt-BR" sz="2200" b="1" dirty="0"/>
          </a:p>
        </p:txBody>
      </p:sp>
    </p:spTree>
    <p:extLst>
      <p:ext uri="{BB962C8B-B14F-4D97-AF65-F5344CB8AC3E}">
        <p14:creationId xmlns:p14="http://schemas.microsoft.com/office/powerpoint/2010/main" val="272130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73206" y="11369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pt-BR" sz="2800" b="1" dirty="0" smtClean="0"/>
              <a:t>BNCC - </a:t>
            </a:r>
            <a:r>
              <a:rPr lang="pt-BR" sz="2800" b="1" dirty="0" smtClean="0">
                <a:cs typeface="Arial" panose="020B0604020202020204" pitchFamily="34" charset="0"/>
              </a:rPr>
              <a:t>Avanços</a:t>
            </a:r>
            <a:endParaRPr lang="pt-BR" sz="2800" dirty="0">
              <a:cs typeface="Arial" panose="020B0604020202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007113" y="1660164"/>
            <a:ext cx="6837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45397" y="1816921"/>
            <a:ext cx="67992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pt-BR" sz="2400" dirty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pt-BR" sz="2400" dirty="0"/>
              <a:t>E</a:t>
            </a:r>
            <a:r>
              <a:rPr lang="pt-BR" sz="2400" dirty="0" smtClean="0"/>
              <a:t>ntregue ao CNE </a:t>
            </a:r>
            <a:r>
              <a:rPr lang="pt-BR" sz="2400" dirty="0"/>
              <a:t>o documento da Educação Infantil ao Ensino </a:t>
            </a:r>
            <a:r>
              <a:rPr lang="pt-BR" sz="2400" dirty="0" smtClean="0"/>
              <a:t>Fundamental</a:t>
            </a:r>
          </a:p>
          <a:p>
            <a:pPr lvl="0" algn="just"/>
            <a:endParaRPr lang="pt-BR" sz="2400" dirty="0" smtClean="0"/>
          </a:p>
          <a:p>
            <a:pPr marL="342900" indent="-342900" algn="just">
              <a:buFont typeface="Wingdings" charset="2"/>
              <a:buChar char="ü"/>
            </a:pPr>
            <a:r>
              <a:rPr lang="pt-BR" sz="2400" dirty="0" smtClean="0"/>
              <a:t>A Base </a:t>
            </a:r>
            <a:r>
              <a:rPr lang="pt-BR" sz="2400" dirty="0"/>
              <a:t>estabelece conteúdos essenciais e competências que todas </a:t>
            </a:r>
            <a:r>
              <a:rPr lang="pt-BR" sz="2400" dirty="0" smtClean="0"/>
              <a:t>os estudantes </a:t>
            </a:r>
            <a:r>
              <a:rPr lang="pt-BR" sz="2400" dirty="0"/>
              <a:t>deverão desenvolver na Educação </a:t>
            </a:r>
            <a:r>
              <a:rPr lang="pt-BR" sz="2400" dirty="0" smtClean="0"/>
              <a:t>Básica</a:t>
            </a:r>
          </a:p>
          <a:p>
            <a:pPr algn="just"/>
            <a:endParaRPr lang="pt-BR" sz="2400" dirty="0" smtClean="0"/>
          </a:p>
          <a:p>
            <a:pPr marL="342900" indent="-342900" algn="just">
              <a:buFont typeface="Wingdings" charset="2"/>
              <a:buChar char="ü"/>
            </a:pPr>
            <a:r>
              <a:rPr lang="pt-BR" sz="2400" dirty="0"/>
              <a:t>Referência comum e obrigatória para a elaboração dos currículos das escolas de todo o Brasil</a:t>
            </a:r>
            <a:r>
              <a:rPr lang="pt-BR" sz="2400" dirty="0" smtClean="0"/>
              <a:t>.</a:t>
            </a:r>
            <a:endParaRPr lang="pt-BR" sz="2400" dirty="0"/>
          </a:p>
          <a:p>
            <a:pPr lvl="0"/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51690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73206" y="11369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800" b="1" dirty="0"/>
              <a:t>Novo FIES</a:t>
            </a:r>
            <a:r>
              <a:rPr lang="pt-BR" sz="2800" dirty="0"/>
              <a:t> </a:t>
            </a:r>
            <a:r>
              <a:rPr lang="pt-BR" sz="2800" dirty="0" smtClean="0"/>
              <a:t>- </a:t>
            </a:r>
            <a:r>
              <a:rPr lang="pt-BR" sz="2800" b="1" dirty="0" smtClean="0">
                <a:cs typeface="Arial" panose="020B0604020202020204" pitchFamily="34" charset="0"/>
              </a:rPr>
              <a:t>Reformas/Avanços</a:t>
            </a:r>
            <a:endParaRPr lang="pt-BR" sz="2800" dirty="0">
              <a:cs typeface="Arial" panose="020B0604020202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007113" y="1660164"/>
            <a:ext cx="6837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45397" y="1816921"/>
            <a:ext cx="67992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400" dirty="0" smtClean="0"/>
              <a:t>Uma </a:t>
            </a:r>
            <a:r>
              <a:rPr lang="pt-BR" sz="2400" dirty="0"/>
              <a:t>das prioridades para 2017 é a apresentação de um Novo Fies com o aperfeiçoamento do modelo de financiamento e de </a:t>
            </a:r>
            <a:r>
              <a:rPr lang="pt-BR" sz="2400" dirty="0" smtClean="0"/>
              <a:t>gestão: </a:t>
            </a:r>
          </a:p>
          <a:p>
            <a:pPr lvl="0" algn="just"/>
            <a:endParaRPr lang="pt-BR" sz="2400" dirty="0" smtClean="0"/>
          </a:p>
          <a:p>
            <a:pPr marL="342900" lvl="0" indent="-342900" algn="just">
              <a:buFont typeface="Wingdings" charset="2"/>
              <a:buChar char="ü"/>
            </a:pPr>
            <a:r>
              <a:rPr lang="pt-BR" sz="2400" dirty="0" smtClean="0"/>
              <a:t>Em 2016, viabilização da </a:t>
            </a:r>
            <a:r>
              <a:rPr lang="pt-BR" sz="2400" dirty="0"/>
              <a:t>renovação dos financiamentos de aproximadamente 1,5 milhão de estudantes </a:t>
            </a:r>
            <a:endParaRPr lang="pt-BR" sz="2400" dirty="0" smtClean="0"/>
          </a:p>
          <a:p>
            <a:pPr lvl="0" algn="just"/>
            <a:endParaRPr lang="pt-BR" sz="2400" dirty="0" smtClean="0"/>
          </a:p>
          <a:p>
            <a:pPr marL="342900" lvl="0" indent="-342900" algn="just">
              <a:buFont typeface="Wingdings" charset="2"/>
              <a:buChar char="ü"/>
            </a:pPr>
            <a:r>
              <a:rPr lang="pt-BR" sz="2400" dirty="0" smtClean="0"/>
              <a:t>Oferta de 75 </a:t>
            </a:r>
            <a:r>
              <a:rPr lang="pt-BR" sz="2400" dirty="0"/>
              <a:t>mil </a:t>
            </a:r>
            <a:r>
              <a:rPr lang="pt-BR" sz="2400" dirty="0" smtClean="0"/>
              <a:t>vagas no 2º semestre de 2016</a:t>
            </a:r>
          </a:p>
          <a:p>
            <a:pPr lvl="0" algn="just"/>
            <a:endParaRPr lang="pt-BR" sz="2400" dirty="0" smtClean="0"/>
          </a:p>
          <a:p>
            <a:pPr marL="342900" lvl="0" indent="-342900" algn="just">
              <a:buFont typeface="Wingdings" charset="2"/>
              <a:buChar char="ü"/>
            </a:pPr>
            <a:r>
              <a:rPr lang="pt-BR" sz="2400" dirty="0" smtClean="0"/>
              <a:t>Oferta de 150 mil vagas no 1º semestre de 2017</a:t>
            </a:r>
            <a:endParaRPr lang="pt-BR" sz="2200" b="1" dirty="0"/>
          </a:p>
        </p:txBody>
      </p:sp>
    </p:spTree>
    <p:extLst>
      <p:ext uri="{BB962C8B-B14F-4D97-AF65-F5344CB8AC3E}">
        <p14:creationId xmlns:p14="http://schemas.microsoft.com/office/powerpoint/2010/main" val="172863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73206" y="11369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800" b="1" dirty="0" smtClean="0">
                <a:cs typeface="Arial" panose="020B0604020202020204" pitchFamily="34" charset="0"/>
              </a:rPr>
              <a:t>Escola em Tempo Integral - Avanços</a:t>
            </a:r>
            <a:endParaRPr lang="pt-BR" sz="2800" dirty="0">
              <a:cs typeface="Arial" panose="020B0604020202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007113" y="1660164"/>
            <a:ext cx="6837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007113" y="2183384"/>
            <a:ext cx="68375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charset="2"/>
              <a:buChar char="ü"/>
            </a:pPr>
            <a:r>
              <a:rPr lang="pt-BR" sz="2200" dirty="0"/>
              <a:t>Política de Fomento da Escola em Tempo </a:t>
            </a:r>
            <a:r>
              <a:rPr lang="pt-BR" sz="2200" dirty="0" smtClean="0"/>
              <a:t>Integral</a:t>
            </a:r>
          </a:p>
          <a:p>
            <a:pPr lvl="0" algn="just"/>
            <a:endParaRPr lang="pt-BR" sz="22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/>
              <a:t>Investimento total de R$ 1,5 bilhão - 500 milhões de </a:t>
            </a:r>
            <a:r>
              <a:rPr lang="pt-BR" sz="2400" dirty="0" smtClean="0"/>
              <a:t>recursos/ano</a:t>
            </a:r>
          </a:p>
          <a:p>
            <a:endParaRPr lang="pt-BR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/>
              <a:t>500 mil novas vagas em </a:t>
            </a:r>
            <a:r>
              <a:rPr lang="pt-BR" sz="2400" dirty="0" smtClean="0"/>
              <a:t>3 anos – mais que dobrar o número existente </a:t>
            </a:r>
          </a:p>
          <a:p>
            <a:endParaRPr lang="pt-BR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400" dirty="0" smtClean="0"/>
              <a:t>Investimento </a:t>
            </a:r>
            <a:r>
              <a:rPr lang="pt-BR" sz="2400" dirty="0"/>
              <a:t>de R$2.000 por aluno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154606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73206" y="113694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pt-BR" sz="2800" b="1" dirty="0"/>
              <a:t>Novo Ensino Médio</a:t>
            </a:r>
            <a:r>
              <a:rPr lang="pt-BR" sz="2800" dirty="0"/>
              <a:t> </a:t>
            </a:r>
            <a:r>
              <a:rPr lang="pt-BR" sz="2800" dirty="0" smtClean="0"/>
              <a:t>- </a:t>
            </a:r>
            <a:r>
              <a:rPr lang="pt-BR" sz="2800" b="1" dirty="0" smtClean="0">
                <a:cs typeface="Arial" panose="020B0604020202020204" pitchFamily="34" charset="0"/>
              </a:rPr>
              <a:t>Reformas/Avanços</a:t>
            </a:r>
            <a:endParaRPr lang="pt-BR" sz="2800" dirty="0">
              <a:cs typeface="Arial" panose="020B0604020202020204" pitchFamily="34" charset="0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1007113" y="1660164"/>
            <a:ext cx="6837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045397" y="1728998"/>
            <a:ext cx="67992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2400" dirty="0"/>
              <a:t>M</a:t>
            </a:r>
            <a:r>
              <a:rPr lang="pt-BR" sz="2400" dirty="0" smtClean="0"/>
              <a:t>aior </a:t>
            </a:r>
            <a:r>
              <a:rPr lang="pt-BR" sz="2400" dirty="0"/>
              <a:t>mudança </a:t>
            </a:r>
            <a:r>
              <a:rPr lang="pt-BR" sz="2400" dirty="0" smtClean="0"/>
              <a:t>na educação dos últimos 20 anos </a:t>
            </a:r>
          </a:p>
          <a:p>
            <a:pPr lvl="0" algn="just"/>
            <a:endParaRPr lang="pt-BR" sz="2400" dirty="0"/>
          </a:p>
          <a:p>
            <a:pPr marL="342900" lvl="0" indent="-342900" algn="just">
              <a:buFont typeface="Wingdings" charset="2"/>
              <a:buChar char="ü"/>
            </a:pPr>
            <a:r>
              <a:rPr lang="pt-BR" sz="2400" dirty="0" smtClean="0"/>
              <a:t>Em 2017, </a:t>
            </a:r>
            <a:r>
              <a:rPr lang="pt-BR" sz="2400" dirty="0"/>
              <a:t>a Lei foi sancionada pelo presidente </a:t>
            </a:r>
            <a:r>
              <a:rPr lang="pt-BR" sz="2400" dirty="0" smtClean="0"/>
              <a:t>Temer</a:t>
            </a:r>
            <a:endParaRPr lang="pt-BR" sz="2400" dirty="0"/>
          </a:p>
          <a:p>
            <a:pPr marL="342900" lvl="0" indent="-342900" algn="just">
              <a:buFont typeface="Wingdings" charset="2"/>
              <a:buChar char="ü"/>
            </a:pPr>
            <a:r>
              <a:rPr lang="pt-BR" sz="2400" dirty="0"/>
              <a:t>V</a:t>
            </a:r>
            <a:r>
              <a:rPr lang="pt-BR" sz="2400" dirty="0" smtClean="0"/>
              <a:t>alorização </a:t>
            </a:r>
            <a:r>
              <a:rPr lang="pt-BR" sz="2400" dirty="0"/>
              <a:t>do protagonismo juvenil e a flexibilização </a:t>
            </a:r>
            <a:r>
              <a:rPr lang="pt-BR" sz="2400" dirty="0" smtClean="0"/>
              <a:t>curricular</a:t>
            </a:r>
          </a:p>
          <a:p>
            <a:pPr marL="342900" lvl="0" indent="-342900" algn="just">
              <a:buFont typeface="Wingdings" charset="2"/>
              <a:buChar char="ü"/>
            </a:pPr>
            <a:r>
              <a:rPr lang="pt-BR" sz="2400" dirty="0"/>
              <a:t>O</a:t>
            </a:r>
            <a:r>
              <a:rPr lang="pt-BR" sz="2400" dirty="0" smtClean="0"/>
              <a:t>bjetivo </a:t>
            </a:r>
            <a:r>
              <a:rPr lang="pt-BR" sz="2400" dirty="0"/>
              <a:t>de tornar </a:t>
            </a:r>
            <a:r>
              <a:rPr lang="pt-BR" sz="2400" dirty="0" smtClean="0"/>
              <a:t>o ensino médio mais eficiente e atraente </a:t>
            </a:r>
            <a:r>
              <a:rPr lang="pt-BR" sz="2400" dirty="0"/>
              <a:t>para os </a:t>
            </a:r>
            <a:r>
              <a:rPr lang="pt-BR" sz="2400" dirty="0" smtClean="0"/>
              <a:t>jovens</a:t>
            </a:r>
          </a:p>
          <a:p>
            <a:pPr marL="342900" indent="-342900" algn="just">
              <a:buFont typeface="Wingdings" charset="2"/>
              <a:buChar char="ü"/>
            </a:pPr>
            <a:r>
              <a:rPr lang="pt-BR" sz="2400" dirty="0"/>
              <a:t>Aprovada por 72% da população (Ibope)</a:t>
            </a:r>
          </a:p>
          <a:p>
            <a:pPr lvl="0" algn="just"/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328819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1007113" y="5990426"/>
            <a:ext cx="6837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WhatsApp Video 2017-05-15 at 20.37.0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08691" y="1676400"/>
            <a:ext cx="6608084" cy="371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2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/>
          <p:cNvCxnSpPr/>
          <p:nvPr/>
        </p:nvCxnSpPr>
        <p:spPr>
          <a:xfrm>
            <a:off x="1248851" y="3951419"/>
            <a:ext cx="68375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248851" y="2669628"/>
            <a:ext cx="6837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i="1" dirty="0" smtClean="0"/>
              <a:t>“ Há de se ter uma unidade, uma adesão da sociedade em torno da educação, sem a qual não vamos chegar a lugar nenhum” (Mendonça Filho)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80134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771769" y="1531664"/>
            <a:ext cx="7668846" cy="29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879231" y="1037905"/>
            <a:ext cx="7561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8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O drama da alfabetização </a:t>
            </a:r>
            <a:endParaRPr lang="pt-BR" sz="2800" dirty="0">
              <a:solidFill>
                <a:srgbClr val="80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/>
          <p:nvPr/>
        </p:nvSpPr>
        <p:spPr>
          <a:xfrm>
            <a:off x="771769" y="1570969"/>
            <a:ext cx="7573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800000"/>
                </a:solidFill>
                <a:cs typeface="Arial"/>
              </a:rPr>
              <a:t>56% das crianças do Brasil </a:t>
            </a:r>
            <a:r>
              <a:rPr lang="pt-BR" sz="2000" b="1" dirty="0">
                <a:solidFill>
                  <a:srgbClr val="800000"/>
                </a:solidFill>
                <a:cs typeface="Arial"/>
              </a:rPr>
              <a:t>n</a:t>
            </a:r>
            <a:r>
              <a:rPr lang="pt-BR" sz="2000" b="1" dirty="0" smtClean="0">
                <a:solidFill>
                  <a:srgbClr val="800000"/>
                </a:solidFill>
                <a:cs typeface="Arial"/>
              </a:rPr>
              <a:t>o 3º ano do EF não sabem ler e escrever</a:t>
            </a:r>
            <a:endParaRPr lang="pt-BR" sz="2000" b="1" dirty="0">
              <a:solidFill>
                <a:srgbClr val="800000"/>
              </a:solidFill>
              <a:cs typeface="Arial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045038" y="6131329"/>
            <a:ext cx="37978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 smtClean="0"/>
              <a:t>Fonte: ANA – Avaliação Nacional de Alfabetização - 2014 - INEP</a:t>
            </a:r>
            <a:endParaRPr lang="pt-BR" sz="1100" dirty="0"/>
          </a:p>
        </p:txBody>
      </p:sp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9637344"/>
              </p:ext>
            </p:extLst>
          </p:nvPr>
        </p:nvGraphicFramePr>
        <p:xfrm>
          <a:off x="1166648" y="2393729"/>
          <a:ext cx="6695089" cy="3418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5079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735724" y="1552757"/>
            <a:ext cx="78091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514015" y="1108571"/>
            <a:ext cx="8271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800000"/>
                </a:solidFill>
                <a:cs typeface="Arial"/>
              </a:rPr>
              <a:t>Ensino </a:t>
            </a:r>
            <a:r>
              <a:rPr lang="pt-BR" sz="2800" b="1" dirty="0" smtClean="0">
                <a:solidFill>
                  <a:srgbClr val="800000"/>
                </a:solidFill>
                <a:cs typeface="Arial"/>
              </a:rPr>
              <a:t>Fundamental: </a:t>
            </a:r>
            <a:r>
              <a:rPr lang="pt-BR" sz="2800" b="1" dirty="0">
                <a:solidFill>
                  <a:srgbClr val="800000"/>
                </a:solidFill>
                <a:cs typeface="Arial"/>
              </a:rPr>
              <a:t>d</a:t>
            </a:r>
            <a:r>
              <a:rPr lang="pt-BR" sz="2800" b="1" dirty="0" smtClean="0">
                <a:solidFill>
                  <a:srgbClr val="800000"/>
                </a:solidFill>
                <a:cs typeface="Arial"/>
              </a:rPr>
              <a:t>esempenho ruim acumulado</a:t>
            </a:r>
            <a:endParaRPr lang="pt-BR" sz="2800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Y:\CGAI\3~1.CGA\2~1.DIV\2~1.ENS\2~1.SAE\SAEB20~2\DIVULG~2\APRESE~1\Mapas\MAPAS_~1\3ORIGI~1\9_MT_MEDIA_ACIMA_ABAIXO recortado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939" y="2369264"/>
            <a:ext cx="3343830" cy="31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968" y="1626398"/>
            <a:ext cx="9090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ea typeface="Verdana" panose="020B0604030504040204" pitchFamily="34" charset="0"/>
                <a:cs typeface="Verdana" panose="020B0604030504040204" pitchFamily="34" charset="0"/>
              </a:rPr>
              <a:t>Resultados SAEB 2015 - 9º ano do EF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825216" y="5543021"/>
            <a:ext cx="39604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Proficiência média nacional:  256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011" y="5855637"/>
            <a:ext cx="2211686" cy="46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519217" y="6313990"/>
            <a:ext cx="3876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100" dirty="0" smtClean="0"/>
              <a:t>Fonte: Diretoria de Avaliação da Educação Básica – DAEB/INEP</a:t>
            </a:r>
            <a:endParaRPr lang="pt-BR" sz="1100" dirty="0"/>
          </a:p>
        </p:txBody>
      </p:sp>
      <p:pic>
        <p:nvPicPr>
          <p:cNvPr id="16" name="Picture 2" descr="Y:\CGAI\3~1.CGA\2~1.DIV\2~1.ENS\2~1.SAE\SAEB20~2\DIVULG~2\APRESE~1\Mapas\MAPAS_~1\3ORIGI~1\9_LP_MEDIA_ACIMA_ABAIXO recortado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08" y="2356364"/>
            <a:ext cx="3469377" cy="326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312" y="5847647"/>
            <a:ext cx="2329300" cy="364218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508239" y="5549336"/>
            <a:ext cx="38794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Proficiência média nacional: 252</a:t>
            </a:r>
          </a:p>
        </p:txBody>
      </p:sp>
      <p:sp>
        <p:nvSpPr>
          <p:cNvPr id="2" name="Retângulo 1"/>
          <p:cNvSpPr/>
          <p:nvPr/>
        </p:nvSpPr>
        <p:spPr>
          <a:xfrm>
            <a:off x="1450189" y="1979997"/>
            <a:ext cx="1995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ea typeface="Verdana" panose="020B0604030504040204" pitchFamily="34" charset="0"/>
                <a:cs typeface="Verdana" panose="020B0604030504040204" pitchFamily="34" charset="0"/>
              </a:rPr>
              <a:t>Língua Portuguesa </a:t>
            </a: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5869617" y="1983075"/>
            <a:ext cx="1335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ea typeface="Verdana" panose="020B0604030504040204" pitchFamily="34" charset="0"/>
                <a:cs typeface="Verdana" panose="020B0604030504040204" pitchFamily="34" charset="0"/>
              </a:rPr>
              <a:t>Matemática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73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653143" y="1552757"/>
            <a:ext cx="78268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918308" y="1029537"/>
            <a:ext cx="7419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8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IDEB: Ensino Médio estagnado</a:t>
            </a:r>
            <a:endParaRPr lang="pt-BR" sz="2800" dirty="0">
              <a:solidFill>
                <a:srgbClr val="80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614" y="2075977"/>
            <a:ext cx="7707886" cy="395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3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656527" y="1607748"/>
            <a:ext cx="79199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656527" y="1106299"/>
            <a:ext cx="7919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800000"/>
                </a:solidFill>
                <a:cs typeface="Arial" panose="020B0604020202020204" pitchFamily="34" charset="0"/>
              </a:rPr>
              <a:t>Brasil nas últimas posições no ranking internacional</a:t>
            </a:r>
            <a:endParaRPr lang="pt-BR" sz="2800" dirty="0">
              <a:solidFill>
                <a:srgbClr val="800000"/>
              </a:solidFill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49613" y="4133202"/>
            <a:ext cx="7826828" cy="193899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171450" lvl="2" algn="just"/>
            <a:r>
              <a:rPr lang="pt-BR" sz="2100" b="1" dirty="0" smtClean="0"/>
              <a:t>Percentual dos estudantes brasileiros abaixo </a:t>
            </a:r>
            <a:r>
              <a:rPr lang="pt-BR" sz="2100" b="1" dirty="0"/>
              <a:t>do nível </a:t>
            </a:r>
            <a:r>
              <a:rPr lang="pt-BR" sz="2100" b="1" dirty="0" smtClean="0"/>
              <a:t>básico:</a:t>
            </a:r>
          </a:p>
          <a:p>
            <a:pPr marL="171450" lvl="2" algn="just"/>
            <a:endParaRPr lang="pt-BR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971550" lvl="3" indent="-342900"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Leitura: 51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% </a:t>
            </a:r>
            <a:endParaRPr lang="pt-BR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971550" lvl="3" indent="-342900"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</a:rPr>
              <a:t>Matemática: 70%</a:t>
            </a:r>
          </a:p>
          <a:p>
            <a:pPr marL="971550" lvl="3" indent="-342900"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Ciências: 56,6%</a:t>
            </a:r>
            <a:endParaRPr lang="pt-B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171450" lvl="2" algn="just"/>
            <a:endParaRPr lang="pt-BR" sz="2000" dirty="0"/>
          </a:p>
        </p:txBody>
      </p:sp>
      <p:sp>
        <p:nvSpPr>
          <p:cNvPr id="6" name="Retângulo 4"/>
          <p:cNvSpPr/>
          <p:nvPr/>
        </p:nvSpPr>
        <p:spPr>
          <a:xfrm>
            <a:off x="686465" y="2316292"/>
            <a:ext cx="7732906" cy="13955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14"/>
          <p:cNvSpPr txBox="1"/>
          <p:nvPr/>
        </p:nvSpPr>
        <p:spPr>
          <a:xfrm>
            <a:off x="3371005" y="2457196"/>
            <a:ext cx="5080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Brasil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Ciências: 63º posição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Leitura: 59º posição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Matemática: 66ª posição</a:t>
            </a:r>
          </a:p>
        </p:txBody>
      </p:sp>
      <p:pic>
        <p:nvPicPr>
          <p:cNvPr id="10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67" y="2082226"/>
            <a:ext cx="2884067" cy="2038907"/>
          </a:xfrm>
          <a:prstGeom prst="rect">
            <a:avLst/>
          </a:prstGeom>
        </p:spPr>
      </p:pic>
      <p:pic>
        <p:nvPicPr>
          <p:cNvPr id="11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664" y="4272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910905" y="1754447"/>
            <a:ext cx="4456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Ranking PISA entre 70 nações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047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889000" y="1531664"/>
            <a:ext cx="7444154" cy="21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889000" y="1008444"/>
            <a:ext cx="7541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8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As tesouradas do PT na Educação </a:t>
            </a:r>
            <a:endParaRPr lang="pt-BR" sz="2800" dirty="0">
              <a:solidFill>
                <a:srgbClr val="80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Captura de Tela 2017-05-13 às 21.02.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13" y="1647058"/>
            <a:ext cx="7935220" cy="455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66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1241947" y="1531664"/>
            <a:ext cx="6823880" cy="210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1050878" y="1037905"/>
            <a:ext cx="7206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8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As tesouradas do PT na </a:t>
            </a:r>
            <a:r>
              <a:rPr lang="pt-BR" sz="2800" b="1" dirty="0" smtClean="0">
                <a:solidFill>
                  <a:srgbClr val="80000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Educação</a:t>
            </a:r>
            <a:endParaRPr lang="pt-BR" sz="2800" dirty="0">
              <a:solidFill>
                <a:srgbClr val="800000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3" descr="C:\Users\Consultor\Downloads\GovFederal+MEC_OrdemEProgresso_horizon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35" y="476352"/>
            <a:ext cx="2438805" cy="54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97941" y="1933017"/>
            <a:ext cx="3412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rgbClr val="C00000"/>
                </a:solidFill>
              </a:rPr>
              <a:t>ZERO de orçamento  </a:t>
            </a:r>
            <a:r>
              <a:rPr lang="pt-BR" sz="2000" b="1" dirty="0" smtClean="0">
                <a:solidFill>
                  <a:schemeClr val="tx1"/>
                </a:solidFill>
              </a:rPr>
              <a:t>em 2016 para novas matrículas no Bolsa Formação</a:t>
            </a:r>
            <a:endParaRPr lang="pt-BR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1366044"/>
              </p:ext>
            </p:extLst>
          </p:nvPr>
        </p:nvGraphicFramePr>
        <p:xfrm>
          <a:off x="3153102" y="2704653"/>
          <a:ext cx="5307329" cy="3275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6387707" y="3450829"/>
            <a:ext cx="2241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Redução de 61,4%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97941" y="3198006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chemeClr val="tx1"/>
                </a:solidFill>
              </a:rPr>
              <a:t>Dívida de  </a:t>
            </a:r>
            <a:r>
              <a:rPr lang="pt-BR" sz="2000" b="1" dirty="0" smtClean="0">
                <a:solidFill>
                  <a:srgbClr val="C00000"/>
                </a:solidFill>
              </a:rPr>
              <a:t>R$ 600 milhões</a:t>
            </a:r>
            <a:endParaRPr lang="pt-BR" sz="2000" b="1" dirty="0">
              <a:solidFill>
                <a:srgbClr val="C0000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60085" y="4091729"/>
            <a:ext cx="2140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pt-BR" sz="2000" b="1" dirty="0" smtClean="0">
                <a:solidFill>
                  <a:schemeClr val="tx1"/>
                </a:solidFill>
              </a:rPr>
              <a:t>Promessa não cumprida de          </a:t>
            </a:r>
            <a:r>
              <a:rPr lang="pt-BR" sz="2000" b="1" dirty="0" smtClean="0">
                <a:solidFill>
                  <a:srgbClr val="C00000"/>
                </a:solidFill>
              </a:rPr>
              <a:t>2 milhões de novas matrículas </a:t>
            </a:r>
            <a:r>
              <a:rPr lang="pt-BR" sz="2000" b="1" dirty="0" smtClean="0">
                <a:solidFill>
                  <a:schemeClr val="tx1"/>
                </a:solidFill>
              </a:rPr>
              <a:t>em 2016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7508210" y="6209856"/>
            <a:ext cx="952222" cy="27693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200" b="1" dirty="0" smtClean="0"/>
              <a:t>R$ Milhões</a:t>
            </a:r>
            <a:endParaRPr lang="pt-BR" sz="1200" b="1" dirty="0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539848" y="1683691"/>
            <a:ext cx="8228013" cy="7813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>
                <a:latin typeface="+mn-lt"/>
              </a:rPr>
              <a:t>PRONATEC</a:t>
            </a:r>
            <a:br>
              <a:rPr lang="pt-BR" sz="2400" b="1" dirty="0" smtClean="0">
                <a:latin typeface="+mn-lt"/>
              </a:rPr>
            </a:br>
            <a:endParaRPr lang="pt-BR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363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8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2&quot;&gt;&lt;elem m_fUsage=&quot;1.00000000000000000000E+000&quot;&gt;&lt;m_msothmcolidx val=&quot;0&quot;/&gt;&lt;m_rgb r=&quot;D8&quot; g=&quot;0A&quot; b=&quot;28&quot;/&gt;&lt;m_nBrightness val=&quot;0&quot;/&gt;&lt;/elem&gt;&lt;elem m_fUsage=&quot;9.00000000000000020000E-001&quot;&gt;&lt;m_msothmcolidx val=&quot;0&quot;/&gt;&lt;m_rgb r=&quot;CE&quot; g=&quot;17&quot; b=&quot;13&quot;/&gt;&lt;m_nBrightness val=&quot;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20160713_proposta_politica_publica_v25</Template>
  <TotalTime>8300826</TotalTime>
  <Words>2659</Words>
  <Application>Microsoft Office PowerPoint</Application>
  <PresentationFormat>Apresentação na tela (4:3)</PresentationFormat>
  <Paragraphs>529</Paragraphs>
  <Slides>39</Slides>
  <Notes>39</Notes>
  <HiddenSlides>0</HiddenSlides>
  <MMClips>1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1" baseType="lpstr">
      <vt:lpstr>Tema do Office</vt:lpstr>
      <vt:lpstr>Planilha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Proposta de política pública</dc:title>
  <dc:creator>Catarina</dc:creator>
  <cp:lastModifiedBy>Carla Danice de Melo Santos</cp:lastModifiedBy>
  <cp:revision>921</cp:revision>
  <cp:lastPrinted>2017-05-15T20:45:55Z</cp:lastPrinted>
  <dcterms:created xsi:type="dcterms:W3CDTF">2016-07-22T22:41:32Z</dcterms:created>
  <dcterms:modified xsi:type="dcterms:W3CDTF">2017-05-17T12:22:04Z</dcterms:modified>
</cp:coreProperties>
</file>