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6" r:id="rId2"/>
    <p:sldId id="327" r:id="rId3"/>
    <p:sldId id="332" r:id="rId4"/>
    <p:sldId id="298" r:id="rId5"/>
    <p:sldId id="321" r:id="rId6"/>
    <p:sldId id="330" r:id="rId7"/>
    <p:sldId id="300" r:id="rId8"/>
    <p:sldId id="319" r:id="rId9"/>
    <p:sldId id="301" r:id="rId10"/>
    <p:sldId id="302" r:id="rId11"/>
    <p:sldId id="333" r:id="rId12"/>
    <p:sldId id="329" r:id="rId13"/>
    <p:sldId id="334" r:id="rId14"/>
    <p:sldId id="341" r:id="rId15"/>
    <p:sldId id="336" r:id="rId16"/>
    <p:sldId id="340" r:id="rId17"/>
    <p:sldId id="331" r:id="rId18"/>
    <p:sldId id="322" r:id="rId19"/>
    <p:sldId id="338" r:id="rId20"/>
    <p:sldId id="342" r:id="rId21"/>
    <p:sldId id="305" r:id="rId22"/>
    <p:sldId id="323" r:id="rId23"/>
    <p:sldId id="328" r:id="rId24"/>
    <p:sldId id="343" r:id="rId25"/>
  </p:sldIdLst>
  <p:sldSz cx="9906000" cy="6858000" type="A4"/>
  <p:notesSz cx="10231438" cy="71024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pos="38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>
          <p15:clr>
            <a:srgbClr val="A4A3A4"/>
          </p15:clr>
        </p15:guide>
        <p15:guide id="2" pos="322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is Raiane Miguel Amaral" initials="LRMA" lastIdx="2" clrIdx="0"/>
  <p:cmAuthor id="1" name="Vitor Passos Camargos" initials="VP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CC7E"/>
    <a:srgbClr val="941818"/>
    <a:srgbClr val="EC8C8C"/>
    <a:srgbClr val="F8C580"/>
    <a:srgbClr val="F7F781"/>
    <a:srgbClr val="ACE296"/>
    <a:srgbClr val="4D4D4D"/>
    <a:srgbClr val="333333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0" autoAdjust="0"/>
    <p:restoredTop sz="91511" autoAdjust="0"/>
  </p:normalViewPr>
  <p:slideViewPr>
    <p:cSldViewPr>
      <p:cViewPr varScale="1">
        <p:scale>
          <a:sx n="106" d="100"/>
          <a:sy n="106" d="100"/>
        </p:scale>
        <p:origin x="1854" y="48"/>
      </p:cViewPr>
      <p:guideLst>
        <p:guide orient="horz" pos="618"/>
        <p:guide pos="38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94"/>
    </p:cViewPr>
  </p:sorterViewPr>
  <p:notesViewPr>
    <p:cSldViewPr>
      <p:cViewPr varScale="1">
        <p:scale>
          <a:sx n="90" d="100"/>
          <a:sy n="90" d="100"/>
        </p:scale>
        <p:origin x="-1914" y="-96"/>
      </p:cViewPr>
      <p:guideLst>
        <p:guide orient="horz" pos="2237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tg04\deed\CGCQTI\CICQEB\Equipe\Trabalhos\DIVULGA&#199;&#195;O_DO_CENSO\Divulga&#231;&#227;o_do_Censo_2017\Tabelas%20-%20Power_point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3095992871021"/>
          <c:y val="0.16705499880696731"/>
          <c:w val="0.8334795163591564"/>
          <c:h val="0.73805237413505131"/>
        </c:manualLayout>
      </c:layout>
      <c:lineChart>
        <c:grouping val="standard"/>
        <c:varyColors val="0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Mat_etapas!$A$8:$A$12</c:f>
              <c:numCache>
                <c:formatCode>0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Mat_etapas!$I$8:$I$12</c:f>
              <c:numCache>
                <c:formatCode>#,##0</c:formatCode>
                <c:ptCount val="5"/>
                <c:pt idx="0">
                  <c:v>8314048</c:v>
                </c:pt>
                <c:pt idx="1">
                  <c:v>8301380</c:v>
                </c:pt>
                <c:pt idx="2">
                  <c:v>8076150</c:v>
                </c:pt>
                <c:pt idx="3">
                  <c:v>8133040</c:v>
                </c:pt>
                <c:pt idx="4">
                  <c:v>7930384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226-4A1D-8B0D-0A8CC816B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752584"/>
        <c:axId val="140749448"/>
      </c:lineChart>
      <c:catAx>
        <c:axId val="14075258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40749448"/>
        <c:crosses val="autoZero"/>
        <c:auto val="1"/>
        <c:lblAlgn val="ctr"/>
        <c:lblOffset val="100"/>
        <c:noMultiLvlLbl val="0"/>
      </c:catAx>
      <c:valAx>
        <c:axId val="140749448"/>
        <c:scaling>
          <c:orientation val="minMax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pt-BR"/>
          </a:p>
        </c:txPr>
        <c:crossAx val="14075258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1.81324E-7</cdr:x>
      <cdr:y>0</cdr:y>
    </cdr:from>
    <cdr:to>
      <cdr:x>0.98964</cdr:x>
      <cdr:y>0.12784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" y="0"/>
          <a:ext cx="54578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t"/>
        <a:lstStyle xmlns:a="http://schemas.openxmlformats.org/drawingml/2006/main"/>
        <a:p xmlns:a="http://schemas.openxmlformats.org/drawingml/2006/main">
          <a:pPr algn="ctr"/>
          <a:r>
            <a:rPr lang="pt-BR" sz="1050" b="1"/>
            <a:t>Evolução do número de matrículas no ensino médio - Brasil 2013-2017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3623" cy="355124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795448" y="0"/>
            <a:ext cx="4433623" cy="355124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443B678-6831-4AB3-A740-25AF87AE36CA}" type="datetimeFigureOut">
              <a:rPr lang="pt-BR" smtClean="0"/>
              <a:pPr/>
              <a:t>17/04/2018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6746118"/>
            <a:ext cx="4433623" cy="355124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795448" y="6746118"/>
            <a:ext cx="4433623" cy="355124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4FA9481-6F81-4CED-82DB-BA4DB1F144B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67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3623" cy="355124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795448" y="0"/>
            <a:ext cx="4433623" cy="355124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1CC9BC2-75AA-4DD3-842C-E05EDE47D7DB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94050" y="531813"/>
            <a:ext cx="3846513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23145" y="3373676"/>
            <a:ext cx="8185150" cy="3196114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6746118"/>
            <a:ext cx="4433623" cy="355124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795448" y="6746118"/>
            <a:ext cx="4433623" cy="355124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146B813-77AD-4F32-9366-D39F224406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6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6B813-77AD-4F32-9366-D39F224406A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274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6B813-77AD-4F32-9366-D39F224406A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704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6B813-77AD-4F32-9366-D39F224406A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908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6B813-77AD-4F32-9366-D39F224406A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857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6B813-77AD-4F32-9366-D39F224406A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435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6B813-77AD-4F32-9366-D39F224406A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429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6B813-77AD-4F32-9366-D39F224406A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749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6B813-77AD-4F32-9366-D39F224406AF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47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68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84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facebook.com/Inep.oficial" TargetMode="External"/><Relationship Id="rId7" Type="http://schemas.openxmlformats.org/officeDocument/2006/relationships/hyperlink" Target="https://www.youtube.com/inepimprensa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https://www.instagram.com/inepcomunicacao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hyperlink" Target="https://twitter.com/InepImprens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00310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4736317" y="2780928"/>
            <a:ext cx="460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2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AUDIÊNCIA PÚBLICA</a:t>
            </a:r>
          </a:p>
          <a:p>
            <a:pPr algn="r"/>
            <a:endParaRPr lang="pt-BR" sz="22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t-BR" sz="22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Comissão de Educação da </a:t>
            </a:r>
          </a:p>
          <a:p>
            <a:pPr algn="r"/>
            <a:r>
              <a:rPr lang="pt-BR" sz="22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Câmara dos Deputados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040573" y="4551507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Brasília-DF | Abril de 2018</a:t>
            </a:r>
          </a:p>
        </p:txBody>
      </p:sp>
    </p:spTree>
    <p:extLst>
      <p:ext uri="{BB962C8B-B14F-4D97-AF65-F5344CB8AC3E}">
        <p14:creationId xmlns:p14="http://schemas.microsoft.com/office/powerpoint/2010/main" val="3530424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222816" y="836612"/>
            <a:ext cx="3554720" cy="5024893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96,7% dos alunos no 1º ano do ensino fundamental estão na idade adequada para a série, independentemente da rede ou da localização da escola;</a:t>
            </a:r>
          </a:p>
          <a:p>
            <a:pPr lvl="0">
              <a:buClr>
                <a:schemeClr val="tx2"/>
              </a:buClr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elevação considerável da distorção idade série no 5º ano mostra que a trajetória dos alunos, já nos anos iniciais, é irregular;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rede privada se destaca como a rede de maior sincronismo idade-série;</a:t>
            </a: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Plano Nacional de Educação dá destaque especial a trajetória regular dos estudantes quando propõe que 95% dos alunos concluam o ensino fundamental na idade adequada.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-15553" y="-27384"/>
            <a:ext cx="9936000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ENSINO FUNDAMENTAL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7" y="908720"/>
            <a:ext cx="575511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540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8B267C1-4622-4984-8A07-7FA3E90C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85" t="7354" r="54569" b="12457"/>
          <a:stretch/>
        </p:blipFill>
        <p:spPr>
          <a:xfrm>
            <a:off x="0" y="434280"/>
            <a:ext cx="9906000" cy="642371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469A76C8-FBDA-4FFA-AAAD-3E01F09E0175}"/>
              </a:ext>
            </a:extLst>
          </p:cNvPr>
          <p:cNvSpPr/>
          <p:nvPr/>
        </p:nvSpPr>
        <p:spPr>
          <a:xfrm>
            <a:off x="-15553" y="-27384"/>
            <a:ext cx="9936000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ENSINO FUNDAMENTAL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4903EF9-E575-4CE9-8431-3CACE0B22C90}"/>
              </a:ext>
            </a:extLst>
          </p:cNvPr>
          <p:cNvSpPr txBox="1"/>
          <p:nvPr/>
        </p:nvSpPr>
        <p:spPr>
          <a:xfrm>
            <a:off x="8401056" y="54452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3º ano</a:t>
            </a:r>
          </a:p>
        </p:txBody>
      </p:sp>
    </p:spTree>
    <p:extLst>
      <p:ext uri="{BB962C8B-B14F-4D97-AF65-F5344CB8AC3E}">
        <p14:creationId xmlns:p14="http://schemas.microsoft.com/office/powerpoint/2010/main" val="239189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539B595-EFFE-48E3-99B4-B6736D635D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20" t="9724" r="55088" b="10581"/>
          <a:stretch/>
        </p:blipFill>
        <p:spPr>
          <a:xfrm>
            <a:off x="56456" y="434281"/>
            <a:ext cx="9863992" cy="642371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B58BC63-0517-461F-8BCB-D7833DAE426C}"/>
              </a:ext>
            </a:extLst>
          </p:cNvPr>
          <p:cNvSpPr txBox="1"/>
          <p:nvPr/>
        </p:nvSpPr>
        <p:spPr>
          <a:xfrm>
            <a:off x="7833320" y="7647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3º ano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5AC09F7-838A-44B5-B680-A55A24E428D8}"/>
              </a:ext>
            </a:extLst>
          </p:cNvPr>
          <p:cNvSpPr/>
          <p:nvPr/>
        </p:nvSpPr>
        <p:spPr>
          <a:xfrm>
            <a:off x="-15553" y="-27384"/>
            <a:ext cx="9936000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ENSINO FUNDAMENTAL</a:t>
            </a:r>
          </a:p>
        </p:txBody>
      </p:sp>
    </p:spTree>
    <p:extLst>
      <p:ext uri="{BB962C8B-B14F-4D97-AF65-F5344CB8AC3E}">
        <p14:creationId xmlns:p14="http://schemas.microsoft.com/office/powerpoint/2010/main" val="337713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44F337A-1182-47D8-A1BC-D86C8F6ABCA9}"/>
              </a:ext>
            </a:extLst>
          </p:cNvPr>
          <p:cNvSpPr/>
          <p:nvPr/>
        </p:nvSpPr>
        <p:spPr>
          <a:xfrm>
            <a:off x="-15553" y="-27384"/>
            <a:ext cx="9936000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ENSINO FUNDAMENTAL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0F14022-8814-4E0D-82A7-8587996432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66" t="16831" r="53635" b="7354"/>
          <a:stretch/>
        </p:blipFill>
        <p:spPr>
          <a:xfrm>
            <a:off x="187343" y="434281"/>
            <a:ext cx="9530207" cy="586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75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81C06F8-360C-473E-A8E5-1996EE3A1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20" t="14462" r="55088" b="16831"/>
          <a:stretch/>
        </p:blipFill>
        <p:spPr>
          <a:xfrm>
            <a:off x="-1" y="404664"/>
            <a:ext cx="9906001" cy="582025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44F337A-1182-47D8-A1BC-D86C8F6ABCA9}"/>
              </a:ext>
            </a:extLst>
          </p:cNvPr>
          <p:cNvSpPr/>
          <p:nvPr/>
        </p:nvSpPr>
        <p:spPr>
          <a:xfrm>
            <a:off x="-15553" y="-27384"/>
            <a:ext cx="9936000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ENSINO FUNDAMENTAL</a:t>
            </a:r>
          </a:p>
        </p:txBody>
      </p:sp>
    </p:spTree>
    <p:extLst>
      <p:ext uri="{BB962C8B-B14F-4D97-AF65-F5344CB8AC3E}">
        <p14:creationId xmlns:p14="http://schemas.microsoft.com/office/powerpoint/2010/main" val="3737064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44F337A-1182-47D8-A1BC-D86C8F6ABCA9}"/>
              </a:ext>
            </a:extLst>
          </p:cNvPr>
          <p:cNvSpPr/>
          <p:nvPr/>
        </p:nvSpPr>
        <p:spPr>
          <a:xfrm>
            <a:off x="-15553" y="-27384"/>
            <a:ext cx="9936000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ENSINO FUNDAMENTAL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A48DF2D-F127-45C2-8431-E0F62BB141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93" t="9271" r="53634" b="14462"/>
          <a:stretch/>
        </p:blipFill>
        <p:spPr>
          <a:xfrm>
            <a:off x="272480" y="434281"/>
            <a:ext cx="9505609" cy="587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52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44F337A-1182-47D8-A1BC-D86C8F6ABCA9}"/>
              </a:ext>
            </a:extLst>
          </p:cNvPr>
          <p:cNvSpPr/>
          <p:nvPr/>
        </p:nvSpPr>
        <p:spPr>
          <a:xfrm>
            <a:off x="-15553" y="-27384"/>
            <a:ext cx="9936000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ENSINO FUNDAMENTAL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4184263-7AFC-4DBC-8DBA-9A41B91C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39" t="16831" r="53635" b="8271"/>
          <a:stretch/>
        </p:blipFill>
        <p:spPr>
          <a:xfrm>
            <a:off x="-15552" y="434280"/>
            <a:ext cx="9921806" cy="587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28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00310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4736317" y="3068960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2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ENSINO MÉDIO</a:t>
            </a:r>
          </a:p>
          <a:p>
            <a:pPr algn="r"/>
            <a:endParaRPr lang="pt-BR" sz="22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pt-BR" sz="22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040573" y="4551507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Brasília-DF | Abril de 2018</a:t>
            </a:r>
          </a:p>
        </p:txBody>
      </p:sp>
    </p:spTree>
    <p:extLst>
      <p:ext uri="{BB962C8B-B14F-4D97-AF65-F5344CB8AC3E}">
        <p14:creationId xmlns:p14="http://schemas.microsoft.com/office/powerpoint/2010/main" val="2757308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222816" y="548680"/>
            <a:ext cx="3554720" cy="5724074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79,3% dos alunos estudam no turno diurno;</a:t>
            </a:r>
          </a:p>
          <a:p>
            <a:pPr lvl="0">
              <a:buClr>
                <a:schemeClr val="tx2"/>
              </a:buClr>
            </a:pPr>
            <a:endParaRPr lang="pt-B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1,6 milhões (20,7%) de alunos estudam no período noturno;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95,5% dos alunos frequentam escolas urbanas;</a:t>
            </a: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rede privada, que possui cerca de 970 mil alunos, tem uma participação de 12,2% na matrícula de ensino médio;</a:t>
            </a: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 6,7 milhões de alunos, a rede estadual tem uma participação de 84,8% no total de matrículas e concentra 96,6% dos alunos da rede pública;</a:t>
            </a: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45,1% dos alunos estudam em escolas com mais de 500 alunos nessa etapa;</a:t>
            </a:r>
          </a:p>
          <a:p>
            <a:pPr lvl="0">
              <a:buClr>
                <a:schemeClr val="tx2"/>
              </a:buClr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5553" y="-27384"/>
            <a:ext cx="9936000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ENSINO MÉDIO</a:t>
            </a:r>
          </a:p>
        </p:txBody>
      </p:sp>
      <p:sp>
        <p:nvSpPr>
          <p:cNvPr id="5" name="Retângulo 4"/>
          <p:cNvSpPr/>
          <p:nvPr/>
        </p:nvSpPr>
        <p:spPr>
          <a:xfrm>
            <a:off x="202451" y="4293096"/>
            <a:ext cx="5878328" cy="1979658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buClr>
                <a:schemeClr val="tx2"/>
              </a:buClr>
            </a:pPr>
            <a:r>
              <a:rPr lang="pt-BR" sz="1600" dirty="0">
                <a:solidFill>
                  <a:schemeClr val="tx1"/>
                </a:solidFill>
              </a:rPr>
              <a:t>A queda no período se dá essencialmente por dois motivos: </a:t>
            </a:r>
          </a:p>
          <a:p>
            <a:pPr marL="342900" lvl="0" indent="-342900">
              <a:spcAft>
                <a:spcPts val="600"/>
              </a:spcAft>
              <a:buClr>
                <a:schemeClr val="tx2"/>
              </a:buClr>
              <a:buAutoNum type="arabicParenR"/>
            </a:pPr>
            <a:r>
              <a:rPr lang="pt-BR" sz="1600" dirty="0">
                <a:solidFill>
                  <a:schemeClr val="tx1"/>
                </a:solidFill>
              </a:rPr>
              <a:t>Redução do número de concluintes do Ensino Fundamental que se matricularam no Ensino Médio;</a:t>
            </a:r>
          </a:p>
          <a:p>
            <a:pPr marL="342900" lvl="0" indent="-342900">
              <a:spcAft>
                <a:spcPts val="600"/>
              </a:spcAft>
              <a:buClr>
                <a:schemeClr val="tx2"/>
              </a:buClr>
              <a:buAutoNum type="arabicParenR"/>
            </a:pPr>
            <a:r>
              <a:rPr lang="pt-BR" sz="1600" dirty="0">
                <a:solidFill>
                  <a:schemeClr val="tx1"/>
                </a:solidFill>
              </a:rPr>
              <a:t>Aumento do número de concluintes do Ensino Médio e um elevado percentual de evasão (11,2%).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861469"/>
              </p:ext>
            </p:extLst>
          </p:nvPr>
        </p:nvGraphicFramePr>
        <p:xfrm>
          <a:off x="632520" y="574846"/>
          <a:ext cx="4867276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281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15553" y="-27384"/>
            <a:ext cx="9936000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ENSINO MÉDIO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4583A10-8C32-4366-8F6C-A835B0DC74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20" t="16831" r="54056" b="7355"/>
          <a:stretch/>
        </p:blipFill>
        <p:spPr>
          <a:xfrm>
            <a:off x="416496" y="434281"/>
            <a:ext cx="9073008" cy="587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0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00310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033120" y="2536448"/>
            <a:ext cx="33837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PAUTA</a:t>
            </a:r>
          </a:p>
          <a:p>
            <a:endParaRPr lang="pt-BR" sz="22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Acesso e Cobertura</a:t>
            </a:r>
            <a:endParaRPr lang="pt-BR" sz="22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Trajetória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Proficiência em Leitura</a:t>
            </a:r>
          </a:p>
        </p:txBody>
      </p:sp>
    </p:spTree>
    <p:extLst>
      <p:ext uri="{BB962C8B-B14F-4D97-AF65-F5344CB8AC3E}">
        <p14:creationId xmlns:p14="http://schemas.microsoft.com/office/powerpoint/2010/main" val="3878364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00310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4736317" y="3068960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2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DADOS MISTOS </a:t>
            </a:r>
          </a:p>
          <a:p>
            <a:pPr algn="r"/>
            <a:endParaRPr lang="pt-BR" sz="22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pt-BR" sz="22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040573" y="4551507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Brasília-DF | Abril de 2018</a:t>
            </a:r>
          </a:p>
        </p:txBody>
      </p:sp>
    </p:spTree>
    <p:extLst>
      <p:ext uri="{BB962C8B-B14F-4D97-AF65-F5344CB8AC3E}">
        <p14:creationId xmlns:p14="http://schemas.microsoft.com/office/powerpoint/2010/main" val="1418366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4854177" y="637239"/>
            <a:ext cx="4679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b="1" dirty="0"/>
              <a:t>Taxa de insucesso (soma de reprovação e abandono) por etapas do ensino fundamental e médio segundo rede de ensino - Brasil 2016</a:t>
            </a:r>
            <a:endParaRPr lang="en-US" sz="900" b="1" dirty="0"/>
          </a:p>
        </p:txBody>
      </p:sp>
      <p:cxnSp>
        <p:nvCxnSpPr>
          <p:cNvPr id="15" name="Conector reto 14"/>
          <p:cNvCxnSpPr/>
          <p:nvPr/>
        </p:nvCxnSpPr>
        <p:spPr>
          <a:xfrm>
            <a:off x="4448944" y="614187"/>
            <a:ext cx="0" cy="60213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63539" y="4581128"/>
            <a:ext cx="4212469" cy="1414141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45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Apesar dos avanços, não se pode deixar de mencionar a rigidez com que se mantêm as diferenças das taxas de aprovação entre séries nos ensinos fundamental e médio, afetando, consequentemente, as taxas de distorção idade-série.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4683060" y="4581128"/>
            <a:ext cx="5070883" cy="1414141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45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Observa-se que apesar dos alunos das redes pública e privada apresentarem um risco similar de insucesso no primeiro ano do ensino fundamental, nas etapas subsequentes o risco de insucesso dos alunos matriculados na rede pública é consideravelmente superior.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-15553" y="-27384"/>
            <a:ext cx="9936000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ENSINOS FUNDAMENTAL E MÉDIO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6" y="630345"/>
            <a:ext cx="4455643" cy="3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29" y="980728"/>
            <a:ext cx="5372208" cy="3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540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1200584" y="980728"/>
            <a:ext cx="7504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Taxa de insucesso (soma de reprovação e abandono) por município - 2016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Caixa de Texto 2"/>
          <p:cNvSpPr txBox="1">
            <a:spLocks noChangeArrowheads="1"/>
          </p:cNvSpPr>
          <p:nvPr/>
        </p:nvSpPr>
        <p:spPr bwMode="auto">
          <a:xfrm>
            <a:off x="982539" y="1904400"/>
            <a:ext cx="1435312" cy="41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600" b="1" dirty="0">
                <a:effectLst/>
                <a:latin typeface="Calibri"/>
                <a:ea typeface="Calibri"/>
                <a:cs typeface="Times New Roman"/>
              </a:rPr>
              <a:t>Anos iniciais</a:t>
            </a:r>
            <a:endParaRPr lang="en-US" sz="1600" b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6537176" y="1800200"/>
            <a:ext cx="0" cy="443711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3224808" y="1800200"/>
            <a:ext cx="0" cy="443711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-14448" y="-27384"/>
            <a:ext cx="9936000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ENSINOS FUNDAMENTAL E MÉDIO</a:t>
            </a:r>
          </a:p>
        </p:txBody>
      </p:sp>
      <p:sp>
        <p:nvSpPr>
          <p:cNvPr id="23" name="Caixa de Texto 2"/>
          <p:cNvSpPr txBox="1">
            <a:spLocks noChangeArrowheads="1"/>
          </p:cNvSpPr>
          <p:nvPr/>
        </p:nvSpPr>
        <p:spPr bwMode="auto">
          <a:xfrm>
            <a:off x="4294907" y="1904400"/>
            <a:ext cx="1435312" cy="41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600" b="1" dirty="0">
                <a:effectLst/>
                <a:latin typeface="Calibri"/>
                <a:ea typeface="Calibri"/>
                <a:cs typeface="Times New Roman"/>
              </a:rPr>
              <a:t>Anos </a:t>
            </a:r>
            <a:r>
              <a:rPr lang="pt-BR" sz="1600" b="1" dirty="0">
                <a:latin typeface="Calibri"/>
                <a:ea typeface="Calibri"/>
                <a:cs typeface="Times New Roman"/>
              </a:rPr>
              <a:t>finais</a:t>
            </a:r>
            <a:endParaRPr lang="en-US" sz="16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Caixa de Texto 2"/>
          <p:cNvSpPr txBox="1">
            <a:spLocks noChangeArrowheads="1"/>
          </p:cNvSpPr>
          <p:nvPr/>
        </p:nvSpPr>
        <p:spPr bwMode="auto">
          <a:xfrm>
            <a:off x="7607275" y="1902507"/>
            <a:ext cx="1435312" cy="41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err="1">
                <a:effectLst/>
                <a:latin typeface="Calibri"/>
                <a:ea typeface="Calibri"/>
                <a:cs typeface="Times New Roman"/>
              </a:rPr>
              <a:t>Ensino</a:t>
            </a:r>
            <a:r>
              <a:rPr lang="en-US" sz="1600" b="1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effectLst/>
                <a:latin typeface="Calibri"/>
                <a:ea typeface="Calibri"/>
                <a:cs typeface="Times New Roman"/>
              </a:rPr>
              <a:t>médio</a:t>
            </a:r>
            <a:endParaRPr lang="en-US" sz="16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616" y="2026800"/>
            <a:ext cx="4526855" cy="453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01" y="2026800"/>
            <a:ext cx="4526855" cy="453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503" y="2026800"/>
            <a:ext cx="4526855" cy="453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228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750A43E-AD2B-4CB0-8803-962B2027B0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38" t="21570" r="56724" b="9724"/>
          <a:stretch/>
        </p:blipFill>
        <p:spPr>
          <a:xfrm>
            <a:off x="295767" y="438968"/>
            <a:ext cx="9314466" cy="641903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E6B76804-9D08-4B74-BCD0-027853748FA1}"/>
              </a:ext>
            </a:extLst>
          </p:cNvPr>
          <p:cNvSpPr/>
          <p:nvPr/>
        </p:nvSpPr>
        <p:spPr>
          <a:xfrm>
            <a:off x="-15553" y="-27384"/>
            <a:ext cx="9936000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ENSINO FUNDAMENTAL</a:t>
            </a:r>
          </a:p>
        </p:txBody>
      </p:sp>
    </p:spTree>
    <p:extLst>
      <p:ext uri="{BB962C8B-B14F-4D97-AF65-F5344CB8AC3E}">
        <p14:creationId xmlns:p14="http://schemas.microsoft.com/office/powerpoint/2010/main" val="3483581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" y="501"/>
            <a:ext cx="9699338" cy="6856999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2821531" y="1700492"/>
            <a:ext cx="4706481" cy="3783565"/>
            <a:chOff x="2628094" y="3100333"/>
            <a:chExt cx="4967999" cy="3983174"/>
          </a:xfrm>
        </p:grpSpPr>
        <p:sp>
          <p:nvSpPr>
            <p:cNvPr id="5" name="Retângulo 4"/>
            <p:cNvSpPr/>
            <p:nvPr/>
          </p:nvSpPr>
          <p:spPr>
            <a:xfrm>
              <a:off x="2643093" y="3100333"/>
              <a:ext cx="4953000" cy="3322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en-US" sz="1451" u="sng" dirty="0">
                <a:solidFill>
                  <a:schemeClr val="bg1"/>
                </a:solidFill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2628094" y="6751258"/>
              <a:ext cx="4953000" cy="3322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en-US" sz="1451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2007574" y="2085765"/>
            <a:ext cx="3271980" cy="3715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1814" b="0" dirty="0"/>
              <a:t>Acesse nossas redes sociais</a:t>
            </a:r>
          </a:p>
        </p:txBody>
      </p:sp>
      <p:pic>
        <p:nvPicPr>
          <p:cNvPr id="15" name="Imagem 1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67" y="3315735"/>
            <a:ext cx="167254" cy="358005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645959" y="2085765"/>
            <a:ext cx="3983241" cy="3715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1814" b="0" dirty="0"/>
              <a:t>Conheça nossas publicações</a:t>
            </a:r>
          </a:p>
        </p:txBody>
      </p:sp>
      <p:pic>
        <p:nvPicPr>
          <p:cNvPr id="16" name="Imagem 15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26" y="2660317"/>
            <a:ext cx="375324" cy="376820"/>
          </a:xfrm>
          <a:prstGeom prst="rect">
            <a:avLst/>
          </a:prstGeom>
        </p:spPr>
      </p:pic>
      <p:pic>
        <p:nvPicPr>
          <p:cNvPr id="18" name="Imagem 17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32" y="4711268"/>
            <a:ext cx="409124" cy="285115"/>
          </a:xfrm>
          <a:prstGeom prst="rect">
            <a:avLst/>
          </a:prstGeom>
        </p:spPr>
      </p:pic>
      <p:pic>
        <p:nvPicPr>
          <p:cNvPr id="19" name="Imagem 18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813" y="4075654"/>
            <a:ext cx="329381" cy="267622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1199523" y="947196"/>
            <a:ext cx="7506954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41897" algn="l"/>
              </a:tabLst>
            </a:pPr>
            <a:r>
              <a:rPr lang="pt-BR" sz="2721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MUITO OBRIGADA!</a:t>
            </a:r>
            <a:endParaRPr lang="pt-BR" sz="272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597792" y="2713741"/>
            <a:ext cx="1156380" cy="2771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51" b="1" dirty="0">
                <a:solidFill>
                  <a:schemeClr val="bg1"/>
                </a:solidFill>
              </a:rPr>
              <a:t>INSTAGRAM</a:t>
            </a:r>
          </a:p>
          <a:p>
            <a:endParaRPr lang="en-US" sz="1451" b="1" dirty="0">
              <a:solidFill>
                <a:schemeClr val="bg1"/>
              </a:solidFill>
            </a:endParaRPr>
          </a:p>
          <a:p>
            <a:endParaRPr lang="en-US" sz="1451" b="1" dirty="0">
              <a:solidFill>
                <a:schemeClr val="bg1"/>
              </a:solidFill>
            </a:endParaRPr>
          </a:p>
          <a:p>
            <a:r>
              <a:rPr lang="en-US" sz="1451" b="1" dirty="0">
                <a:solidFill>
                  <a:schemeClr val="bg1"/>
                </a:solidFill>
              </a:rPr>
              <a:t>FACEBOOK</a:t>
            </a:r>
          </a:p>
          <a:p>
            <a:r>
              <a:rPr lang="en-US" sz="1451" dirty="0">
                <a:solidFill>
                  <a:schemeClr val="bg1"/>
                </a:solidFill>
              </a:rPr>
              <a:t> </a:t>
            </a:r>
            <a:endParaRPr lang="pt-BR" sz="1451" dirty="0">
              <a:solidFill>
                <a:schemeClr val="bg1"/>
              </a:solidFill>
            </a:endParaRPr>
          </a:p>
          <a:p>
            <a:endParaRPr lang="en-US" sz="1451" b="1" dirty="0">
              <a:solidFill>
                <a:schemeClr val="bg1"/>
              </a:solidFill>
            </a:endParaRPr>
          </a:p>
          <a:p>
            <a:r>
              <a:rPr lang="en-US" sz="1451" b="1" dirty="0">
                <a:solidFill>
                  <a:schemeClr val="bg1"/>
                </a:solidFill>
              </a:rPr>
              <a:t>TWITTER</a:t>
            </a:r>
            <a:r>
              <a:rPr lang="en-US" sz="1451" dirty="0">
                <a:solidFill>
                  <a:schemeClr val="bg1"/>
                </a:solidFill>
              </a:rPr>
              <a:t> </a:t>
            </a:r>
          </a:p>
          <a:p>
            <a:endParaRPr lang="pt-BR" sz="1451" b="1" dirty="0">
              <a:solidFill>
                <a:schemeClr val="bg1"/>
              </a:solidFill>
            </a:endParaRPr>
          </a:p>
          <a:p>
            <a:endParaRPr lang="pt-BR" sz="1451" b="1" dirty="0">
              <a:solidFill>
                <a:schemeClr val="bg1"/>
              </a:solidFill>
            </a:endParaRPr>
          </a:p>
          <a:p>
            <a:r>
              <a:rPr lang="pt-BR" sz="1451" b="1" dirty="0">
                <a:solidFill>
                  <a:schemeClr val="bg1"/>
                </a:solidFill>
              </a:rPr>
              <a:t>YOUTUBE</a:t>
            </a:r>
            <a:endParaRPr lang="en-US" sz="1451" u="sng" dirty="0">
              <a:solidFill>
                <a:schemeClr val="bg1"/>
              </a:solidFill>
            </a:endParaRPr>
          </a:p>
          <a:p>
            <a:endParaRPr lang="en-US" sz="1451" u="sng" dirty="0">
              <a:solidFill>
                <a:schemeClr val="bg1"/>
              </a:solidFill>
            </a:endParaRPr>
          </a:p>
          <a:p>
            <a:endParaRPr lang="pt-BR" sz="1451" dirty="0">
              <a:solidFill>
                <a:schemeClr val="bg1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5661954" y="2702683"/>
            <a:ext cx="2108169" cy="538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51" b="1" dirty="0">
                <a:solidFill>
                  <a:schemeClr val="bg1"/>
                </a:solidFill>
              </a:rPr>
              <a:t>PORTAL INEP </a:t>
            </a:r>
          </a:p>
          <a:p>
            <a:r>
              <a:rPr lang="pt-BR" sz="1451" dirty="0">
                <a:solidFill>
                  <a:schemeClr val="bg1"/>
                </a:solidFill>
              </a:rPr>
              <a:t>portal.inep.gov.br</a:t>
            </a:r>
            <a:endParaRPr lang="en-US" sz="145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7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00310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4736317" y="3068960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2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EDUCAÇÃO INFANTIL</a:t>
            </a:r>
          </a:p>
          <a:p>
            <a:pPr algn="r"/>
            <a:endParaRPr lang="pt-BR" sz="22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pt-BR" sz="22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17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5957372" y="489029"/>
            <a:ext cx="3892172" cy="5820291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 faixa etária adequada à creche (até 3 anos de idade), o atendimento escolar é de 30,4%</a:t>
            </a:r>
            <a:r>
              <a:rPr lang="pt-BR" sz="16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indicando que há um substancial espaço para ampliação da oferta;</a:t>
            </a: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Plano Nacional de Educação (PNE) propõe que, no seu horizonte, o atendimento chegue a 50% dessa população, o que representa uma ampliação dos atuais 3,4 milhões para cerca de 5,6 milhões de matrículas;</a:t>
            </a: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período de 2013 a 2017, as matrículas em creche cresceram 24,5%; Em 2017 o aumento foi de 5,2%.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Há 67,9 mil creches no Brasil;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75,3% das creches estão na zona urbana, 59,1% são municipais e 40,6% são privadas (27,4 % das creches privadas são conveniadas com estados e/ou municípios).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61541" y="6453336"/>
            <a:ext cx="530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aseline="30000" dirty="0"/>
              <a:t>1</a:t>
            </a:r>
            <a:r>
              <a:rPr lang="pt-BR" sz="900" dirty="0"/>
              <a:t> Fonte: IBGE, Diretoria de Pesquisas, Coordenação de Trabalho e Rendimento,</a:t>
            </a:r>
          </a:p>
          <a:p>
            <a:r>
              <a:rPr lang="pt-BR" sz="900" dirty="0"/>
              <a:t>Pesquisa Nacional por Amostra de Domicílios Contínua 2016.</a:t>
            </a:r>
          </a:p>
        </p:txBody>
      </p:sp>
      <p:sp>
        <p:nvSpPr>
          <p:cNvPr id="9" name="Retângulo 8"/>
          <p:cNvSpPr/>
          <p:nvPr/>
        </p:nvSpPr>
        <p:spPr>
          <a:xfrm>
            <a:off x="-15553" y="-27384"/>
            <a:ext cx="9936000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EDUCAÇÃO INFANTIL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" y="1124744"/>
            <a:ext cx="587025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540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6206264" y="1196752"/>
            <a:ext cx="3554720" cy="4104456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 faixa etária adequada à pré-escola (4 e 5 anos), o atendimento escolar é de 90,2%</a:t>
            </a:r>
            <a:r>
              <a:rPr lang="pt-BR" sz="16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lvl="0">
              <a:buClr>
                <a:schemeClr val="tx2"/>
              </a:buClr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Constituição Federal, estabelece a universalização do atendimento escolar na faixa etária de 4 a 5 anos;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Há 105 mil escolas que oferecem pré-escola no Brasil e atendem a 5,1 milhões de alunos;</a:t>
            </a: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23,2% dos alunos da pré-escola frequentam a rede privada</a:t>
            </a:r>
          </a:p>
        </p:txBody>
      </p:sp>
      <p:sp>
        <p:nvSpPr>
          <p:cNvPr id="6" name="Retângulo 5"/>
          <p:cNvSpPr/>
          <p:nvPr/>
        </p:nvSpPr>
        <p:spPr>
          <a:xfrm>
            <a:off x="-15553" y="-27384"/>
            <a:ext cx="9936000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EDUCAÇÃO INFANTIL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467" y="6454497"/>
            <a:ext cx="5302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aseline="30000" dirty="0"/>
              <a:t>1</a:t>
            </a:r>
            <a:r>
              <a:rPr lang="pt-BR" sz="1100" dirty="0"/>
              <a:t> Fonte: IBGE, Diretoria de Pesquisas, Coordenação de Trabalho e Rendimento,</a:t>
            </a:r>
          </a:p>
          <a:p>
            <a:r>
              <a:rPr lang="pt-BR" sz="1100" dirty="0"/>
              <a:t>Pesquisa Nacional por Amostra de Domicílios Contínua 2016.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" y="1082185"/>
            <a:ext cx="6145133" cy="443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866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00310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4736317" y="3068960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2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ENSINO FUNDAMENTAL</a:t>
            </a:r>
          </a:p>
          <a:p>
            <a:pPr algn="r"/>
            <a:endParaRPr lang="pt-BR" sz="22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pt-BR" sz="22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93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5419985" y="2861021"/>
            <a:ext cx="4392488" cy="3255148"/>
          </a:xfrm>
          <a:prstGeom prst="rect">
            <a:avLst/>
          </a:prstGeom>
          <a:noFill/>
          <a:ln w="508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 10,4 milhões de alunos, a rede municipal tem uma participação de 68% no total de matrículas dos anos iniciais e concentra 83,3% dos alunos da rede pública;</a:t>
            </a: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Nos anos iniciais, 18,4% dos alunos frequentam escolas privadas. A rede privada cresceu 6,1% entre 2013 e 2017;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40,7% dos estabelecimentos que oferecem anos iniciais têm até 50 alunos e apenas 3,7% têm mais de 500.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73" y="1196752"/>
            <a:ext cx="5460251" cy="354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-15553" y="-27384"/>
            <a:ext cx="9936000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ENSINO FUNDAMENTAL</a:t>
            </a:r>
          </a:p>
        </p:txBody>
      </p:sp>
      <p:sp>
        <p:nvSpPr>
          <p:cNvPr id="5" name="Retângulo 4"/>
          <p:cNvSpPr/>
          <p:nvPr/>
        </p:nvSpPr>
        <p:spPr>
          <a:xfrm>
            <a:off x="5419985" y="766360"/>
            <a:ext cx="4392488" cy="1701270"/>
          </a:xfrm>
          <a:prstGeom prst="rect">
            <a:avLst/>
          </a:prstGeom>
          <a:noFill/>
          <a:ln w="508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tx2"/>
              </a:buClr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buClr>
                <a:schemeClr val="tx2"/>
              </a:buClr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99,2% da população de 6 a 14</a:t>
            </a:r>
            <a:r>
              <a:rPr lang="pt-BR" sz="1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anos frequentam escola; </a:t>
            </a:r>
          </a:p>
          <a:p>
            <a:pPr lvl="0">
              <a:buClr>
                <a:schemeClr val="tx2"/>
              </a:buClr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buClr>
                <a:schemeClr val="tx2"/>
              </a:buClr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 faixa etária de 6 a 10 e de 11 a 14 anos, o atendimento é de 99,5% e de 98,9%, respectivamente.</a:t>
            </a:r>
          </a:p>
          <a:p>
            <a:pPr>
              <a:buClr>
                <a:schemeClr val="tx2"/>
              </a:buClr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467" y="6454497"/>
            <a:ext cx="5302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aseline="30000" dirty="0"/>
              <a:t>1</a:t>
            </a:r>
            <a:r>
              <a:rPr lang="pt-BR" sz="1100" dirty="0"/>
              <a:t> Fonte: IBGE, Diretoria de Pesquisas, Coordenação de Trabalho e Rendimento,</a:t>
            </a:r>
          </a:p>
          <a:p>
            <a:r>
              <a:rPr lang="pt-BR" sz="1100" dirty="0"/>
              <a:t>Pesquisa Nacional por Amostra de Domicílios Contínua 2016.</a:t>
            </a:r>
          </a:p>
        </p:txBody>
      </p:sp>
    </p:spTree>
    <p:extLst>
      <p:ext uri="{BB962C8B-B14F-4D97-AF65-F5344CB8AC3E}">
        <p14:creationId xmlns:p14="http://schemas.microsoft.com/office/powerpoint/2010/main" val="205054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6222816" y="1556792"/>
            <a:ext cx="3554720" cy="36004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Nos anos finais, 14,9% dos alunos frequentam escolas privadas;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 5,1 milhões de alunos, a rede estadual tem uma participação de 42,3% no total de matrículas dos anos finais, dividindo a responsabilidade do poder público nesta etapa de ensino com os municípios, que também possuem 5,1 milhões de alunos (42,7%);</a:t>
            </a:r>
          </a:p>
          <a:p>
            <a:pPr lvl="0">
              <a:buClr>
                <a:schemeClr val="tx2"/>
              </a:buClr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124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15553" y="-27384"/>
            <a:ext cx="9936000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ENSINO FUNDAMENTAL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196752"/>
            <a:ext cx="529762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5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393160" y="836614"/>
            <a:ext cx="3384376" cy="5040658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Um dos aspectos que tem impacto na distribuição e no contingente de alunos na educação básica é o comportamento dos indicadores de rendimento escolar;</a:t>
            </a:r>
          </a:p>
          <a:p>
            <a:pPr lvl="0">
              <a:buClr>
                <a:schemeClr val="tx2"/>
              </a:buClr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ensino fundamental, há diferenças expressivas entre as taxas de aprovação por série. Apesar de superiores nos anos iniciais, preocupa a baixa aprovação no 3º ano, etapa típica de um aluno de 8 anos de idade e no final do ciclo de alfabetização;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Cabe salientar que a alfabetização ao final do 3º ano do ensino fundamental é meta do Plano Nacional de Educação.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-15553" y="-27384"/>
            <a:ext cx="9936000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ENSINO FUNDAMENTAL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" y="1052736"/>
            <a:ext cx="630337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ta para baixo 1"/>
          <p:cNvSpPr/>
          <p:nvPr/>
        </p:nvSpPr>
        <p:spPr>
          <a:xfrm>
            <a:off x="2180313" y="1508534"/>
            <a:ext cx="144016" cy="2880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540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19582</TotalTime>
  <Words>1009</Words>
  <Application>Microsoft Office PowerPoint</Application>
  <PresentationFormat>Papel A4 (210 x 297 mm)</PresentationFormat>
  <Paragraphs>128</Paragraphs>
  <Slides>24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Alfredo Hartwich</dc:creator>
  <cp:lastModifiedBy>Angela Silva Da Veiga</cp:lastModifiedBy>
  <cp:revision>596</cp:revision>
  <cp:lastPrinted>2017-01-23T18:58:08Z</cp:lastPrinted>
  <dcterms:created xsi:type="dcterms:W3CDTF">2013-05-10T15:05:36Z</dcterms:created>
  <dcterms:modified xsi:type="dcterms:W3CDTF">2018-04-17T12:53:14Z</dcterms:modified>
</cp:coreProperties>
</file>