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2" r:id="rId8"/>
    <p:sldId id="263" r:id="rId9"/>
    <p:sldId id="264" r:id="rId10"/>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4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p:scale>
          <a:sx n="121" d="100"/>
          <a:sy n="121" d="100"/>
        </p:scale>
        <p:origin x="-126" y="-7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smtClean="0"/>
              <a:t>Clique para editar o título mestre</a:t>
            </a:r>
            <a:endParaRPr lang="pt-B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A1459199-9B2A-43E7-8A2C-FF513C8C3862}" type="datetimeFigureOut">
              <a:rPr lang="pt-BR" smtClean="0"/>
              <a:t>15/05/2017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5927BC5-8A3A-44C7-BF13-1FAC30AF01F8}" type="slidenum">
              <a:rPr lang="pt-BR" smtClean="0"/>
              <a:t>‹nº›</a:t>
            </a:fld>
            <a:endParaRPr lang="pt-BR"/>
          </a:p>
        </p:txBody>
      </p:sp>
    </p:spTree>
    <p:extLst>
      <p:ext uri="{BB962C8B-B14F-4D97-AF65-F5344CB8AC3E}">
        <p14:creationId xmlns:p14="http://schemas.microsoft.com/office/powerpoint/2010/main" val="314184459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A1459199-9B2A-43E7-8A2C-FF513C8C3862}" type="datetimeFigureOut">
              <a:rPr lang="pt-BR" smtClean="0"/>
              <a:t>15/05/2017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5927BC5-8A3A-44C7-BF13-1FAC30AF01F8}" type="slidenum">
              <a:rPr lang="pt-BR" smtClean="0"/>
              <a:t>‹nº›</a:t>
            </a:fld>
            <a:endParaRPr lang="pt-BR"/>
          </a:p>
        </p:txBody>
      </p:sp>
    </p:spTree>
    <p:extLst>
      <p:ext uri="{BB962C8B-B14F-4D97-AF65-F5344CB8AC3E}">
        <p14:creationId xmlns:p14="http://schemas.microsoft.com/office/powerpoint/2010/main" val="23982746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A1459199-9B2A-43E7-8A2C-FF513C8C3862}" type="datetimeFigureOut">
              <a:rPr lang="pt-BR" smtClean="0"/>
              <a:t>15/05/2017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5927BC5-8A3A-44C7-BF13-1FAC30AF01F8}" type="slidenum">
              <a:rPr lang="pt-BR" smtClean="0"/>
              <a:t>‹nº›</a:t>
            </a:fld>
            <a:endParaRPr lang="pt-BR"/>
          </a:p>
        </p:txBody>
      </p:sp>
    </p:spTree>
    <p:extLst>
      <p:ext uri="{BB962C8B-B14F-4D97-AF65-F5344CB8AC3E}">
        <p14:creationId xmlns:p14="http://schemas.microsoft.com/office/powerpoint/2010/main" val="1979663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A1459199-9B2A-43E7-8A2C-FF513C8C3862}" type="datetimeFigureOut">
              <a:rPr lang="pt-BR" smtClean="0"/>
              <a:t>15/05/2017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5927BC5-8A3A-44C7-BF13-1FAC30AF01F8}" type="slidenum">
              <a:rPr lang="pt-BR" smtClean="0"/>
              <a:t>‹nº›</a:t>
            </a:fld>
            <a:endParaRPr lang="pt-BR"/>
          </a:p>
        </p:txBody>
      </p:sp>
    </p:spTree>
    <p:extLst>
      <p:ext uri="{BB962C8B-B14F-4D97-AF65-F5344CB8AC3E}">
        <p14:creationId xmlns:p14="http://schemas.microsoft.com/office/powerpoint/2010/main" val="2437906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smtClean="0"/>
              <a:t>Clique para editar o título mestre</a:t>
            </a:r>
            <a:endParaRPr lang="pt-B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A1459199-9B2A-43E7-8A2C-FF513C8C3862}" type="datetimeFigureOut">
              <a:rPr lang="pt-BR" smtClean="0"/>
              <a:t>15/05/2017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C5927BC5-8A3A-44C7-BF13-1FAC30AF01F8}" type="slidenum">
              <a:rPr lang="pt-BR" smtClean="0"/>
              <a:t>‹nº›</a:t>
            </a:fld>
            <a:endParaRPr lang="pt-BR"/>
          </a:p>
        </p:txBody>
      </p:sp>
    </p:spTree>
    <p:extLst>
      <p:ext uri="{BB962C8B-B14F-4D97-AF65-F5344CB8AC3E}">
        <p14:creationId xmlns:p14="http://schemas.microsoft.com/office/powerpoint/2010/main" val="34978295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838200" y="1825625"/>
            <a:ext cx="5181600" cy="435133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6172200" y="1825625"/>
            <a:ext cx="5181600" cy="435133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A1459199-9B2A-43E7-8A2C-FF513C8C3862}" type="datetimeFigureOut">
              <a:rPr lang="pt-BR" smtClean="0"/>
              <a:t>15/05/2017</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C5927BC5-8A3A-44C7-BF13-1FAC30AF01F8}" type="slidenum">
              <a:rPr lang="pt-BR" smtClean="0"/>
              <a:t>‹nº›</a:t>
            </a:fld>
            <a:endParaRPr lang="pt-BR"/>
          </a:p>
        </p:txBody>
      </p:sp>
    </p:spTree>
    <p:extLst>
      <p:ext uri="{BB962C8B-B14F-4D97-AF65-F5344CB8AC3E}">
        <p14:creationId xmlns:p14="http://schemas.microsoft.com/office/powerpoint/2010/main" val="2298760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smtClean="0"/>
              <a:t>Clique para editar o título mestre</a:t>
            </a:r>
            <a:endParaRPr lang="pt-B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A1459199-9B2A-43E7-8A2C-FF513C8C3862}" type="datetimeFigureOut">
              <a:rPr lang="pt-BR" smtClean="0"/>
              <a:t>15/05/2017</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C5927BC5-8A3A-44C7-BF13-1FAC30AF01F8}" type="slidenum">
              <a:rPr lang="pt-BR" smtClean="0"/>
              <a:t>‹nº›</a:t>
            </a:fld>
            <a:endParaRPr lang="pt-BR"/>
          </a:p>
        </p:txBody>
      </p:sp>
    </p:spTree>
    <p:extLst>
      <p:ext uri="{BB962C8B-B14F-4D97-AF65-F5344CB8AC3E}">
        <p14:creationId xmlns:p14="http://schemas.microsoft.com/office/powerpoint/2010/main" val="30281395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A1459199-9B2A-43E7-8A2C-FF513C8C3862}" type="datetimeFigureOut">
              <a:rPr lang="pt-BR" smtClean="0"/>
              <a:t>15/05/2017</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C5927BC5-8A3A-44C7-BF13-1FAC30AF01F8}" type="slidenum">
              <a:rPr lang="pt-BR" smtClean="0"/>
              <a:t>‹nº›</a:t>
            </a:fld>
            <a:endParaRPr lang="pt-BR"/>
          </a:p>
        </p:txBody>
      </p:sp>
    </p:spTree>
    <p:extLst>
      <p:ext uri="{BB962C8B-B14F-4D97-AF65-F5344CB8AC3E}">
        <p14:creationId xmlns:p14="http://schemas.microsoft.com/office/powerpoint/2010/main" val="3520466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A1459199-9B2A-43E7-8A2C-FF513C8C3862}" type="datetimeFigureOut">
              <a:rPr lang="pt-BR" smtClean="0"/>
              <a:t>15/05/2017</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C5927BC5-8A3A-44C7-BF13-1FAC30AF01F8}" type="slidenum">
              <a:rPr lang="pt-BR" smtClean="0"/>
              <a:t>‹nº›</a:t>
            </a:fld>
            <a:endParaRPr lang="pt-BR"/>
          </a:p>
        </p:txBody>
      </p:sp>
    </p:spTree>
    <p:extLst>
      <p:ext uri="{BB962C8B-B14F-4D97-AF65-F5344CB8AC3E}">
        <p14:creationId xmlns:p14="http://schemas.microsoft.com/office/powerpoint/2010/main" val="252294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pt-B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A1459199-9B2A-43E7-8A2C-FF513C8C3862}" type="datetimeFigureOut">
              <a:rPr lang="pt-BR" smtClean="0"/>
              <a:t>15/05/2017</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C5927BC5-8A3A-44C7-BF13-1FAC30AF01F8}" type="slidenum">
              <a:rPr lang="pt-BR" smtClean="0"/>
              <a:t>‹nº›</a:t>
            </a:fld>
            <a:endParaRPr lang="pt-BR"/>
          </a:p>
        </p:txBody>
      </p:sp>
    </p:spTree>
    <p:extLst>
      <p:ext uri="{BB962C8B-B14F-4D97-AF65-F5344CB8AC3E}">
        <p14:creationId xmlns:p14="http://schemas.microsoft.com/office/powerpoint/2010/main" val="1976310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pt-B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A1459199-9B2A-43E7-8A2C-FF513C8C3862}" type="datetimeFigureOut">
              <a:rPr lang="pt-BR" smtClean="0"/>
              <a:t>15/05/2017</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C5927BC5-8A3A-44C7-BF13-1FAC30AF01F8}" type="slidenum">
              <a:rPr lang="pt-BR" smtClean="0"/>
              <a:t>‹nº›</a:t>
            </a:fld>
            <a:endParaRPr lang="pt-BR"/>
          </a:p>
        </p:txBody>
      </p:sp>
    </p:spTree>
    <p:extLst>
      <p:ext uri="{BB962C8B-B14F-4D97-AF65-F5344CB8AC3E}">
        <p14:creationId xmlns:p14="http://schemas.microsoft.com/office/powerpoint/2010/main" val="175125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459199-9B2A-43E7-8A2C-FF513C8C3862}" type="datetimeFigureOut">
              <a:rPr lang="pt-BR" smtClean="0"/>
              <a:t>15/05/2017</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927BC5-8A3A-44C7-BF13-1FAC30AF01F8}" type="slidenum">
              <a:rPr lang="pt-BR" smtClean="0"/>
              <a:t>‹nº›</a:t>
            </a:fld>
            <a:endParaRPr lang="pt-BR"/>
          </a:p>
        </p:txBody>
      </p:sp>
    </p:spTree>
    <p:extLst>
      <p:ext uri="{BB962C8B-B14F-4D97-AF65-F5344CB8AC3E}">
        <p14:creationId xmlns:p14="http://schemas.microsoft.com/office/powerpoint/2010/main" val="34945965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0" y="1037"/>
            <a:ext cx="12192000" cy="4384351"/>
          </a:xfrm>
          <a:prstGeom prst="rect">
            <a:avLst/>
          </a:prstGeom>
          <a:solidFill>
            <a:srgbClr val="00A4B5"/>
          </a:solidFill>
          <a:ln>
            <a:solidFill>
              <a:srgbClr val="00A4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6" name="Image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80733" y="1645846"/>
            <a:ext cx="3630534" cy="1094731"/>
          </a:xfrm>
          <a:prstGeom prst="rect">
            <a:avLst/>
          </a:prstGeom>
        </p:spPr>
      </p:pic>
      <p:sp>
        <p:nvSpPr>
          <p:cNvPr id="10" name="CaixaDeTexto 9"/>
          <p:cNvSpPr txBox="1"/>
          <p:nvPr/>
        </p:nvSpPr>
        <p:spPr>
          <a:xfrm>
            <a:off x="1108787" y="4946183"/>
            <a:ext cx="9974425" cy="954107"/>
          </a:xfrm>
          <a:prstGeom prst="rect">
            <a:avLst/>
          </a:prstGeom>
          <a:noFill/>
        </p:spPr>
        <p:txBody>
          <a:bodyPr wrap="square" rtlCol="0">
            <a:spAutoFit/>
          </a:bodyPr>
          <a:lstStyle/>
          <a:p>
            <a:pPr algn="ctr"/>
            <a:r>
              <a:rPr lang="pt-BR" sz="2800" dirty="0" smtClean="0">
                <a:solidFill>
                  <a:schemeClr val="tx1">
                    <a:lumMod val="65000"/>
                    <a:lumOff val="35000"/>
                  </a:schemeClr>
                </a:solidFill>
                <a:latin typeface="Arial" panose="020B0604020202020204" pitchFamily="34" charset="0"/>
                <a:cs typeface="Arial" panose="020B0604020202020204" pitchFamily="34" charset="0"/>
              </a:rPr>
              <a:t>Alterações na Legislação do Transporte Escolar: os projetos de lei nº 2.564/11 e 2001/15</a:t>
            </a:r>
            <a:endParaRPr lang="pt-BR" sz="2800"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14" name="CaixaDeTexto 13"/>
          <p:cNvSpPr txBox="1"/>
          <p:nvPr/>
        </p:nvSpPr>
        <p:spPr>
          <a:xfrm>
            <a:off x="3577512" y="6030197"/>
            <a:ext cx="5036974" cy="492443"/>
          </a:xfrm>
          <a:prstGeom prst="rect">
            <a:avLst/>
          </a:prstGeom>
          <a:noFill/>
        </p:spPr>
        <p:txBody>
          <a:bodyPr wrap="square" rtlCol="0">
            <a:spAutoFit/>
          </a:bodyPr>
          <a:lstStyle/>
          <a:p>
            <a:pPr algn="ctr"/>
            <a:r>
              <a:rPr lang="pt-BR" sz="2600" dirty="0" smtClean="0">
                <a:solidFill>
                  <a:schemeClr val="tx1">
                    <a:lumMod val="65000"/>
                    <a:lumOff val="35000"/>
                  </a:schemeClr>
                </a:solidFill>
                <a:latin typeface="Arial" panose="020B0604020202020204" pitchFamily="34" charset="0"/>
                <a:cs typeface="Arial" panose="020B0604020202020204" pitchFamily="34" charset="0"/>
              </a:rPr>
              <a:t>Brasília, maio de 2017</a:t>
            </a:r>
            <a:endParaRPr lang="pt-BR" sz="2600"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220693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92594" y="1375896"/>
            <a:ext cx="8976049" cy="4306447"/>
          </a:xfrm>
        </p:spPr>
        <p:txBody>
          <a:bodyPr anchor="t">
            <a:noAutofit/>
          </a:bodyPr>
          <a:lstStyle/>
          <a:p>
            <a:pPr marL="342900" indent="-342900">
              <a:buAutoNum type="arabicPeriod"/>
            </a:pPr>
            <a:r>
              <a:rPr lang="pt-BR" sz="1800" dirty="0">
                <a:latin typeface="Arial" panose="020B0604020202020204" pitchFamily="34" charset="0"/>
                <a:cs typeface="Arial" panose="020B0604020202020204" pitchFamily="34" charset="0"/>
              </a:rPr>
              <a:t>Altera a Lei nº 10.880, de 2004 (Lei do Programa Nacional de Apoio ao Transporte</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do Escolar – </a:t>
            </a:r>
            <a:r>
              <a:rPr lang="pt-BR" sz="1800" dirty="0" err="1">
                <a:latin typeface="Arial" panose="020B0604020202020204" pitchFamily="34" charset="0"/>
                <a:cs typeface="Arial" panose="020B0604020202020204" pitchFamily="34" charset="0"/>
              </a:rPr>
              <a:t>Pnate</a:t>
            </a:r>
            <a:r>
              <a:rPr lang="pt-BR" sz="1800" dirty="0">
                <a:latin typeface="Arial" panose="020B0604020202020204" pitchFamily="34" charset="0"/>
                <a:cs typeface="Arial" panose="020B0604020202020204" pitchFamily="34" charset="0"/>
              </a:rPr>
              <a:t>) para inserir a destinação de recursos para o transporte de alunos</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de cursos de graduação.</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2. Critérios para alocação de recursos:</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2.1. Número de estudantes de cursos de graduação residentes em Município sem</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oferta de cursos por instituições de educação superior com conceito igual ou superior a </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3 (três) no Sistema Nacional de Avaliação da Educação Superior – </a:t>
            </a:r>
            <a:r>
              <a:rPr lang="pt-BR" sz="1800" dirty="0" err="1">
                <a:latin typeface="Arial" panose="020B0604020202020204" pitchFamily="34" charset="0"/>
                <a:cs typeface="Arial" panose="020B0604020202020204" pitchFamily="34" charset="0"/>
              </a:rPr>
              <a:t>Sinaes</a:t>
            </a:r>
            <a:r>
              <a:rPr lang="pt-BR" sz="1800" dirty="0">
                <a:latin typeface="Arial" panose="020B0604020202020204" pitchFamily="34" charset="0"/>
                <a:cs typeface="Arial" panose="020B0604020202020204" pitchFamily="34" charset="0"/>
              </a:rPr>
              <a:t>, usuários do</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transporte escolar intermunicipal oferecido por esse Município.</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2.2. Distância de deslocamento diário, com limite máximo de 200 km.</a:t>
            </a:r>
            <a:br>
              <a:rPr lang="pt-BR" sz="1800" dirty="0">
                <a:latin typeface="Arial" panose="020B0604020202020204" pitchFamily="34" charset="0"/>
                <a:cs typeface="Arial" panose="020B0604020202020204" pitchFamily="34" charset="0"/>
              </a:rPr>
            </a:br>
            <a:r>
              <a:rPr lang="pt-BR" sz="1800" dirty="0"/>
              <a:t/>
            </a:r>
            <a:br>
              <a:rPr lang="pt-BR" sz="1800" dirty="0"/>
            </a:br>
            <a:r>
              <a:rPr lang="pt-BR" sz="1800" dirty="0"/>
              <a:t> </a:t>
            </a:r>
            <a:br>
              <a:rPr lang="pt-BR" sz="1800" dirty="0"/>
            </a:br>
            <a:r>
              <a:rPr lang="pt-BR" sz="1800" dirty="0">
                <a:solidFill>
                  <a:schemeClr val="tx1">
                    <a:lumMod val="75000"/>
                    <a:lumOff val="25000"/>
                  </a:schemeClr>
                </a:solidFill>
                <a:latin typeface="Chevin Pro ExtraBold" pitchFamily="34" charset="0"/>
              </a:rPr>
              <a:t/>
            </a:r>
            <a:br>
              <a:rPr lang="pt-BR" sz="1800" dirty="0">
                <a:solidFill>
                  <a:schemeClr val="tx1">
                    <a:lumMod val="75000"/>
                    <a:lumOff val="25000"/>
                  </a:schemeClr>
                </a:solidFill>
                <a:latin typeface="Chevin Pro ExtraBold" pitchFamily="34" charset="0"/>
              </a:rPr>
            </a:br>
            <a:r>
              <a:rPr lang="pt-BR" sz="1800" dirty="0">
                <a:solidFill>
                  <a:schemeClr val="tx1">
                    <a:lumMod val="75000"/>
                    <a:lumOff val="25000"/>
                  </a:schemeClr>
                </a:solidFill>
                <a:latin typeface="Chevin Pro ExtraBold" pitchFamily="34" charset="0"/>
              </a:rPr>
              <a:t/>
            </a:r>
            <a:br>
              <a:rPr lang="pt-BR" sz="1800" dirty="0">
                <a:solidFill>
                  <a:schemeClr val="tx1">
                    <a:lumMod val="75000"/>
                    <a:lumOff val="25000"/>
                  </a:schemeClr>
                </a:solidFill>
                <a:latin typeface="Chevin Pro ExtraBold" pitchFamily="34" charset="0"/>
              </a:rPr>
            </a:br>
            <a:endParaRPr lang="es-ES" sz="1800" dirty="0">
              <a:latin typeface="Arial" panose="020B0604020202020204" pitchFamily="34" charset="0"/>
              <a:cs typeface="Arial" panose="020B0604020202020204" pitchFamily="34" charset="0"/>
            </a:endParaRPr>
          </a:p>
        </p:txBody>
      </p:sp>
      <p:sp>
        <p:nvSpPr>
          <p:cNvPr id="4" name="Retângulo 3"/>
          <p:cNvSpPr/>
          <p:nvPr/>
        </p:nvSpPr>
        <p:spPr>
          <a:xfrm>
            <a:off x="10954139" y="0"/>
            <a:ext cx="1237861" cy="6858000"/>
          </a:xfrm>
          <a:prstGeom prst="rect">
            <a:avLst/>
          </a:prstGeom>
          <a:solidFill>
            <a:srgbClr val="00A4B5"/>
          </a:solidFill>
          <a:ln>
            <a:solidFill>
              <a:srgbClr val="00A4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5" name="Espaço Reservado para Conteúdo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1037854" y="226113"/>
            <a:ext cx="1070429" cy="240417"/>
          </a:xfrm>
        </p:spPr>
      </p:pic>
      <p:sp>
        <p:nvSpPr>
          <p:cNvPr id="7" name="CaixaDeTexto 6"/>
          <p:cNvSpPr txBox="1"/>
          <p:nvPr/>
        </p:nvSpPr>
        <p:spPr>
          <a:xfrm>
            <a:off x="1392594" y="346322"/>
            <a:ext cx="8976049" cy="369332"/>
          </a:xfrm>
          <a:prstGeom prst="rect">
            <a:avLst/>
          </a:prstGeom>
          <a:noFill/>
        </p:spPr>
        <p:txBody>
          <a:bodyPr wrap="square" rtlCol="0">
            <a:spAutoFit/>
          </a:bodyPr>
          <a:lstStyle/>
          <a:p>
            <a:r>
              <a:rPr lang="pt-BR" b="1" dirty="0" smtClean="0">
                <a:solidFill>
                  <a:schemeClr val="tx1">
                    <a:lumMod val="65000"/>
                    <a:lumOff val="35000"/>
                  </a:schemeClr>
                </a:solidFill>
                <a:latin typeface="Arial" panose="020B0604020202020204" pitchFamily="34" charset="0"/>
                <a:cs typeface="Arial" panose="020B0604020202020204" pitchFamily="34" charset="0"/>
              </a:rPr>
              <a:t>O Projeto de Lei nº 2.564, de 2011 (Senado Federal – Senadora Marisa Serrano)</a:t>
            </a:r>
            <a:endParaRPr lang="pt-BR" b="1" dirty="0">
              <a:solidFill>
                <a:schemeClr val="tx1">
                  <a:lumMod val="65000"/>
                  <a:lumOff val="35000"/>
                </a:schemeClr>
              </a:solidFill>
              <a:latin typeface="Arial" panose="020B0604020202020204" pitchFamily="34" charset="0"/>
              <a:cs typeface="Arial" panose="020B0604020202020204" pitchFamily="34" charset="0"/>
            </a:endParaRPr>
          </a:p>
        </p:txBody>
      </p:sp>
      <p:cxnSp>
        <p:nvCxnSpPr>
          <p:cNvPr id="9" name="Conector reto 8"/>
          <p:cNvCxnSpPr/>
          <p:nvPr/>
        </p:nvCxnSpPr>
        <p:spPr>
          <a:xfrm>
            <a:off x="1392594" y="852676"/>
            <a:ext cx="8976049"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66675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92594" y="1375896"/>
            <a:ext cx="8976049" cy="490191"/>
          </a:xfrm>
        </p:spPr>
        <p:txBody>
          <a:bodyPr anchor="t">
            <a:noAutofit/>
          </a:bodyPr>
          <a:lstStyle/>
          <a:p>
            <a:pPr marL="342900" indent="-342900">
              <a:buAutoNum type="arabicPeriod"/>
            </a:pPr>
            <a:r>
              <a:rPr lang="pt-BR" sz="1800" dirty="0">
                <a:latin typeface="Arial" panose="020B0604020202020204" pitchFamily="34" charset="0"/>
                <a:cs typeface="Arial" panose="020B0604020202020204" pitchFamily="34" charset="0"/>
              </a:rPr>
              <a:t>Autoriza a utilização de veículos destinados para o transporte escolar, adquiridos</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com recursos do </a:t>
            </a:r>
            <a:r>
              <a:rPr lang="pt-BR" sz="1800" dirty="0" err="1">
                <a:latin typeface="Arial" panose="020B0604020202020204" pitchFamily="34" charset="0"/>
                <a:cs typeface="Arial" panose="020B0604020202020204" pitchFamily="34" charset="0"/>
              </a:rPr>
              <a:t>Pnate</a:t>
            </a:r>
            <a:r>
              <a:rPr lang="pt-BR" sz="1800" dirty="0">
                <a:latin typeface="Arial" panose="020B0604020202020204" pitchFamily="34" charset="0"/>
                <a:cs typeface="Arial" panose="020B0604020202020204" pitchFamily="34" charset="0"/>
              </a:rPr>
              <a:t> e do Programa Caminho na Escola, para o transporte de</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estudantes de cursos técnicos,  superiores tecnológicos e de graduação.</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2. Os cursos devem referir-se a áreas de formação nas quais não existem cursos</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legalmente autorizados ou reconhecidos no Município de residência dos estudantes</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beneficiários.</a:t>
            </a:r>
          </a:p>
        </p:txBody>
      </p:sp>
      <p:sp>
        <p:nvSpPr>
          <p:cNvPr id="4" name="Retângulo 3"/>
          <p:cNvSpPr/>
          <p:nvPr/>
        </p:nvSpPr>
        <p:spPr>
          <a:xfrm>
            <a:off x="10954139" y="0"/>
            <a:ext cx="1237861" cy="6858000"/>
          </a:xfrm>
          <a:prstGeom prst="rect">
            <a:avLst/>
          </a:prstGeom>
          <a:solidFill>
            <a:srgbClr val="00A4B5"/>
          </a:solidFill>
          <a:ln>
            <a:solidFill>
              <a:srgbClr val="00A4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5" name="Espaço Reservado para Conteúdo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1037854" y="226113"/>
            <a:ext cx="1070429" cy="240417"/>
          </a:xfrm>
        </p:spPr>
      </p:pic>
      <p:sp>
        <p:nvSpPr>
          <p:cNvPr id="7" name="CaixaDeTexto 6"/>
          <p:cNvSpPr txBox="1"/>
          <p:nvPr/>
        </p:nvSpPr>
        <p:spPr>
          <a:xfrm>
            <a:off x="1392594" y="346322"/>
            <a:ext cx="9110649" cy="461665"/>
          </a:xfrm>
          <a:prstGeom prst="rect">
            <a:avLst/>
          </a:prstGeom>
          <a:noFill/>
        </p:spPr>
        <p:txBody>
          <a:bodyPr wrap="square" rtlCol="0">
            <a:spAutoFit/>
          </a:bodyPr>
          <a:lstStyle/>
          <a:p>
            <a:r>
              <a:rPr lang="pt-BR" sz="2400" b="1" dirty="0">
                <a:solidFill>
                  <a:schemeClr val="tx1">
                    <a:lumMod val="50000"/>
                    <a:lumOff val="50000"/>
                  </a:schemeClr>
                </a:solidFill>
                <a:latin typeface="Arial" panose="020B0604020202020204" pitchFamily="34" charset="0"/>
                <a:cs typeface="Arial" panose="020B0604020202020204" pitchFamily="34" charset="0"/>
              </a:rPr>
              <a:t>O Projeto de Lei nº 2001, de 2015 (Deputado Luciano </a:t>
            </a:r>
            <a:r>
              <a:rPr lang="pt-BR" sz="2400" b="1" dirty="0" err="1">
                <a:solidFill>
                  <a:schemeClr val="tx1">
                    <a:lumMod val="50000"/>
                    <a:lumOff val="50000"/>
                  </a:schemeClr>
                </a:solidFill>
                <a:latin typeface="Arial" panose="020B0604020202020204" pitchFamily="34" charset="0"/>
                <a:cs typeface="Arial" panose="020B0604020202020204" pitchFamily="34" charset="0"/>
              </a:rPr>
              <a:t>Ducci</a:t>
            </a:r>
            <a:r>
              <a:rPr lang="pt-BR" sz="2400" b="1" dirty="0">
                <a:solidFill>
                  <a:schemeClr val="tx1">
                    <a:lumMod val="50000"/>
                    <a:lumOff val="50000"/>
                  </a:schemeClr>
                </a:solidFill>
                <a:latin typeface="Arial" panose="020B0604020202020204" pitchFamily="34" charset="0"/>
                <a:cs typeface="Arial" panose="020B0604020202020204" pitchFamily="34" charset="0"/>
              </a:rPr>
              <a:t>)</a:t>
            </a:r>
          </a:p>
        </p:txBody>
      </p:sp>
      <p:cxnSp>
        <p:nvCxnSpPr>
          <p:cNvPr id="9" name="Conector reto 8"/>
          <p:cNvCxnSpPr/>
          <p:nvPr/>
        </p:nvCxnSpPr>
        <p:spPr>
          <a:xfrm>
            <a:off x="1392594" y="852676"/>
            <a:ext cx="8976049"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27450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92594" y="1375896"/>
            <a:ext cx="8976049" cy="490191"/>
          </a:xfrm>
        </p:spPr>
        <p:txBody>
          <a:bodyPr anchor="t">
            <a:noAutofit/>
          </a:bodyPr>
          <a:lstStyle/>
          <a:p>
            <a:pPr marL="342900" indent="-342900">
              <a:buAutoNum type="arabicPeriod"/>
            </a:pPr>
            <a:r>
              <a:rPr lang="pt-BR" sz="1700" u="sng" dirty="0">
                <a:latin typeface="Arial" panose="020B0604020202020204" pitchFamily="34" charset="0"/>
                <a:cs typeface="Arial" panose="020B0604020202020204" pitchFamily="34" charset="0"/>
              </a:rPr>
              <a:t>A lei passou a dispor sobre o que antes estava em decreto:</a:t>
            </a:r>
            <a:br>
              <a:rPr lang="pt-BR" sz="1700" u="sng"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      Dispõe que a União, por intermédio do Ministério da Educação, apoiará os sistemas</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públicos de educação básica dos Estados, Distrito Federal e Municípios na aquisição</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de veículos para transporte de estudantes, na forma do regulamento.</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       . Isto já vem sendo feito por meio do Programa Caminho da Escola. </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       . O caput do art. 5º da Lei é praticamente idêntico ao art. 1º do Decreto nº 6.768, de</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          2009, que criou esse Programa.</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       . Esse decreto hoje opera como o regulamento a que se refere o art. 5º da Lei.</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2. </a:t>
            </a:r>
            <a:r>
              <a:rPr lang="pt-BR" sz="1700" u="sng" dirty="0">
                <a:latin typeface="Arial" panose="020B0604020202020204" pitchFamily="34" charset="0"/>
                <a:cs typeface="Arial" panose="020B0604020202020204" pitchFamily="34" charset="0"/>
              </a:rPr>
              <a:t>A novidade da lei</a:t>
            </a:r>
            <a:r>
              <a:rPr lang="pt-BR" sz="1700" dirty="0">
                <a:latin typeface="Arial" panose="020B0604020202020204" pitchFamily="34" charset="0"/>
                <a:cs typeface="Arial" panose="020B0604020202020204" pitchFamily="34" charset="0"/>
              </a:rPr>
              <a:t>: </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    Autoriza que, sem prejuízo às finalidades do apoio concedido pela União, os</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veículos, além do uso na área rural, sejam utilizados para o transporte de estudantes</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da zona urbana e da educação superior.</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3. </a:t>
            </a:r>
            <a:r>
              <a:rPr lang="pt-BR" sz="1700" u="sng" dirty="0">
                <a:latin typeface="Arial" panose="020B0604020202020204" pitchFamily="34" charset="0"/>
                <a:cs typeface="Arial" panose="020B0604020202020204" pitchFamily="34" charset="0"/>
              </a:rPr>
              <a:t>A descentralização da lei</a:t>
            </a:r>
            <a:r>
              <a:rPr lang="pt-BR" sz="1700" dirty="0">
                <a:latin typeface="Arial" panose="020B0604020202020204" pitchFamily="34" charset="0"/>
                <a:cs typeface="Arial" panose="020B0604020202020204" pitchFamily="34" charset="0"/>
              </a:rPr>
              <a:t>:</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    Determina que esse uso adicional autorizado seja normatizado por regulamentação a ser</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expedida pelos Estados, Distrito Federal e Municípios. </a:t>
            </a:r>
            <a:br>
              <a:rPr lang="pt-BR" sz="1700" dirty="0">
                <a:latin typeface="Arial" panose="020B0604020202020204" pitchFamily="34" charset="0"/>
                <a:cs typeface="Arial" panose="020B0604020202020204" pitchFamily="34" charset="0"/>
              </a:rPr>
            </a:br>
            <a:endParaRPr lang="pt-BR" sz="1700" dirty="0">
              <a:latin typeface="Arial" panose="020B0604020202020204" pitchFamily="34" charset="0"/>
              <a:cs typeface="Arial" panose="020B0604020202020204" pitchFamily="34" charset="0"/>
            </a:endParaRPr>
          </a:p>
        </p:txBody>
      </p:sp>
      <p:sp>
        <p:nvSpPr>
          <p:cNvPr id="4" name="Retângulo 3"/>
          <p:cNvSpPr/>
          <p:nvPr/>
        </p:nvSpPr>
        <p:spPr>
          <a:xfrm>
            <a:off x="10954139" y="0"/>
            <a:ext cx="1237861" cy="6858000"/>
          </a:xfrm>
          <a:prstGeom prst="rect">
            <a:avLst/>
          </a:prstGeom>
          <a:solidFill>
            <a:srgbClr val="00A4B5"/>
          </a:solidFill>
          <a:ln>
            <a:solidFill>
              <a:srgbClr val="00A4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5" name="Espaço Reservado para Conteúdo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1037854" y="226113"/>
            <a:ext cx="1070429" cy="240417"/>
          </a:xfrm>
        </p:spPr>
      </p:pic>
      <p:sp>
        <p:nvSpPr>
          <p:cNvPr id="7" name="CaixaDeTexto 6"/>
          <p:cNvSpPr txBox="1"/>
          <p:nvPr/>
        </p:nvSpPr>
        <p:spPr>
          <a:xfrm>
            <a:off x="1392594" y="346322"/>
            <a:ext cx="8204487" cy="461665"/>
          </a:xfrm>
          <a:prstGeom prst="rect">
            <a:avLst/>
          </a:prstGeom>
          <a:noFill/>
        </p:spPr>
        <p:txBody>
          <a:bodyPr wrap="square" rtlCol="0">
            <a:spAutoFit/>
          </a:bodyPr>
          <a:lstStyle/>
          <a:p>
            <a:r>
              <a:rPr lang="pt-BR" sz="2400" b="1" dirty="0">
                <a:solidFill>
                  <a:schemeClr val="tx1">
                    <a:lumMod val="50000"/>
                    <a:lumOff val="50000"/>
                  </a:schemeClr>
                </a:solidFill>
                <a:latin typeface="Arial" panose="020B0604020202020204" pitchFamily="34" charset="0"/>
                <a:cs typeface="Arial" panose="020B0604020202020204" pitchFamily="34" charset="0"/>
              </a:rPr>
              <a:t>O quadro legal atual -  a Lei nº 12.816, de 2013 (art. 5º</a:t>
            </a:r>
            <a:r>
              <a:rPr lang="pt-BR" sz="2400" b="1" dirty="0" smtClean="0">
                <a:solidFill>
                  <a:schemeClr val="tx1">
                    <a:lumMod val="50000"/>
                    <a:lumOff val="50000"/>
                  </a:schemeClr>
                </a:solidFill>
                <a:latin typeface="Arial" panose="020B0604020202020204" pitchFamily="34" charset="0"/>
                <a:cs typeface="Arial" panose="020B0604020202020204" pitchFamily="34" charset="0"/>
              </a:rPr>
              <a:t>)</a:t>
            </a:r>
            <a:endParaRPr lang="pt-BR" sz="2400" b="1" dirty="0">
              <a:solidFill>
                <a:schemeClr val="tx1">
                  <a:lumMod val="50000"/>
                  <a:lumOff val="50000"/>
                </a:schemeClr>
              </a:solidFill>
              <a:latin typeface="Arial" panose="020B0604020202020204" pitchFamily="34" charset="0"/>
              <a:cs typeface="Arial" panose="020B0604020202020204" pitchFamily="34" charset="0"/>
            </a:endParaRPr>
          </a:p>
        </p:txBody>
      </p:sp>
      <p:cxnSp>
        <p:nvCxnSpPr>
          <p:cNvPr id="9" name="Conector reto 8"/>
          <p:cNvCxnSpPr/>
          <p:nvPr/>
        </p:nvCxnSpPr>
        <p:spPr>
          <a:xfrm>
            <a:off x="1392594" y="852676"/>
            <a:ext cx="8976049"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84833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92594" y="1375896"/>
            <a:ext cx="8976049" cy="4306447"/>
          </a:xfrm>
        </p:spPr>
        <p:txBody>
          <a:bodyPr anchor="t">
            <a:normAutofit fontScale="90000"/>
          </a:bodyPr>
          <a:lstStyle/>
          <a:p>
            <a:r>
              <a:rPr lang="pt-BR" sz="2000" u="sng" dirty="0">
                <a:latin typeface="Arial" panose="020B0604020202020204" pitchFamily="34" charset="0"/>
                <a:cs typeface="Arial" panose="020B0604020202020204" pitchFamily="34" charset="0"/>
              </a:rPr>
              <a:t>O projeto de lei nº 2001, de 2015, parece ter perdido seu objeto:</a:t>
            </a:r>
            <a:br>
              <a:rPr lang="pt-BR" sz="2000" u="sng" dirty="0">
                <a:latin typeface="Arial" panose="020B0604020202020204" pitchFamily="34" charset="0"/>
                <a:cs typeface="Arial" panose="020B0604020202020204" pitchFamily="34" charset="0"/>
              </a:rPr>
            </a:br>
            <a:r>
              <a:rPr lang="pt-BR" sz="2000" dirty="0">
                <a:latin typeface="Arial" panose="020B0604020202020204" pitchFamily="34" charset="0"/>
                <a:cs typeface="Arial" panose="020B0604020202020204" pitchFamily="34" charset="0"/>
              </a:rPr>
              <a:t/>
            </a:r>
            <a:br>
              <a:rPr lang="pt-BR" sz="2000" dirty="0">
                <a:latin typeface="Arial" panose="020B0604020202020204" pitchFamily="34" charset="0"/>
                <a:cs typeface="Arial" panose="020B0604020202020204" pitchFamily="34" charset="0"/>
              </a:rPr>
            </a:br>
            <a:r>
              <a:rPr lang="pt-BR" sz="2000" dirty="0">
                <a:latin typeface="Arial" panose="020B0604020202020204" pitchFamily="34" charset="0"/>
                <a:cs typeface="Arial" panose="020B0604020202020204" pitchFamily="34" charset="0"/>
              </a:rPr>
              <a:t>A autorização para o transporte de estudantes universitários em veículos adquiridos com</a:t>
            </a:r>
            <a:br>
              <a:rPr lang="pt-BR" sz="2000" dirty="0">
                <a:latin typeface="Arial" panose="020B0604020202020204" pitchFamily="34" charset="0"/>
                <a:cs typeface="Arial" panose="020B0604020202020204" pitchFamily="34" charset="0"/>
              </a:rPr>
            </a:br>
            <a:r>
              <a:rPr lang="pt-BR" sz="2000" dirty="0">
                <a:latin typeface="Arial" panose="020B0604020202020204" pitchFamily="34" charset="0"/>
                <a:cs typeface="Arial" panose="020B0604020202020204" pitchFamily="34" charset="0"/>
              </a:rPr>
              <a:t>      o apoio da União, sem alusão a restrição de fronteiras municipais ou estaduais, está dada</a:t>
            </a:r>
            <a:br>
              <a:rPr lang="pt-BR" sz="2000" dirty="0">
                <a:latin typeface="Arial" panose="020B0604020202020204" pitchFamily="34" charset="0"/>
                <a:cs typeface="Arial" panose="020B0604020202020204" pitchFamily="34" charset="0"/>
              </a:rPr>
            </a:br>
            <a:r>
              <a:rPr lang="pt-BR" sz="2000" dirty="0">
                <a:latin typeface="Arial" panose="020B0604020202020204" pitchFamily="34" charset="0"/>
                <a:cs typeface="Arial" panose="020B0604020202020204" pitchFamily="34" charset="0"/>
              </a:rPr>
              <a:t>      pela legislação federal, desde 2013, com a seguinte condição:</a:t>
            </a:r>
            <a:br>
              <a:rPr lang="pt-BR" sz="2000" dirty="0">
                <a:latin typeface="Arial" panose="020B0604020202020204" pitchFamily="34" charset="0"/>
                <a:cs typeface="Arial" panose="020B0604020202020204" pitchFamily="34" charset="0"/>
              </a:rPr>
            </a:br>
            <a:r>
              <a:rPr lang="pt-BR" sz="2000" dirty="0">
                <a:latin typeface="Arial" panose="020B0604020202020204" pitchFamily="34" charset="0"/>
                <a:cs typeface="Arial" panose="020B0604020202020204" pitchFamily="34" charset="0"/>
              </a:rPr>
              <a:t>             . Não haver prejuízo à finalidade central do apoio da União: o transporte dos </a:t>
            </a:r>
            <a:br>
              <a:rPr lang="pt-BR" sz="2000" dirty="0">
                <a:latin typeface="Arial" panose="020B0604020202020204" pitchFamily="34" charset="0"/>
                <a:cs typeface="Arial" panose="020B0604020202020204" pitchFamily="34" charset="0"/>
              </a:rPr>
            </a:br>
            <a:r>
              <a:rPr lang="pt-BR" sz="2000" dirty="0">
                <a:latin typeface="Arial" panose="020B0604020202020204" pitchFamily="34" charset="0"/>
                <a:cs typeface="Arial" panose="020B0604020202020204" pitchFamily="34" charset="0"/>
              </a:rPr>
              <a:t>               estudantes de educação básica residentes na zona rural.</a:t>
            </a:r>
            <a:br>
              <a:rPr lang="pt-BR" sz="2000" dirty="0">
                <a:latin typeface="Arial" panose="020B0604020202020204" pitchFamily="34" charset="0"/>
                <a:cs typeface="Arial" panose="020B0604020202020204" pitchFamily="34" charset="0"/>
              </a:rPr>
            </a:br>
            <a:r>
              <a:rPr lang="pt-BR" sz="2000" dirty="0">
                <a:latin typeface="Arial" panose="020B0604020202020204" pitchFamily="34" charset="0"/>
                <a:cs typeface="Arial" panose="020B0604020202020204" pitchFamily="34" charset="0"/>
              </a:rPr>
              <a:t/>
            </a:r>
            <a:br>
              <a:rPr lang="pt-BR" sz="2000" dirty="0">
                <a:latin typeface="Arial" panose="020B0604020202020204" pitchFamily="34" charset="0"/>
                <a:cs typeface="Arial" panose="020B0604020202020204" pitchFamily="34" charset="0"/>
              </a:rPr>
            </a:br>
            <a:r>
              <a:rPr lang="pt-BR" sz="2000" dirty="0">
                <a:latin typeface="Arial" panose="020B0604020202020204" pitchFamily="34" charset="0"/>
                <a:cs typeface="Arial" panose="020B0604020202020204" pitchFamily="34" charset="0"/>
              </a:rPr>
              <a:t>O transporte intermunicipal/interestadual desses estudantes, em veículos próprios do</a:t>
            </a:r>
            <a:br>
              <a:rPr lang="pt-BR" sz="2000" dirty="0">
                <a:latin typeface="Arial" panose="020B0604020202020204" pitchFamily="34" charset="0"/>
                <a:cs typeface="Arial" panose="020B0604020202020204" pitchFamily="34" charset="0"/>
              </a:rPr>
            </a:br>
            <a:r>
              <a:rPr lang="pt-BR" sz="2000" dirty="0">
                <a:latin typeface="Arial" panose="020B0604020202020204" pitchFamily="34" charset="0"/>
                <a:cs typeface="Arial" panose="020B0604020202020204" pitchFamily="34" charset="0"/>
              </a:rPr>
              <a:t>       Município, adquiridos sem o apoio da União, já não enfrentava óbices legais, desde que:</a:t>
            </a:r>
            <a:br>
              <a:rPr lang="pt-BR" sz="2000" dirty="0">
                <a:latin typeface="Arial" panose="020B0604020202020204" pitchFamily="34" charset="0"/>
                <a:cs typeface="Arial" panose="020B0604020202020204" pitchFamily="34" charset="0"/>
              </a:rPr>
            </a:br>
            <a:r>
              <a:rPr lang="pt-BR" sz="2000" dirty="0">
                <a:latin typeface="Arial" panose="020B0604020202020204" pitchFamily="34" charset="0"/>
                <a:cs typeface="Arial" panose="020B0604020202020204" pitchFamily="34" charset="0"/>
              </a:rPr>
              <a:t>	. O Município já houvesse cumprido todas as suas obrigações constitucionais</a:t>
            </a:r>
            <a:br>
              <a:rPr lang="pt-BR" sz="2000" dirty="0">
                <a:latin typeface="Arial" panose="020B0604020202020204" pitchFamily="34" charset="0"/>
                <a:cs typeface="Arial" panose="020B0604020202020204" pitchFamily="34" charset="0"/>
              </a:rPr>
            </a:br>
            <a:r>
              <a:rPr lang="pt-BR" sz="2000" dirty="0">
                <a:latin typeface="Arial" panose="020B0604020202020204" pitchFamily="34" charset="0"/>
                <a:cs typeface="Arial" panose="020B0604020202020204" pitchFamily="34" charset="0"/>
              </a:rPr>
              <a:t>  	e legais relativas às suas áreas prioritárias de atendimento educacional.</a:t>
            </a:r>
            <a:br>
              <a:rPr lang="pt-BR" sz="2000" dirty="0">
                <a:latin typeface="Arial" panose="020B0604020202020204" pitchFamily="34" charset="0"/>
                <a:cs typeface="Arial" panose="020B0604020202020204" pitchFamily="34" charset="0"/>
              </a:rPr>
            </a:br>
            <a:r>
              <a:rPr lang="pt-BR" sz="2000" dirty="0">
                <a:latin typeface="Arial" panose="020B0604020202020204" pitchFamily="34" charset="0"/>
                <a:cs typeface="Arial" panose="020B0604020202020204" pitchFamily="34" charset="0"/>
              </a:rPr>
              <a:t>	. O custeio fosse realizado com recursos para além do mínimo constitucionalmente</a:t>
            </a:r>
            <a:br>
              <a:rPr lang="pt-BR" sz="2000" dirty="0">
                <a:latin typeface="Arial" panose="020B0604020202020204" pitchFamily="34" charset="0"/>
                <a:cs typeface="Arial" panose="020B0604020202020204" pitchFamily="34" charset="0"/>
              </a:rPr>
            </a:br>
            <a:r>
              <a:rPr lang="pt-BR" sz="2000" dirty="0">
                <a:latin typeface="Arial" panose="020B0604020202020204" pitchFamily="34" charset="0"/>
                <a:cs typeface="Arial" panose="020B0604020202020204" pitchFamily="34" charset="0"/>
              </a:rPr>
              <a:t>  	vinculado à manutenção e desenvolvimento do ensino (art.  11, V, da Lei nº 9.394, </a:t>
            </a:r>
            <a:br>
              <a:rPr lang="pt-BR" sz="2000" dirty="0">
                <a:latin typeface="Arial" panose="020B0604020202020204" pitchFamily="34" charset="0"/>
                <a:cs typeface="Arial" panose="020B0604020202020204" pitchFamily="34" charset="0"/>
              </a:rPr>
            </a:br>
            <a:r>
              <a:rPr lang="pt-BR" sz="2000" dirty="0">
                <a:latin typeface="Arial" panose="020B0604020202020204" pitchFamily="34" charset="0"/>
                <a:cs typeface="Arial" panose="020B0604020202020204" pitchFamily="34" charset="0"/>
              </a:rPr>
              <a:t>                  de 1996 – LDB).</a:t>
            </a:r>
            <a:br>
              <a:rPr lang="pt-BR" sz="2000" dirty="0">
                <a:latin typeface="Arial" panose="020B0604020202020204" pitchFamily="34" charset="0"/>
                <a:cs typeface="Arial" panose="020B0604020202020204" pitchFamily="34" charset="0"/>
              </a:rPr>
            </a:br>
            <a:r>
              <a:rPr lang="pt-BR" sz="2000" dirty="0">
                <a:latin typeface="Arial" panose="020B0604020202020204" pitchFamily="34" charset="0"/>
                <a:cs typeface="Arial" panose="020B0604020202020204" pitchFamily="34" charset="0"/>
              </a:rPr>
              <a:t/>
            </a:r>
            <a:br>
              <a:rPr lang="pt-BR" sz="2000" dirty="0">
                <a:latin typeface="Arial" panose="020B0604020202020204" pitchFamily="34" charset="0"/>
                <a:cs typeface="Arial" panose="020B0604020202020204" pitchFamily="34" charset="0"/>
              </a:rPr>
            </a:br>
            <a:r>
              <a:rPr lang="pt-BR" sz="1800" dirty="0"/>
              <a:t/>
            </a:r>
            <a:br>
              <a:rPr lang="pt-BR" sz="1800" dirty="0"/>
            </a:br>
            <a:r>
              <a:rPr lang="pt-BR" sz="1800" dirty="0"/>
              <a:t>        </a:t>
            </a:r>
            <a:br>
              <a:rPr lang="pt-BR" sz="1800" dirty="0"/>
            </a:br>
            <a:r>
              <a:rPr lang="pt-BR" sz="1800" dirty="0">
                <a:solidFill>
                  <a:schemeClr val="tx1">
                    <a:lumMod val="75000"/>
                    <a:lumOff val="25000"/>
                  </a:schemeClr>
                </a:solidFill>
                <a:latin typeface="Chevin Pro ExtraBold" pitchFamily="34" charset="0"/>
              </a:rPr>
              <a:t/>
            </a:r>
            <a:br>
              <a:rPr lang="pt-BR" sz="1800" dirty="0">
                <a:solidFill>
                  <a:schemeClr val="tx1">
                    <a:lumMod val="75000"/>
                    <a:lumOff val="25000"/>
                  </a:schemeClr>
                </a:solidFill>
                <a:latin typeface="Chevin Pro ExtraBold" pitchFamily="34" charset="0"/>
              </a:rPr>
            </a:br>
            <a:endParaRPr lang="es-ES" sz="1800" dirty="0">
              <a:latin typeface="Arial" panose="020B0604020202020204" pitchFamily="34" charset="0"/>
              <a:cs typeface="Arial" panose="020B0604020202020204" pitchFamily="34" charset="0"/>
            </a:endParaRPr>
          </a:p>
        </p:txBody>
      </p:sp>
      <p:sp>
        <p:nvSpPr>
          <p:cNvPr id="4" name="Retângulo 3"/>
          <p:cNvSpPr/>
          <p:nvPr/>
        </p:nvSpPr>
        <p:spPr>
          <a:xfrm>
            <a:off x="10954139" y="0"/>
            <a:ext cx="1237861" cy="6858000"/>
          </a:xfrm>
          <a:prstGeom prst="rect">
            <a:avLst/>
          </a:prstGeom>
          <a:solidFill>
            <a:srgbClr val="00A4B5"/>
          </a:solidFill>
          <a:ln>
            <a:solidFill>
              <a:srgbClr val="00A4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5" name="Espaço Reservado para Conteúdo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1037854" y="226113"/>
            <a:ext cx="1070429" cy="240417"/>
          </a:xfrm>
        </p:spPr>
      </p:pic>
      <p:sp>
        <p:nvSpPr>
          <p:cNvPr id="7" name="CaixaDeTexto 6"/>
          <p:cNvSpPr txBox="1"/>
          <p:nvPr/>
        </p:nvSpPr>
        <p:spPr>
          <a:xfrm>
            <a:off x="1220260" y="346321"/>
            <a:ext cx="9320715" cy="461665"/>
          </a:xfrm>
          <a:prstGeom prst="rect">
            <a:avLst/>
          </a:prstGeom>
          <a:noFill/>
        </p:spPr>
        <p:txBody>
          <a:bodyPr wrap="square" rtlCol="0">
            <a:spAutoFit/>
          </a:bodyPr>
          <a:lstStyle/>
          <a:p>
            <a:r>
              <a:rPr lang="pt-BR" sz="2400" b="1" dirty="0">
                <a:solidFill>
                  <a:schemeClr val="tx1">
                    <a:lumMod val="50000"/>
                    <a:lumOff val="50000"/>
                  </a:schemeClr>
                </a:solidFill>
                <a:latin typeface="Arial" panose="020B0604020202020204" pitchFamily="34" charset="0"/>
                <a:cs typeface="Arial" panose="020B0604020202020204" pitchFamily="34" charset="0"/>
              </a:rPr>
              <a:t>Analisando as iniciativas legislativas face ao quadro existente:</a:t>
            </a:r>
          </a:p>
        </p:txBody>
      </p:sp>
      <p:cxnSp>
        <p:nvCxnSpPr>
          <p:cNvPr id="9" name="Conector reto 8"/>
          <p:cNvCxnSpPr/>
          <p:nvPr/>
        </p:nvCxnSpPr>
        <p:spPr>
          <a:xfrm>
            <a:off x="1392594" y="852676"/>
            <a:ext cx="8976049"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54688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92594" y="1375896"/>
            <a:ext cx="8976049" cy="4306447"/>
          </a:xfrm>
        </p:spPr>
        <p:txBody>
          <a:bodyPr anchor="t">
            <a:noAutofit/>
          </a:bodyPr>
          <a:lstStyle/>
          <a:p>
            <a:r>
              <a:rPr lang="pt-BR" sz="1700" u="sng" dirty="0">
                <a:latin typeface="Arial" panose="020B0604020202020204" pitchFamily="34" charset="0"/>
                <a:cs typeface="Arial" panose="020B0604020202020204" pitchFamily="34" charset="0"/>
              </a:rPr>
              <a:t>O projeto de lei nº 2.654, de 2011:</a:t>
            </a:r>
            <a:br>
              <a:rPr lang="pt-BR" sz="1700" u="sng"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 Altera profundamente a finalidade do </a:t>
            </a:r>
            <a:r>
              <a:rPr lang="pt-BR" sz="1700" dirty="0" err="1">
                <a:latin typeface="Arial" panose="020B0604020202020204" pitchFamily="34" charset="0"/>
                <a:cs typeface="Arial" panose="020B0604020202020204" pitchFamily="34" charset="0"/>
              </a:rPr>
              <a:t>Pnate</a:t>
            </a:r>
            <a:r>
              <a:rPr lang="pt-BR" sz="1700" dirty="0">
                <a:latin typeface="Arial" panose="020B0604020202020204" pitchFamily="34" charset="0"/>
                <a:cs typeface="Arial" panose="020B0604020202020204" pitchFamily="34" charset="0"/>
              </a:rPr>
              <a:t> enquanto programa de  apoio da União aos</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  programas suplementares de transporte escolar dos estudantes da educação básica,</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  mantidos pelos entes federados subnacionais, em cumprimento ao disposto no art. 208,</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  VII, da Constituição Federal.</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 Prevê destinação adicional de recursos para o apoio ao transporte de estudantes da</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  educação superior cujo número:</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    . Não está dimensionado.</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    . Não dispõe de fonte padronizada de informação, ao contrário do atual </a:t>
            </a:r>
            <a:r>
              <a:rPr lang="pt-BR" sz="1700" dirty="0" err="1">
                <a:latin typeface="Arial" panose="020B0604020202020204" pitchFamily="34" charset="0"/>
                <a:cs typeface="Arial" panose="020B0604020202020204" pitchFamily="34" charset="0"/>
              </a:rPr>
              <a:t>Pnate</a:t>
            </a:r>
            <a:r>
              <a:rPr lang="pt-BR" sz="1700" dirty="0">
                <a:latin typeface="Arial" panose="020B0604020202020204" pitchFamily="34" charset="0"/>
                <a:cs typeface="Arial" panose="020B0604020202020204" pitchFamily="34" charset="0"/>
              </a:rPr>
              <a:t>, que</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      conta com a apuração das matrículas de estudantes na zona rural pelo Censo Escolar.</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      </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 Cria nova despesa sem critérios precisos para seu dimensionamento.</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 Amplia a alocação de recursos para a educação superior sem precisar novas fontes</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      de recursos.</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 Gera disputa com recursos atualmente destinados à educação básica que,  por seu</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  turno, carece de ampliação de dispêndios por parte da União. </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
            </a:r>
            <a:br>
              <a:rPr lang="pt-BR" sz="1700" dirty="0">
                <a:latin typeface="Arial" panose="020B0604020202020204" pitchFamily="34" charset="0"/>
                <a:cs typeface="Arial" panose="020B0604020202020204" pitchFamily="34" charset="0"/>
              </a:rPr>
            </a:br>
            <a:r>
              <a:rPr lang="pt-BR" sz="1700" dirty="0">
                <a:latin typeface="Arial" panose="020B0604020202020204" pitchFamily="34" charset="0"/>
                <a:cs typeface="Arial" panose="020B0604020202020204" pitchFamily="34" charset="0"/>
              </a:rPr>
              <a:t/>
            </a:r>
            <a:br>
              <a:rPr lang="pt-BR" sz="1700" dirty="0">
                <a:latin typeface="Arial" panose="020B0604020202020204" pitchFamily="34" charset="0"/>
                <a:cs typeface="Arial" panose="020B0604020202020204" pitchFamily="34" charset="0"/>
              </a:rPr>
            </a:br>
            <a:r>
              <a:rPr lang="pt-BR" sz="1700" dirty="0"/>
              <a:t/>
            </a:r>
            <a:br>
              <a:rPr lang="pt-BR" sz="1700" dirty="0"/>
            </a:br>
            <a:r>
              <a:rPr lang="pt-BR" sz="1700" dirty="0"/>
              <a:t>        </a:t>
            </a:r>
            <a:br>
              <a:rPr lang="pt-BR" sz="1700" dirty="0"/>
            </a:br>
            <a:r>
              <a:rPr lang="pt-BR" sz="1700" dirty="0">
                <a:solidFill>
                  <a:schemeClr val="tx1">
                    <a:lumMod val="75000"/>
                    <a:lumOff val="25000"/>
                  </a:schemeClr>
                </a:solidFill>
                <a:latin typeface="Chevin Pro ExtraBold" pitchFamily="34" charset="0"/>
              </a:rPr>
              <a:t/>
            </a:r>
            <a:br>
              <a:rPr lang="pt-BR" sz="1700" dirty="0">
                <a:solidFill>
                  <a:schemeClr val="tx1">
                    <a:lumMod val="75000"/>
                    <a:lumOff val="25000"/>
                  </a:schemeClr>
                </a:solidFill>
                <a:latin typeface="Chevin Pro ExtraBold" pitchFamily="34" charset="0"/>
              </a:rPr>
            </a:br>
            <a:endParaRPr lang="es-ES" sz="1700" dirty="0">
              <a:latin typeface="Arial" panose="020B0604020202020204" pitchFamily="34" charset="0"/>
              <a:cs typeface="Arial" panose="020B0604020202020204" pitchFamily="34" charset="0"/>
            </a:endParaRPr>
          </a:p>
        </p:txBody>
      </p:sp>
      <p:sp>
        <p:nvSpPr>
          <p:cNvPr id="4" name="Retângulo 3"/>
          <p:cNvSpPr/>
          <p:nvPr/>
        </p:nvSpPr>
        <p:spPr>
          <a:xfrm>
            <a:off x="10954139" y="0"/>
            <a:ext cx="1237861" cy="6858000"/>
          </a:xfrm>
          <a:prstGeom prst="rect">
            <a:avLst/>
          </a:prstGeom>
          <a:solidFill>
            <a:srgbClr val="00A4B5"/>
          </a:solidFill>
          <a:ln>
            <a:solidFill>
              <a:srgbClr val="00A4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5" name="Espaço Reservado para Conteúdo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1037854" y="226113"/>
            <a:ext cx="1070429" cy="240417"/>
          </a:xfrm>
        </p:spPr>
      </p:pic>
      <p:sp>
        <p:nvSpPr>
          <p:cNvPr id="7" name="CaixaDeTexto 6"/>
          <p:cNvSpPr txBox="1"/>
          <p:nvPr/>
        </p:nvSpPr>
        <p:spPr>
          <a:xfrm>
            <a:off x="1220260" y="346321"/>
            <a:ext cx="9320715" cy="461665"/>
          </a:xfrm>
          <a:prstGeom prst="rect">
            <a:avLst/>
          </a:prstGeom>
          <a:noFill/>
        </p:spPr>
        <p:txBody>
          <a:bodyPr wrap="square" rtlCol="0">
            <a:spAutoFit/>
          </a:bodyPr>
          <a:lstStyle/>
          <a:p>
            <a:r>
              <a:rPr lang="pt-BR" sz="2400" b="1" dirty="0">
                <a:solidFill>
                  <a:schemeClr val="tx1">
                    <a:lumMod val="50000"/>
                    <a:lumOff val="50000"/>
                  </a:schemeClr>
                </a:solidFill>
                <a:latin typeface="Arial" panose="020B0604020202020204" pitchFamily="34" charset="0"/>
                <a:cs typeface="Arial" panose="020B0604020202020204" pitchFamily="34" charset="0"/>
              </a:rPr>
              <a:t>Analisando as iniciativas legislativas face ao quadro existente:</a:t>
            </a:r>
          </a:p>
        </p:txBody>
      </p:sp>
      <p:cxnSp>
        <p:nvCxnSpPr>
          <p:cNvPr id="9" name="Conector reto 8"/>
          <p:cNvCxnSpPr/>
          <p:nvPr/>
        </p:nvCxnSpPr>
        <p:spPr>
          <a:xfrm>
            <a:off x="1392594" y="852676"/>
            <a:ext cx="8976049"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63404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92594" y="1375896"/>
            <a:ext cx="8976049" cy="4306447"/>
          </a:xfrm>
        </p:spPr>
        <p:txBody>
          <a:bodyPr anchor="t">
            <a:normAutofit fontScale="90000"/>
          </a:bodyPr>
          <a:lstStyle/>
          <a:p>
            <a:r>
              <a:rPr lang="pt-BR" sz="1900" dirty="0">
                <a:latin typeface="Arial" panose="020B0604020202020204" pitchFamily="34" charset="0"/>
                <a:cs typeface="Arial" panose="020B0604020202020204" pitchFamily="34" charset="0"/>
              </a:rPr>
              <a:t>. As despesas de custeio do transporte de estudantes universitários pelo Município, a</a:t>
            </a:r>
            <a:br>
              <a:rPr lang="pt-BR" sz="1900" dirty="0">
                <a:latin typeface="Arial" panose="020B0604020202020204" pitchFamily="34" charset="0"/>
                <a:cs typeface="Arial" panose="020B0604020202020204" pitchFamily="34" charset="0"/>
              </a:rPr>
            </a:br>
            <a:r>
              <a:rPr lang="pt-BR" sz="1900" dirty="0">
                <a:latin typeface="Arial" panose="020B0604020202020204" pitchFamily="34" charset="0"/>
                <a:cs typeface="Arial" panose="020B0604020202020204" pitchFamily="34" charset="0"/>
              </a:rPr>
              <a:t>         ser regulamentadas pelo ente federado, não podem ser realizadas com recursos </a:t>
            </a:r>
            <a:br>
              <a:rPr lang="pt-BR" sz="1900" dirty="0">
                <a:latin typeface="Arial" panose="020B0604020202020204" pitchFamily="34" charset="0"/>
                <a:cs typeface="Arial" panose="020B0604020202020204" pitchFamily="34" charset="0"/>
              </a:rPr>
            </a:br>
            <a:r>
              <a:rPr lang="pt-BR" sz="1900" dirty="0">
                <a:latin typeface="Arial" panose="020B0604020202020204" pitchFamily="34" charset="0"/>
                <a:cs typeface="Arial" panose="020B0604020202020204" pitchFamily="34" charset="0"/>
              </a:rPr>
              <a:t>         relativos ao mínimo constitucional vinculado à manutenção e desenvolvimento</a:t>
            </a:r>
            <a:br>
              <a:rPr lang="pt-BR" sz="1900" dirty="0">
                <a:latin typeface="Arial" panose="020B0604020202020204" pitchFamily="34" charset="0"/>
                <a:cs typeface="Arial" panose="020B0604020202020204" pitchFamily="34" charset="0"/>
              </a:rPr>
            </a:br>
            <a:r>
              <a:rPr lang="pt-BR" sz="1900" dirty="0">
                <a:latin typeface="Arial" panose="020B0604020202020204" pitchFamily="34" charset="0"/>
                <a:cs typeface="Arial" panose="020B0604020202020204" pitchFamily="34" charset="0"/>
              </a:rPr>
              <a:t>         do ensino.</a:t>
            </a:r>
            <a:br>
              <a:rPr lang="pt-BR" sz="1900" dirty="0">
                <a:latin typeface="Arial" panose="020B0604020202020204" pitchFamily="34" charset="0"/>
                <a:cs typeface="Arial" panose="020B0604020202020204" pitchFamily="34" charset="0"/>
              </a:rPr>
            </a:br>
            <a:r>
              <a:rPr lang="pt-BR" sz="1900" dirty="0">
                <a:latin typeface="Arial" panose="020B0604020202020204" pitchFamily="34" charset="0"/>
                <a:cs typeface="Arial" panose="020B0604020202020204" pitchFamily="34" charset="0"/>
              </a:rPr>
              <a:t/>
            </a:r>
            <a:br>
              <a:rPr lang="pt-BR" sz="1900" dirty="0">
                <a:latin typeface="Arial" panose="020B0604020202020204" pitchFamily="34" charset="0"/>
                <a:cs typeface="Arial" panose="020B0604020202020204" pitchFamily="34" charset="0"/>
              </a:rPr>
            </a:br>
            <a:r>
              <a:rPr lang="pt-BR" sz="1900" dirty="0">
                <a:latin typeface="Arial" panose="020B0604020202020204" pitchFamily="34" charset="0"/>
                <a:cs typeface="Arial" panose="020B0604020202020204" pitchFamily="34" charset="0"/>
              </a:rPr>
              <a:t>       . Há óbices para que os recursos do </a:t>
            </a:r>
            <a:r>
              <a:rPr lang="pt-BR" sz="1900" dirty="0" err="1">
                <a:latin typeface="Arial" panose="020B0604020202020204" pitchFamily="34" charset="0"/>
                <a:cs typeface="Arial" panose="020B0604020202020204" pitchFamily="34" charset="0"/>
              </a:rPr>
              <a:t>Pnate</a:t>
            </a:r>
            <a:r>
              <a:rPr lang="pt-BR" sz="1900" dirty="0">
                <a:latin typeface="Arial" panose="020B0604020202020204" pitchFamily="34" charset="0"/>
                <a:cs typeface="Arial" panose="020B0604020202020204" pitchFamily="34" charset="0"/>
              </a:rPr>
              <a:t> sejam utilizados para o custeio corrente do</a:t>
            </a:r>
            <a:br>
              <a:rPr lang="pt-BR" sz="1900" dirty="0">
                <a:latin typeface="Arial" panose="020B0604020202020204" pitchFamily="34" charset="0"/>
                <a:cs typeface="Arial" panose="020B0604020202020204" pitchFamily="34" charset="0"/>
              </a:rPr>
            </a:br>
            <a:r>
              <a:rPr lang="pt-BR" sz="1900" dirty="0">
                <a:latin typeface="Arial" panose="020B0604020202020204" pitchFamily="34" charset="0"/>
                <a:cs typeface="Arial" panose="020B0604020202020204" pitchFamily="34" charset="0"/>
              </a:rPr>
              <a:t>         transporte desses estudantes:</a:t>
            </a:r>
            <a:br>
              <a:rPr lang="pt-BR" sz="1900" dirty="0">
                <a:latin typeface="Arial" panose="020B0604020202020204" pitchFamily="34" charset="0"/>
                <a:cs typeface="Arial" panose="020B0604020202020204" pitchFamily="34" charset="0"/>
              </a:rPr>
            </a:br>
            <a:r>
              <a:rPr lang="pt-BR" sz="1900" dirty="0">
                <a:latin typeface="Arial" panose="020B0604020202020204" pitchFamily="34" charset="0"/>
                <a:cs typeface="Arial" panose="020B0604020202020204" pitchFamily="34" charset="0"/>
              </a:rPr>
              <a:t/>
            </a:r>
            <a:br>
              <a:rPr lang="pt-BR" sz="1900" dirty="0">
                <a:latin typeface="Arial" panose="020B0604020202020204" pitchFamily="34" charset="0"/>
                <a:cs typeface="Arial" panose="020B0604020202020204" pitchFamily="34" charset="0"/>
              </a:rPr>
            </a:br>
            <a:r>
              <a:rPr lang="pt-BR" sz="1900" dirty="0">
                <a:latin typeface="Arial" panose="020B0604020202020204" pitchFamily="34" charset="0"/>
                <a:cs typeface="Arial" panose="020B0604020202020204" pitchFamily="34" charset="0"/>
              </a:rPr>
              <a:t>         . Em sua atual configuração, o Programa está voltado para a educação básica.</a:t>
            </a:r>
            <a:br>
              <a:rPr lang="pt-BR" sz="1900" dirty="0">
                <a:latin typeface="Arial" panose="020B0604020202020204" pitchFamily="34" charset="0"/>
                <a:cs typeface="Arial" panose="020B0604020202020204" pitchFamily="34" charset="0"/>
              </a:rPr>
            </a:br>
            <a:r>
              <a:rPr lang="pt-BR" sz="1900" dirty="0">
                <a:latin typeface="Arial" panose="020B0604020202020204" pitchFamily="34" charset="0"/>
                <a:cs typeface="Arial" panose="020B0604020202020204" pitchFamily="34" charset="0"/>
              </a:rPr>
              <a:t>         . Os recursos previstos no Orçamento da União têm como fonte a contribuição</a:t>
            </a:r>
            <a:br>
              <a:rPr lang="pt-BR" sz="1900" dirty="0">
                <a:latin typeface="Arial" panose="020B0604020202020204" pitchFamily="34" charset="0"/>
                <a:cs typeface="Arial" panose="020B0604020202020204" pitchFamily="34" charset="0"/>
              </a:rPr>
            </a:br>
            <a:r>
              <a:rPr lang="pt-BR" sz="1900" dirty="0">
                <a:latin typeface="Arial" panose="020B0604020202020204" pitchFamily="34" charset="0"/>
                <a:cs typeface="Arial" panose="020B0604020202020204" pitchFamily="34" charset="0"/>
              </a:rPr>
              <a:t>           social do salário-educação, destinada exclusivamente à educação básica.</a:t>
            </a:r>
            <a:br>
              <a:rPr lang="pt-BR" sz="1900" dirty="0">
                <a:latin typeface="Arial" panose="020B0604020202020204" pitchFamily="34" charset="0"/>
                <a:cs typeface="Arial" panose="020B0604020202020204" pitchFamily="34" charset="0"/>
              </a:rPr>
            </a:br>
            <a:r>
              <a:rPr lang="pt-BR" sz="1900" dirty="0">
                <a:latin typeface="Arial" panose="020B0604020202020204" pitchFamily="34" charset="0"/>
                <a:cs typeface="Arial" panose="020B0604020202020204" pitchFamily="34" charset="0"/>
              </a:rPr>
              <a:t>         . A eventual ampliação desse Programa para atendimento de despesas com o</a:t>
            </a:r>
            <a:br>
              <a:rPr lang="pt-BR" sz="1900" dirty="0">
                <a:latin typeface="Arial" panose="020B0604020202020204" pitchFamily="34" charset="0"/>
                <a:cs typeface="Arial" panose="020B0604020202020204" pitchFamily="34" charset="0"/>
              </a:rPr>
            </a:br>
            <a:r>
              <a:rPr lang="pt-BR" sz="1900" dirty="0">
                <a:latin typeface="Arial" panose="020B0604020202020204" pitchFamily="34" charset="0"/>
                <a:cs typeface="Arial" panose="020B0604020202020204" pitchFamily="34" charset="0"/>
              </a:rPr>
              <a:t>           transporte de estudantes universitários:</a:t>
            </a:r>
            <a:br>
              <a:rPr lang="pt-BR" sz="1900" dirty="0">
                <a:latin typeface="Arial" panose="020B0604020202020204" pitchFamily="34" charset="0"/>
                <a:cs typeface="Arial" panose="020B0604020202020204" pitchFamily="34" charset="0"/>
              </a:rPr>
            </a:br>
            <a:r>
              <a:rPr lang="pt-BR" sz="1900" dirty="0">
                <a:latin typeface="Arial" panose="020B0604020202020204" pitchFamily="34" charset="0"/>
                <a:cs typeface="Arial" panose="020B0604020202020204" pitchFamily="34" charset="0"/>
              </a:rPr>
              <a:t>           . dilui a identidade do Programa, inserido nas políticas públicas de apoio à educação</a:t>
            </a:r>
            <a:br>
              <a:rPr lang="pt-BR" sz="1900" dirty="0">
                <a:latin typeface="Arial" panose="020B0604020202020204" pitchFamily="34" charset="0"/>
                <a:cs typeface="Arial" panose="020B0604020202020204" pitchFamily="34" charset="0"/>
              </a:rPr>
            </a:br>
            <a:r>
              <a:rPr lang="pt-BR" sz="1900" dirty="0">
                <a:latin typeface="Arial" panose="020B0604020202020204" pitchFamily="34" charset="0"/>
                <a:cs typeface="Arial" panose="020B0604020202020204" pitchFamily="34" charset="0"/>
              </a:rPr>
              <a:t>             básica.</a:t>
            </a:r>
            <a:br>
              <a:rPr lang="pt-BR" sz="1900" dirty="0">
                <a:latin typeface="Arial" panose="020B0604020202020204" pitchFamily="34" charset="0"/>
                <a:cs typeface="Arial" panose="020B0604020202020204" pitchFamily="34" charset="0"/>
              </a:rPr>
            </a:br>
            <a:r>
              <a:rPr lang="pt-BR" sz="1900" dirty="0">
                <a:latin typeface="Arial" panose="020B0604020202020204" pitchFamily="34" charset="0"/>
                <a:cs typeface="Arial" panose="020B0604020202020204" pitchFamily="34" charset="0"/>
              </a:rPr>
              <a:t>           . reduz ou mesmo impede a necessária revisão dos valores alocados pela União para</a:t>
            </a:r>
            <a:br>
              <a:rPr lang="pt-BR" sz="1900" dirty="0">
                <a:latin typeface="Arial" panose="020B0604020202020204" pitchFamily="34" charset="0"/>
                <a:cs typeface="Arial" panose="020B0604020202020204" pitchFamily="34" charset="0"/>
              </a:rPr>
            </a:br>
            <a:r>
              <a:rPr lang="pt-BR" sz="1900" dirty="0">
                <a:latin typeface="Arial" panose="020B0604020202020204" pitchFamily="34" charset="0"/>
                <a:cs typeface="Arial" panose="020B0604020202020204" pitchFamily="34" charset="0"/>
              </a:rPr>
              <a:t>             apoiar o transporte dos estudantes da educação básica.</a:t>
            </a:r>
            <a:br>
              <a:rPr lang="pt-BR" sz="1900" dirty="0">
                <a:latin typeface="Arial" panose="020B0604020202020204" pitchFamily="34" charset="0"/>
                <a:cs typeface="Arial" panose="020B0604020202020204" pitchFamily="34" charset="0"/>
              </a:rPr>
            </a:br>
            <a:r>
              <a:rPr lang="pt-BR" sz="1900" dirty="0">
                <a:latin typeface="Arial" panose="020B0604020202020204" pitchFamily="34" charset="0"/>
                <a:cs typeface="Arial" panose="020B0604020202020204" pitchFamily="34" charset="0"/>
              </a:rPr>
              <a:t>                . Em muitos Municípios, o custo do transporte escolar compõe uma das rubricas</a:t>
            </a:r>
            <a:br>
              <a:rPr lang="pt-BR" sz="1900" dirty="0">
                <a:latin typeface="Arial" panose="020B0604020202020204" pitchFamily="34" charset="0"/>
                <a:cs typeface="Arial" panose="020B0604020202020204" pitchFamily="34" charset="0"/>
              </a:rPr>
            </a:br>
            <a:r>
              <a:rPr lang="pt-BR" sz="1900" dirty="0">
                <a:latin typeface="Arial" panose="020B0604020202020204" pitchFamily="34" charset="0"/>
                <a:cs typeface="Arial" panose="020B0604020202020204" pitchFamily="34" charset="0"/>
              </a:rPr>
              <a:t>                  mais onerosas de seus orçamentos.</a:t>
            </a:r>
            <a:br>
              <a:rPr lang="pt-BR" sz="1900" dirty="0">
                <a:latin typeface="Arial" panose="020B0604020202020204" pitchFamily="34" charset="0"/>
                <a:cs typeface="Arial" panose="020B0604020202020204" pitchFamily="34" charset="0"/>
              </a:rPr>
            </a:br>
            <a:r>
              <a:rPr lang="pt-BR" sz="1900" dirty="0">
                <a:latin typeface="Arial" panose="020B0604020202020204" pitchFamily="34" charset="0"/>
                <a:cs typeface="Arial" panose="020B0604020202020204" pitchFamily="34" charset="0"/>
              </a:rPr>
              <a:t>           . Implica a inclusão em nova fonte de financiamento do Programa, no Orçamento da</a:t>
            </a:r>
            <a:br>
              <a:rPr lang="pt-BR" sz="1900" dirty="0">
                <a:latin typeface="Arial" panose="020B0604020202020204" pitchFamily="34" charset="0"/>
                <a:cs typeface="Arial" panose="020B0604020202020204" pitchFamily="34" charset="0"/>
              </a:rPr>
            </a:br>
            <a:r>
              <a:rPr lang="pt-BR" sz="1900" dirty="0">
                <a:latin typeface="Arial" panose="020B0604020202020204" pitchFamily="34" charset="0"/>
                <a:cs typeface="Arial" panose="020B0604020202020204" pitchFamily="34" charset="0"/>
              </a:rPr>
              <a:t>             União.</a:t>
            </a:r>
            <a:r>
              <a:rPr lang="pt-BR" sz="1600" dirty="0"/>
              <a:t/>
            </a:r>
            <a:br>
              <a:rPr lang="pt-BR" sz="1600" dirty="0"/>
            </a:br>
            <a:r>
              <a:rPr lang="pt-BR" sz="1800" dirty="0">
                <a:latin typeface="Arial" panose="020B0604020202020204" pitchFamily="34" charset="0"/>
                <a:cs typeface="Arial" panose="020B0604020202020204" pitchFamily="34" charset="0"/>
              </a:rPr>
              <a:t/>
            </a:r>
            <a:br>
              <a:rPr lang="pt-BR" sz="1800" dirty="0">
                <a:latin typeface="Arial" panose="020B0604020202020204" pitchFamily="34" charset="0"/>
                <a:cs typeface="Arial" panose="020B0604020202020204" pitchFamily="34" charset="0"/>
              </a:rPr>
            </a:br>
            <a:r>
              <a:rPr lang="pt-BR" sz="2000" dirty="0">
                <a:latin typeface="Arial" panose="020B0604020202020204" pitchFamily="34" charset="0"/>
                <a:cs typeface="Arial" panose="020B0604020202020204" pitchFamily="34" charset="0"/>
              </a:rPr>
              <a:t/>
            </a:r>
            <a:br>
              <a:rPr lang="pt-BR" sz="2000" dirty="0">
                <a:latin typeface="Arial" panose="020B0604020202020204" pitchFamily="34" charset="0"/>
                <a:cs typeface="Arial" panose="020B0604020202020204" pitchFamily="34" charset="0"/>
              </a:rPr>
            </a:br>
            <a:r>
              <a:rPr lang="pt-BR" sz="2000" dirty="0">
                <a:latin typeface="Arial" panose="020B0604020202020204" pitchFamily="34" charset="0"/>
                <a:cs typeface="Arial" panose="020B0604020202020204" pitchFamily="34" charset="0"/>
              </a:rPr>
              <a:t/>
            </a:r>
            <a:br>
              <a:rPr lang="pt-BR" sz="2000" dirty="0">
                <a:latin typeface="Arial" panose="020B0604020202020204" pitchFamily="34" charset="0"/>
                <a:cs typeface="Arial" panose="020B0604020202020204" pitchFamily="34" charset="0"/>
              </a:rPr>
            </a:br>
            <a:r>
              <a:rPr lang="pt-BR" sz="1800" dirty="0"/>
              <a:t/>
            </a:r>
            <a:br>
              <a:rPr lang="pt-BR" sz="1800" dirty="0"/>
            </a:br>
            <a:r>
              <a:rPr lang="pt-BR" sz="1800" dirty="0"/>
              <a:t>        </a:t>
            </a:r>
            <a:br>
              <a:rPr lang="pt-BR" sz="1800" dirty="0"/>
            </a:br>
            <a:r>
              <a:rPr lang="pt-BR" sz="1800" dirty="0">
                <a:solidFill>
                  <a:schemeClr val="tx1">
                    <a:lumMod val="75000"/>
                    <a:lumOff val="25000"/>
                  </a:schemeClr>
                </a:solidFill>
                <a:latin typeface="Chevin Pro ExtraBold" pitchFamily="34" charset="0"/>
              </a:rPr>
              <a:t/>
            </a:r>
            <a:br>
              <a:rPr lang="pt-BR" sz="1800" dirty="0">
                <a:solidFill>
                  <a:schemeClr val="tx1">
                    <a:lumMod val="75000"/>
                    <a:lumOff val="25000"/>
                  </a:schemeClr>
                </a:solidFill>
                <a:latin typeface="Chevin Pro ExtraBold" pitchFamily="34" charset="0"/>
              </a:rPr>
            </a:br>
            <a:endParaRPr lang="es-ES" sz="1800" dirty="0">
              <a:latin typeface="Arial" panose="020B0604020202020204" pitchFamily="34" charset="0"/>
              <a:cs typeface="Arial" panose="020B0604020202020204" pitchFamily="34" charset="0"/>
            </a:endParaRPr>
          </a:p>
        </p:txBody>
      </p:sp>
      <p:sp>
        <p:nvSpPr>
          <p:cNvPr id="4" name="Retângulo 3"/>
          <p:cNvSpPr/>
          <p:nvPr/>
        </p:nvSpPr>
        <p:spPr>
          <a:xfrm>
            <a:off x="10954139" y="0"/>
            <a:ext cx="1237861" cy="6858000"/>
          </a:xfrm>
          <a:prstGeom prst="rect">
            <a:avLst/>
          </a:prstGeom>
          <a:solidFill>
            <a:srgbClr val="00A4B5"/>
          </a:solidFill>
          <a:ln>
            <a:solidFill>
              <a:srgbClr val="00A4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5" name="Espaço Reservado para Conteúdo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1037854" y="226113"/>
            <a:ext cx="1070429" cy="240417"/>
          </a:xfrm>
        </p:spPr>
      </p:pic>
      <p:sp>
        <p:nvSpPr>
          <p:cNvPr id="7" name="CaixaDeTexto 6"/>
          <p:cNvSpPr txBox="1"/>
          <p:nvPr/>
        </p:nvSpPr>
        <p:spPr>
          <a:xfrm>
            <a:off x="1220260" y="346321"/>
            <a:ext cx="9320715" cy="461665"/>
          </a:xfrm>
          <a:prstGeom prst="rect">
            <a:avLst/>
          </a:prstGeom>
          <a:noFill/>
        </p:spPr>
        <p:txBody>
          <a:bodyPr wrap="square" rtlCol="0">
            <a:spAutoFit/>
          </a:bodyPr>
          <a:lstStyle/>
          <a:p>
            <a:r>
              <a:rPr lang="pt-BR" sz="2400" b="1" dirty="0">
                <a:solidFill>
                  <a:schemeClr val="tx1">
                    <a:lumMod val="50000"/>
                    <a:lumOff val="50000"/>
                  </a:schemeClr>
                </a:solidFill>
                <a:latin typeface="Arial" panose="020B0604020202020204" pitchFamily="34" charset="0"/>
                <a:cs typeface="Arial" panose="020B0604020202020204" pitchFamily="34" charset="0"/>
              </a:rPr>
              <a:t>Analisando as iniciativas legislativas face ao quadro existente:</a:t>
            </a:r>
          </a:p>
        </p:txBody>
      </p:sp>
      <p:cxnSp>
        <p:nvCxnSpPr>
          <p:cNvPr id="9" name="Conector reto 8"/>
          <p:cNvCxnSpPr/>
          <p:nvPr/>
        </p:nvCxnSpPr>
        <p:spPr>
          <a:xfrm>
            <a:off x="1392594" y="852676"/>
            <a:ext cx="8976049"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55139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92594" y="1375896"/>
            <a:ext cx="8976049" cy="4306447"/>
          </a:xfrm>
        </p:spPr>
        <p:txBody>
          <a:bodyPr anchor="t">
            <a:noAutofit/>
          </a:bodyPr>
          <a:lstStyle/>
          <a:p>
            <a:r>
              <a:rPr lang="pt-BR" sz="1800" dirty="0">
                <a:latin typeface="Arial" panose="020B0604020202020204" pitchFamily="34" charset="0"/>
                <a:cs typeface="Arial" panose="020B0604020202020204" pitchFamily="34" charset="0"/>
              </a:rPr>
              <a:t>Os valores anuais por aluno não são reajustados desde 2011.</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 A defasagem de valores, em termos reais, medida pelo IPCA, chega a 41%.</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 A despesa com transporte escolar é, em geral, a segunda mais significativa</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no orçamento dos entes federados subnacionais, inferior apenas à despesa com</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pessoal.</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 O montante de recursos repassados pelo Governo federal, por meio do </a:t>
            </a:r>
            <a:r>
              <a:rPr lang="pt-BR" sz="1800" dirty="0" err="1">
                <a:latin typeface="Arial" panose="020B0604020202020204" pitchFamily="34" charset="0"/>
                <a:cs typeface="Arial" panose="020B0604020202020204" pitchFamily="34" charset="0"/>
              </a:rPr>
              <a:t>Pnate</a:t>
            </a:r>
            <a:r>
              <a:rPr lang="pt-BR" sz="1800" dirty="0">
                <a:latin typeface="Arial" panose="020B0604020202020204" pitchFamily="34" charset="0"/>
                <a:cs typeface="Arial" panose="020B0604020202020204" pitchFamily="34" charset="0"/>
              </a:rPr>
              <a:t>, </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corresponde, em média, a menos de 20% dos gastos realizados pelos estados e</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municípios com o transporte escolar dos estudantes da educação básica da zona </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rural.</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Há, portanto, questões relevantes de financiamento do transporte escolar para</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a educação básica que precisam ser encaminhadas, o que não recomenda a ampliação</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da abrangência do Programa para outro nível de ensino.  </a:t>
            </a:r>
            <a:br>
              <a:rPr lang="pt-BR" sz="1800" dirty="0">
                <a:latin typeface="Arial" panose="020B0604020202020204" pitchFamily="34" charset="0"/>
                <a:cs typeface="Arial" panose="020B0604020202020204" pitchFamily="34" charset="0"/>
              </a:rPr>
            </a:br>
            <a:endParaRPr lang="es-ES" sz="1800" dirty="0">
              <a:latin typeface="Arial" panose="020B0604020202020204" pitchFamily="34" charset="0"/>
              <a:cs typeface="Arial" panose="020B0604020202020204" pitchFamily="34" charset="0"/>
            </a:endParaRPr>
          </a:p>
        </p:txBody>
      </p:sp>
      <p:sp>
        <p:nvSpPr>
          <p:cNvPr id="4" name="Retângulo 3"/>
          <p:cNvSpPr/>
          <p:nvPr/>
        </p:nvSpPr>
        <p:spPr>
          <a:xfrm>
            <a:off x="10954139" y="0"/>
            <a:ext cx="1237861" cy="6858000"/>
          </a:xfrm>
          <a:prstGeom prst="rect">
            <a:avLst/>
          </a:prstGeom>
          <a:solidFill>
            <a:srgbClr val="00A4B5"/>
          </a:solidFill>
          <a:ln>
            <a:solidFill>
              <a:srgbClr val="00A4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5" name="Espaço Reservado para Conteúdo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1037854" y="226113"/>
            <a:ext cx="1070429" cy="240417"/>
          </a:xfrm>
        </p:spPr>
      </p:pic>
      <p:sp>
        <p:nvSpPr>
          <p:cNvPr id="7" name="CaixaDeTexto 6"/>
          <p:cNvSpPr txBox="1"/>
          <p:nvPr/>
        </p:nvSpPr>
        <p:spPr>
          <a:xfrm>
            <a:off x="1220260" y="346321"/>
            <a:ext cx="9320715" cy="523220"/>
          </a:xfrm>
          <a:prstGeom prst="rect">
            <a:avLst/>
          </a:prstGeom>
          <a:noFill/>
        </p:spPr>
        <p:txBody>
          <a:bodyPr wrap="square" rtlCol="0">
            <a:spAutoFit/>
          </a:bodyPr>
          <a:lstStyle/>
          <a:p>
            <a:r>
              <a:rPr lang="pt-BR" sz="2800" b="1" dirty="0">
                <a:solidFill>
                  <a:schemeClr val="tx1">
                    <a:lumMod val="50000"/>
                    <a:lumOff val="50000"/>
                  </a:schemeClr>
                </a:solidFill>
                <a:latin typeface="Arial" panose="020B0604020202020204" pitchFamily="34" charset="0"/>
                <a:cs typeface="Arial" panose="020B0604020202020204" pitchFamily="34" charset="0"/>
              </a:rPr>
              <a:t>No âmbito do </a:t>
            </a:r>
            <a:r>
              <a:rPr lang="pt-BR" sz="2800" b="1" dirty="0" err="1">
                <a:solidFill>
                  <a:schemeClr val="tx1">
                    <a:lumMod val="50000"/>
                    <a:lumOff val="50000"/>
                  </a:schemeClr>
                </a:solidFill>
                <a:latin typeface="Arial" panose="020B0604020202020204" pitchFamily="34" charset="0"/>
                <a:cs typeface="Arial" panose="020B0604020202020204" pitchFamily="34" charset="0"/>
              </a:rPr>
              <a:t>Pnate</a:t>
            </a:r>
            <a:r>
              <a:rPr lang="pt-BR" sz="2800" b="1" dirty="0">
                <a:solidFill>
                  <a:schemeClr val="tx1">
                    <a:lumMod val="50000"/>
                    <a:lumOff val="50000"/>
                  </a:schemeClr>
                </a:solidFill>
                <a:latin typeface="Arial" panose="020B0604020202020204" pitchFamily="34" charset="0"/>
                <a:cs typeface="Arial" panose="020B0604020202020204" pitchFamily="34" charset="0"/>
              </a:rPr>
              <a:t>:</a:t>
            </a:r>
          </a:p>
        </p:txBody>
      </p:sp>
      <p:cxnSp>
        <p:nvCxnSpPr>
          <p:cNvPr id="9" name="Conector reto 8"/>
          <p:cNvCxnSpPr/>
          <p:nvPr/>
        </p:nvCxnSpPr>
        <p:spPr>
          <a:xfrm>
            <a:off x="1392594" y="852676"/>
            <a:ext cx="8976049"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0954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92592" y="869541"/>
            <a:ext cx="8976049" cy="4306447"/>
          </a:xfrm>
        </p:spPr>
        <p:txBody>
          <a:bodyPr anchor="t">
            <a:noAutofit/>
          </a:bodyPr>
          <a:lstStyle/>
          <a:p>
            <a:r>
              <a:rPr lang="pt-BR" sz="1800" b="1" dirty="0">
                <a:latin typeface="Arial" panose="020B0604020202020204" pitchFamily="34" charset="0"/>
                <a:cs typeface="Arial" panose="020B0604020202020204" pitchFamily="34" charset="0"/>
              </a:rPr>
              <a:t>Em resumo:</a:t>
            </a:r>
            <a:br>
              <a:rPr lang="pt-BR" sz="1800" b="1"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A Lei nº 12.816, de 2013:</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Deu encaminhamento oportuno à questão do transporte dos estudantes de educação superior, permitindo aos entes federados subnacionais a utilização dos</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veículos adquiridos com apoio de recursos federais.</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Ao limitar-se à autorização para uso dos veículos, evitou óbices enfrentados</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pelas iniciativas legislativas ora em exame.</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É uma alternativa mais viável que a apresentada pelo projeto de lei nº 2.654, de 2011.</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Já atendeu à intenção legislativa do projeto de lei nº 2001, de 2015.</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a:r>
            <a:br>
              <a:rPr lang="pt-BR" sz="1800" dirty="0">
                <a:latin typeface="Arial" panose="020B0604020202020204" pitchFamily="34" charset="0"/>
                <a:cs typeface="Arial" panose="020B0604020202020204" pitchFamily="34" charset="0"/>
              </a:rPr>
            </a:br>
            <a:r>
              <a:rPr lang="pt-BR" sz="1800" b="1" dirty="0">
                <a:latin typeface="Arial" panose="020B0604020202020204" pitchFamily="34" charset="0"/>
                <a:cs typeface="Arial" panose="020B0604020202020204" pitchFamily="34" charset="0"/>
              </a:rPr>
              <a:t>Em conclusão:</a:t>
            </a:r>
            <a:br>
              <a:rPr lang="pt-BR" sz="1800" b="1"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Não se recomenda dar curso às proposições em questão.</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A eventual intenção de apoiar, com recursos federais, o transporte dos estudantes da educação superior, deve ser objeto de programa específico da União, não concorrente</a:t>
            </a:r>
            <a:br>
              <a:rPr lang="pt-BR" sz="1800" dirty="0">
                <a:latin typeface="Arial" panose="020B0604020202020204" pitchFamily="34" charset="0"/>
                <a:cs typeface="Arial" panose="020B0604020202020204" pitchFamily="34" charset="0"/>
              </a:rPr>
            </a:br>
            <a:r>
              <a:rPr lang="pt-BR" sz="1800" dirty="0">
                <a:latin typeface="Arial" panose="020B0604020202020204" pitchFamily="34" charset="0"/>
                <a:cs typeface="Arial" panose="020B0604020202020204" pitchFamily="34" charset="0"/>
              </a:rPr>
              <a:t>com o apoio ao transporte escolar da educação básica.</a:t>
            </a:r>
          </a:p>
        </p:txBody>
      </p:sp>
      <p:sp>
        <p:nvSpPr>
          <p:cNvPr id="4" name="Retângulo 3"/>
          <p:cNvSpPr/>
          <p:nvPr/>
        </p:nvSpPr>
        <p:spPr>
          <a:xfrm>
            <a:off x="10954139" y="0"/>
            <a:ext cx="1237861" cy="6858000"/>
          </a:xfrm>
          <a:prstGeom prst="rect">
            <a:avLst/>
          </a:prstGeom>
          <a:solidFill>
            <a:srgbClr val="00A4B5"/>
          </a:solidFill>
          <a:ln>
            <a:solidFill>
              <a:srgbClr val="00A4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5" name="Espaço Reservado para Conteúdo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1037854" y="226113"/>
            <a:ext cx="1070429" cy="240417"/>
          </a:xfrm>
        </p:spPr>
      </p:pic>
      <p:cxnSp>
        <p:nvCxnSpPr>
          <p:cNvPr id="9" name="Conector reto 8"/>
          <p:cNvCxnSpPr/>
          <p:nvPr/>
        </p:nvCxnSpPr>
        <p:spPr>
          <a:xfrm>
            <a:off x="1392594" y="852676"/>
            <a:ext cx="8976049"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003879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TotalTime>
  <Words>196</Words>
  <Application>Microsoft Office PowerPoint</Application>
  <PresentationFormat>Personalizar</PresentationFormat>
  <Paragraphs>17</Paragraphs>
  <Slides>9</Slides>
  <Notes>0</Notes>
  <HiddenSlides>0</HiddenSlides>
  <MMClips>0</MMClips>
  <ScaleCrop>false</ScaleCrop>
  <HeadingPairs>
    <vt:vector size="4" baseType="variant">
      <vt:variant>
        <vt:lpstr>Tema</vt:lpstr>
      </vt:variant>
      <vt:variant>
        <vt:i4>1</vt:i4>
      </vt:variant>
      <vt:variant>
        <vt:lpstr>Títulos de slides</vt:lpstr>
      </vt:variant>
      <vt:variant>
        <vt:i4>9</vt:i4>
      </vt:variant>
    </vt:vector>
  </HeadingPairs>
  <TitlesOfParts>
    <vt:vector size="10" baseType="lpstr">
      <vt:lpstr>Tema do Office</vt:lpstr>
      <vt:lpstr>Apresentação do PowerPoint</vt:lpstr>
      <vt:lpstr>Altera a Lei nº 10.880, de 2004 (Lei do Programa Nacional de Apoio ao Transporte do Escolar – Pnate) para inserir a destinação de recursos para o transporte de alunos de cursos de graduação.  2. Critérios para alocação de recursos:       2.1. Número de estudantes de cursos de graduação residentes em Município sem oferta de cursos por instituições de educação superior com conceito igual ou superior a  3 (três) no Sistema Nacional de Avaliação da Educação Superior – Sinaes, usuários do transporte escolar intermunicipal oferecido por esse Município.        2.2. Distância de deslocamento diário, com limite máximo de 200 km.      </vt:lpstr>
      <vt:lpstr>Autoriza a utilização de veículos destinados para o transporte escolar, adquiridos com recursos do Pnate e do Programa Caminho na Escola, para o transporte de estudantes de cursos técnicos,  superiores tecnológicos e de graduação.  2. Os cursos devem referir-se a áreas de formação nas quais não existem cursos legalmente autorizados ou reconhecidos no Município de residência dos estudantes beneficiários.</vt:lpstr>
      <vt:lpstr>A lei passou a dispor sobre o que antes estava em decreto:       Dispõe que a União, por intermédio do Ministério da Educação, apoiará os sistemas públicos de educação básica dos Estados, Distrito Federal e Municípios na aquisição de veículos para transporte de estudantes, na forma do regulamento.        . Isto já vem sendo feito por meio do Programa Caminho da Escola.         . O caput do art. 5º da Lei é praticamente idêntico ao art. 1º do Decreto nº 6.768, de           2009, que criou esse Programa.        . Esse decreto hoje opera como o regulamento a que se refere o art. 5º da Lei.  2. A novidade da lei:      Autoriza que, sem prejuízo às finalidades do apoio concedido pela União, os veículos, além do uso na área rural, sejam utilizados para o transporte de estudantes da zona urbana e da educação superior.  3. A descentralização da lei:     Determina que esse uso adicional autorizado seja normatizado por regulamentação a ser expedida pelos Estados, Distrito Federal e Municípios.  </vt:lpstr>
      <vt:lpstr>O projeto de lei nº 2001, de 2015, parece ter perdido seu objeto:  A autorização para o transporte de estudantes universitários em veículos adquiridos com       o apoio da União, sem alusão a restrição de fronteiras municipais ou estaduais, está dada       pela legislação federal, desde 2013, com a seguinte condição:              . Não haver prejuízo à finalidade central do apoio da União: o transporte dos                 estudantes de educação básica residentes na zona rural.  O transporte intermunicipal/interestadual desses estudantes, em veículos próprios do        Município, adquiridos sem o apoio da União, já não enfrentava óbices legais, desde que:  . O Município já houvesse cumprido todas as suas obrigações constitucionais    e legais relativas às suas áreas prioritárias de atendimento educacional.  . O custeio fosse realizado com recursos para além do mínimo constitucionalmente    vinculado à manutenção e desenvolvimento do ensino (art.  11, V, da Lei nº 9.394,                    de 1996 – LDB).             </vt:lpstr>
      <vt:lpstr>O projeto de lei nº 2.654, de 2011:  . Altera profundamente a finalidade do Pnate enquanto programa de  apoio da União aos   programas suplementares de transporte escolar dos estudantes da educação básica,   mantidos pelos entes federados subnacionais, em cumprimento ao disposto no art. 208,   VII, da Constituição Federal.  . Prevê destinação adicional de recursos para o apoio ao transporte de estudantes da   educação superior cujo número:     . Não está dimensionado.     . Não dispõe de fonte padronizada de informação, ao contrário do atual Pnate, que       conta com a apuração das matrículas de estudantes na zona rural pelo Censo Escolar.        . Cria nova despesa sem critérios precisos para seu dimensionamento.  . Amplia a alocação de recursos para a educação superior sem precisar novas fontes       de recursos.  . Gera disputa com recursos atualmente destinados à educação básica que,  por seu   turno, carece de ampliação de dispêndios por parte da União.                </vt:lpstr>
      <vt:lpstr>. As despesas de custeio do transporte de estudantes universitários pelo Município, a          ser regulamentadas pelo ente federado, não podem ser realizadas com recursos           relativos ao mínimo constitucional vinculado à manutenção e desenvolvimento          do ensino.         . Há óbices para que os recursos do Pnate sejam utilizados para o custeio corrente do          transporte desses estudantes:           . Em sua atual configuração, o Programa está voltado para a educação básica.          . Os recursos previstos no Orçamento da União têm como fonte a contribuição            social do salário-educação, destinada exclusivamente à educação básica.          . A eventual ampliação desse Programa para atendimento de despesas com o            transporte de estudantes universitários:            . dilui a identidade do Programa, inserido nas políticas públicas de apoio à educação              básica.            . reduz ou mesmo impede a necessária revisão dos valores alocados pela União para              apoiar o transporte dos estudantes da educação básica.                 . Em muitos Municípios, o custo do transporte escolar compõe uma das rubricas                   mais onerosas de seus orçamentos.            . Implica a inclusão em nova fonte de financiamento do Programa, no Orçamento da              União.               </vt:lpstr>
      <vt:lpstr>Os valores anuais por aluno não são reajustados desde 2011.     . A defasagem de valores, em termos reais, medida pelo IPCA, chega a 41%.     . A despesa com transporte escolar é, em geral, a segunda mais significativa       no orçamento dos entes federados subnacionais, inferior apenas à despesa com       pessoal.     . O montante de recursos repassados pelo Governo federal, por meio do Pnate,       corresponde, em média, a menos de 20% dos gastos realizados pelos estados e      municípios com o transporte escolar dos estudantes da educação básica da zona       rural.    Há, portanto, questões relevantes de financiamento do transporte escolar para a educação básica que precisam ser encaminhadas, o que não recomenda a ampliação da abrangência do Programa para outro nível de ensino.   </vt:lpstr>
      <vt:lpstr>Em resumo:  A Lei nº 12.816, de 2013:  . Deu encaminhamento oportuno à questão do transporte dos estudantes de educação superior, permitindo aos entes federados subnacionais a utilização dos veículos adquiridos com apoio de recursos federais.  . Ao limitar-se à autorização para uso dos veículos, evitou óbices enfrentados   pelas iniciativas legislativas ora em exame.  . É uma alternativa mais viável que a apresentada pelo projeto de lei nº 2.654, de 2011.  . Já atendeu à intenção legislativa do projeto de lei nº 2001, de 2015.  Em conclusão:  Não se recomenda dar curso às proposições em questão.  A eventual intenção de apoiar, com recursos federais, o transporte dos estudantes da educação superior, deve ser objeto de programa específico da União, não concorrente com o apoio ao transporte escolar da educação básica.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Estágio Ascom</dc:creator>
  <cp:lastModifiedBy>Elizabeth Gomes de Lima Santos</cp:lastModifiedBy>
  <cp:revision>9</cp:revision>
  <dcterms:created xsi:type="dcterms:W3CDTF">2017-03-23T20:09:48Z</dcterms:created>
  <dcterms:modified xsi:type="dcterms:W3CDTF">2017-05-15T16:24:42Z</dcterms:modified>
</cp:coreProperties>
</file>