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4" r:id="rId2"/>
    <p:sldId id="256" r:id="rId3"/>
    <p:sldId id="332" r:id="rId4"/>
    <p:sldId id="279" r:id="rId5"/>
    <p:sldId id="280" r:id="rId6"/>
    <p:sldId id="281" r:id="rId7"/>
    <p:sldId id="282" r:id="rId8"/>
    <p:sldId id="278" r:id="rId9"/>
    <p:sldId id="258" r:id="rId10"/>
    <p:sldId id="283" r:id="rId11"/>
    <p:sldId id="326" r:id="rId12"/>
    <p:sldId id="319" r:id="rId13"/>
    <p:sldId id="284" r:id="rId14"/>
    <p:sldId id="286" r:id="rId15"/>
    <p:sldId id="288" r:id="rId16"/>
    <p:sldId id="320" r:id="rId17"/>
    <p:sldId id="344" r:id="rId18"/>
    <p:sldId id="328" r:id="rId19"/>
    <p:sldId id="329" r:id="rId20"/>
    <p:sldId id="330" r:id="rId21"/>
    <p:sldId id="290" r:id="rId22"/>
    <p:sldId id="291" r:id="rId23"/>
    <p:sldId id="292" r:id="rId24"/>
    <p:sldId id="293" r:id="rId25"/>
    <p:sldId id="294" r:id="rId26"/>
    <p:sldId id="295" r:id="rId27"/>
    <p:sldId id="296" r:id="rId28"/>
    <p:sldId id="297" r:id="rId29"/>
    <p:sldId id="298" r:id="rId30"/>
    <p:sldId id="300" r:id="rId31"/>
    <p:sldId id="302" r:id="rId32"/>
    <p:sldId id="315" r:id="rId33"/>
    <p:sldId id="316" r:id="rId34"/>
    <p:sldId id="303" r:id="rId35"/>
    <p:sldId id="307" r:id="rId36"/>
    <p:sldId id="333" r:id="rId37"/>
    <p:sldId id="334" r:id="rId38"/>
    <p:sldId id="337" r:id="rId39"/>
    <p:sldId id="343" r:id="rId40"/>
    <p:sldId id="310" r:id="rId41"/>
    <p:sldId id="313" r:id="rId42"/>
    <p:sldId id="266" r:id="rId43"/>
    <p:sldId id="267" r:id="rId44"/>
    <p:sldId id="268" r:id="rId45"/>
    <p:sldId id="331" r:id="rId46"/>
    <p:sldId id="270" r:id="rId47"/>
    <p:sldId id="271" r:id="rId48"/>
    <p:sldId id="346" r:id="rId49"/>
    <p:sldId id="336" r:id="rId50"/>
    <p:sldId id="272" r:id="rId51"/>
    <p:sldId id="321" r:id="rId52"/>
    <p:sldId id="353" r:id="rId53"/>
    <p:sldId id="273" r:id="rId54"/>
    <p:sldId id="274" r:id="rId55"/>
    <p:sldId id="275" r:id="rId56"/>
    <p:sldId id="276" r:id="rId57"/>
    <p:sldId id="347" r:id="rId58"/>
    <p:sldId id="277" r:id="rId59"/>
    <p:sldId id="335" r:id="rId60"/>
    <p:sldId id="338" r:id="rId61"/>
    <p:sldId id="349" r:id="rId62"/>
    <p:sldId id="350" r:id="rId63"/>
    <p:sldId id="352" r:id="rId64"/>
    <p:sldId id="351" r:id="rId6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50" d="100"/>
        <a:sy n="50" d="100"/>
      </p:scale>
      <p:origin x="0" y="2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Planilha_do_Microsoft_Excel10.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Cliente\Dropbox\dados\financiamento\congelamento%20dos%20gastos%20com%20educa&#231;&#227;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liente\Dropbox\dados\financiamento\congelamento%20dos%20gastos%20com%20educa&#231;&#227;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liente\Dropbox\dados\financiamento\congelamento%20dos%20gastos%20com%20educa&#231;&#227;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liente\Dropbox\dados\financiamento\congelamento%20dos%20gastos%20com%20educa&#231;&#227;o.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Planilha_do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5000000000000001E-2"/>
          <c:y val="3.7015998102847551E-2"/>
          <c:w val="0.94027777777777777"/>
          <c:h val="0.91670114376402345"/>
        </c:manualLayout>
      </c:layout>
      <c:pie3DChart>
        <c:varyColors val="1"/>
        <c:ser>
          <c:idx val="0"/>
          <c:order val="0"/>
          <c:tx>
            <c:strRef>
              <c:f>Plan1!$B$1</c:f>
              <c:strCache>
                <c:ptCount val="1"/>
                <c:pt idx="0">
                  <c:v>Colunas1</c:v>
                </c:pt>
              </c:strCache>
            </c:strRef>
          </c:tx>
          <c:spPr>
            <a:solidFill>
              <a:srgbClr val="92D050"/>
            </a:solidFill>
          </c:spPr>
          <c:explosion val="25"/>
          <c:dPt>
            <c:idx val="0"/>
            <c:bubble3D val="0"/>
            <c:spPr>
              <a:solidFill>
                <a:srgbClr val="00B050"/>
              </a:solidFill>
            </c:spPr>
          </c:dPt>
          <c:dPt>
            <c:idx val="1"/>
            <c:bubble3D val="0"/>
            <c:explosion val="28"/>
            <c:spPr>
              <a:solidFill>
                <a:srgbClr val="FFFF00"/>
              </a:solidFill>
            </c:spPr>
          </c:dPt>
          <c:dLbls>
            <c:dLbl>
              <c:idx val="0"/>
              <c:layout>
                <c:manualLayout>
                  <c:x val="0.13485613517060369"/>
                  <c:y val="-3.9058355679600136E-2"/>
                </c:manualLayout>
              </c:layout>
              <c:spPr/>
              <c:txPr>
                <a:bodyPr/>
                <a:lstStyle/>
                <a:p>
                  <a:pPr>
                    <a:defRPr b="1"/>
                  </a:pPr>
                  <a:endParaRPr lang="pt-BR"/>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0.11382212379702537"/>
                  <c:y val="2.6545540779656689E-2"/>
                </c:manualLayout>
              </c:layout>
              <c:spPr/>
              <c:txPr>
                <a:bodyPr/>
                <a:lstStyle/>
                <a:p>
                  <a:pPr>
                    <a:defRPr b="1"/>
                  </a:pPr>
                  <a:endParaRPr lang="pt-BR"/>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Plan1!$A$2:$A$3</c:f>
              <c:strCache>
                <c:ptCount val="2"/>
                <c:pt idx="0">
                  <c:v>Educação Básica</c:v>
                </c:pt>
                <c:pt idx="1">
                  <c:v>Ensino Superior</c:v>
                </c:pt>
              </c:strCache>
            </c:strRef>
          </c:cat>
          <c:val>
            <c:numRef>
              <c:f>Plan1!$B$2:$B$3</c:f>
              <c:numCache>
                <c:formatCode>#,##0</c:formatCode>
                <c:ptCount val="2"/>
                <c:pt idx="0">
                  <c:v>47469112</c:v>
                </c:pt>
                <c:pt idx="1">
                  <c:v>6650000</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2.2558862968714209E-2"/>
          <c:w val="1"/>
          <c:h val="0.64611910046170584"/>
        </c:manualLayout>
      </c:layout>
      <c:barChart>
        <c:barDir val="col"/>
        <c:grouping val="clustered"/>
        <c:varyColors val="0"/>
        <c:ser>
          <c:idx val="0"/>
          <c:order val="0"/>
          <c:tx>
            <c:strRef>
              <c:f>Plan1!$B$1</c:f>
              <c:strCache>
                <c:ptCount val="1"/>
                <c:pt idx="0">
                  <c:v>População</c:v>
                </c:pt>
              </c:strCache>
            </c:strRef>
          </c:tx>
          <c:invertIfNegative val="0"/>
          <c:dLbls>
            <c:dLbl>
              <c:idx val="1"/>
              <c:layout>
                <c:manualLayout>
                  <c:x val="6.5088832722290119E-3"/>
                  <c:y val="-4.566785939773629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49767618412769E-3"/>
                  <c:y val="-1.92075541741975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9.044579092351560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288208717549902E-2"/>
                  <c:y val="-3.141232952436185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Plan1!$A$2:$A$6</c:f>
              <c:strCache>
                <c:ptCount val="5"/>
                <c:pt idx="0">
                  <c:v>Brasileiros com renda até 3 salários mínimos </c:v>
                </c:pt>
                <c:pt idx="1">
                  <c:v>Brasileiros com renda entre 3 e 5 salários mínimos </c:v>
                </c:pt>
                <c:pt idx="2">
                  <c:v>Brasileiros com renda entre 5 a 10 salários minimos</c:v>
                </c:pt>
                <c:pt idx="3">
                  <c:v>Brasileiros com renda de 10 a 20 salários mínimos</c:v>
                </c:pt>
                <c:pt idx="4">
                  <c:v>Brasileiros com renda acima de 20 salários mínimos</c:v>
                </c:pt>
              </c:strCache>
            </c:strRef>
          </c:cat>
          <c:val>
            <c:numRef>
              <c:f>Plan1!$B$2:$B$6</c:f>
              <c:numCache>
                <c:formatCode>0.00%</c:formatCode>
                <c:ptCount val="5"/>
                <c:pt idx="0">
                  <c:v>0.79020000000000001</c:v>
                </c:pt>
                <c:pt idx="1">
                  <c:v>0.19139999999999999</c:v>
                </c:pt>
                <c:pt idx="2">
                  <c:v>7.5999999999999998E-2</c:v>
                </c:pt>
                <c:pt idx="3">
                  <c:v>2.4E-2</c:v>
                </c:pt>
                <c:pt idx="4">
                  <c:v>8.4000000000000047E-3</c:v>
                </c:pt>
              </c:numCache>
            </c:numRef>
          </c:val>
        </c:ser>
        <c:ser>
          <c:idx val="1"/>
          <c:order val="1"/>
          <c:tx>
            <c:strRef>
              <c:f>Plan1!$C$1</c:f>
              <c:strCache>
                <c:ptCount val="1"/>
                <c:pt idx="0">
                  <c:v>Imposto Pago</c:v>
                </c:pt>
              </c:strCache>
            </c:strRef>
          </c:tx>
          <c:invertIfNegative val="0"/>
          <c:dLbls>
            <c:dLbl>
              <c:idx val="0"/>
              <c:layout>
                <c:manualLayout>
                  <c:x val="4.9131445712381157E-2"/>
                  <c:y val="-5.332094883514241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89674295448654E-2"/>
                  <c:y val="-1.92075541741975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935832526544874E-2"/>
                  <c:y val="-4.511772593742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338025933626423E-2"/>
                  <c:y val="-4.306692021299984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2910787690256832E-2"/>
                  <c:y val="-6.35749774572851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rgbClr val="FF000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Plan1!$A$2:$A$6</c:f>
              <c:strCache>
                <c:ptCount val="5"/>
                <c:pt idx="0">
                  <c:v>Brasileiros com renda até 3 salários mínimos </c:v>
                </c:pt>
                <c:pt idx="1">
                  <c:v>Brasileiros com renda entre 3 e 5 salários mínimos </c:v>
                </c:pt>
                <c:pt idx="2">
                  <c:v>Brasileiros com renda entre 5 a 10 salários minimos</c:v>
                </c:pt>
                <c:pt idx="3">
                  <c:v>Brasileiros com renda de 10 a 20 salários mínimos</c:v>
                </c:pt>
                <c:pt idx="4">
                  <c:v>Brasileiros com renda acima de 20 salários mínimos</c:v>
                </c:pt>
              </c:strCache>
            </c:strRef>
          </c:cat>
          <c:val>
            <c:numRef>
              <c:f>Plan1!$C$2:$C$6</c:f>
              <c:numCache>
                <c:formatCode>0.00%</c:formatCode>
                <c:ptCount val="5"/>
                <c:pt idx="0">
                  <c:v>0.53790000000000004</c:v>
                </c:pt>
                <c:pt idx="1">
                  <c:v>0.1265</c:v>
                </c:pt>
                <c:pt idx="2">
                  <c:v>0.1663</c:v>
                </c:pt>
                <c:pt idx="3">
                  <c:v>9.6300000000000024E-2</c:v>
                </c:pt>
                <c:pt idx="4">
                  <c:v>7.3000000000000009E-2</c:v>
                </c:pt>
              </c:numCache>
            </c:numRef>
          </c:val>
        </c:ser>
        <c:dLbls>
          <c:showLegendKey val="0"/>
          <c:showVal val="1"/>
          <c:showCatName val="0"/>
          <c:showSerName val="0"/>
          <c:showPercent val="0"/>
          <c:showBubbleSize val="0"/>
        </c:dLbls>
        <c:gapWidth val="75"/>
        <c:axId val="147283520"/>
        <c:axId val="147283912"/>
      </c:barChart>
      <c:catAx>
        <c:axId val="147283520"/>
        <c:scaling>
          <c:orientation val="minMax"/>
        </c:scaling>
        <c:delete val="0"/>
        <c:axPos val="b"/>
        <c:numFmt formatCode="General" sourceLinked="0"/>
        <c:majorTickMark val="none"/>
        <c:minorTickMark val="none"/>
        <c:tickLblPos val="nextTo"/>
        <c:txPr>
          <a:bodyPr/>
          <a:lstStyle/>
          <a:p>
            <a:pPr>
              <a:defRPr b="1"/>
            </a:pPr>
            <a:endParaRPr lang="pt-BR"/>
          </a:p>
        </c:txPr>
        <c:crossAx val="147283912"/>
        <c:crosses val="autoZero"/>
        <c:auto val="1"/>
        <c:lblAlgn val="ctr"/>
        <c:lblOffset val="100"/>
        <c:noMultiLvlLbl val="0"/>
      </c:catAx>
      <c:valAx>
        <c:axId val="147283912"/>
        <c:scaling>
          <c:orientation val="minMax"/>
        </c:scaling>
        <c:delete val="1"/>
        <c:axPos val="l"/>
        <c:numFmt formatCode="0.00%" sourceLinked="1"/>
        <c:majorTickMark val="none"/>
        <c:minorTickMark val="none"/>
        <c:tickLblPos val="none"/>
        <c:crossAx val="147283520"/>
        <c:crosses val="autoZero"/>
        <c:crossBetween val="between"/>
      </c:valAx>
    </c:plotArea>
    <c:legend>
      <c:legendPos val="b"/>
      <c:layout>
        <c:manualLayout>
          <c:xMode val="edge"/>
          <c:yMode val="edge"/>
          <c:x val="0.30061439932600276"/>
          <c:y val="5.3133875438341582E-2"/>
          <c:w val="0.36883961817862532"/>
          <c:h val="5.9697127148474034E-2"/>
        </c:manualLayout>
      </c:layout>
      <c:overlay val="0"/>
    </c:legend>
    <c:plotVisOnly val="1"/>
    <c:dispBlanksAs val="gap"/>
    <c:showDLblsOverMax val="0"/>
  </c:chart>
  <c:txPr>
    <a:bodyPr/>
    <a:lstStyle/>
    <a:p>
      <a:pPr>
        <a:defRPr sz="1800"/>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Carga Tributária (% do PIB) 2013</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'ctb e educ'!$D$24:$D$31</c:f>
              <c:strCache>
                <c:ptCount val="8"/>
                <c:pt idx="0">
                  <c:v>Dinamarca</c:v>
                </c:pt>
                <c:pt idx="1">
                  <c:v>Finlândia</c:v>
                </c:pt>
                <c:pt idx="2">
                  <c:v>Alemanha</c:v>
                </c:pt>
                <c:pt idx="3">
                  <c:v>OCDE</c:v>
                </c:pt>
                <c:pt idx="4">
                  <c:v>Brasil</c:v>
                </c:pt>
                <c:pt idx="5">
                  <c:v>Portugal</c:v>
                </c:pt>
                <c:pt idx="6">
                  <c:v>Espanha</c:v>
                </c:pt>
                <c:pt idx="7">
                  <c:v>Chile</c:v>
                </c:pt>
              </c:strCache>
            </c:strRef>
          </c:cat>
          <c:val>
            <c:numRef>
              <c:f>'ctb e educ'!$E$24:$E$31</c:f>
              <c:numCache>
                <c:formatCode>General</c:formatCode>
                <c:ptCount val="8"/>
                <c:pt idx="0">
                  <c:v>48.6</c:v>
                </c:pt>
                <c:pt idx="1">
                  <c:v>44</c:v>
                </c:pt>
                <c:pt idx="2">
                  <c:v>36.700000000000003</c:v>
                </c:pt>
                <c:pt idx="3">
                  <c:v>35</c:v>
                </c:pt>
                <c:pt idx="4">
                  <c:v>33.700000000000003</c:v>
                </c:pt>
                <c:pt idx="5">
                  <c:v>33.4</c:v>
                </c:pt>
                <c:pt idx="6">
                  <c:v>32.6</c:v>
                </c:pt>
                <c:pt idx="7">
                  <c:v>20.2</c:v>
                </c:pt>
              </c:numCache>
            </c:numRef>
          </c:val>
          <c:extLst xmlns:c16r2="http://schemas.microsoft.com/office/drawing/2015/06/chart">
            <c:ext xmlns:c16="http://schemas.microsoft.com/office/drawing/2014/chart" uri="{C3380CC4-5D6E-409C-BE32-E72D297353CC}">
              <c16:uniqueId val="{00000000-1F6B-4680-8137-7FF1BB8BA5CD}"/>
            </c:ext>
          </c:extLst>
        </c:ser>
        <c:dLbls>
          <c:showLegendKey val="0"/>
          <c:showVal val="1"/>
          <c:showCatName val="0"/>
          <c:showSerName val="0"/>
          <c:showPercent val="0"/>
          <c:showBubbleSize val="0"/>
        </c:dLbls>
        <c:gapWidth val="182"/>
        <c:axId val="147284696"/>
        <c:axId val="147285088"/>
      </c:barChart>
      <c:catAx>
        <c:axId val="147284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285088"/>
        <c:crosses val="autoZero"/>
        <c:auto val="1"/>
        <c:lblAlgn val="ctr"/>
        <c:lblOffset val="100"/>
        <c:noMultiLvlLbl val="0"/>
      </c:catAx>
      <c:valAx>
        <c:axId val="147285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7284696"/>
        <c:crosses val="autoZero"/>
        <c:crossBetween val="between"/>
      </c:valAx>
      <c:spPr>
        <a:solidFill>
          <a:schemeClr val="bg1"/>
        </a:solidFill>
        <a:ln>
          <a:noFill/>
        </a:ln>
        <a:effectLst/>
      </c:spPr>
    </c:plotArea>
    <c:plotVisOnly val="1"/>
    <c:dispBlanksAs val="gap"/>
    <c:showDLblsOverMax val="0"/>
  </c:chart>
  <c:spPr>
    <a:solidFill>
      <a:srgbClr val="9FFFE6"/>
    </a:solidFill>
    <a:ln>
      <a:noFill/>
    </a:ln>
    <a:effectLst/>
  </c:spPr>
  <c:txPr>
    <a:bodyPr/>
    <a:lstStyle/>
    <a:p>
      <a:pPr>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CTB: Renda, lucro e ganhos de capital</a:t>
            </a:r>
          </a:p>
        </c:rich>
      </c:tx>
      <c:layout>
        <c:manualLayout>
          <c:xMode val="edge"/>
          <c:yMode val="edge"/>
          <c:x val="0.11076849338546835"/>
          <c:y val="0"/>
        </c:manualLayout>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'ctb e educ'!$D$38:$D$43</c:f>
              <c:strCache>
                <c:ptCount val="6"/>
                <c:pt idx="0">
                  <c:v>Dinamarca</c:v>
                </c:pt>
                <c:pt idx="1">
                  <c:v>Finlândia</c:v>
                </c:pt>
                <c:pt idx="2">
                  <c:v>OCDE</c:v>
                </c:pt>
                <c:pt idx="3">
                  <c:v>Alemanha</c:v>
                </c:pt>
                <c:pt idx="4">
                  <c:v>Chile</c:v>
                </c:pt>
                <c:pt idx="5">
                  <c:v>Brasil</c:v>
                </c:pt>
              </c:strCache>
            </c:strRef>
          </c:cat>
          <c:val>
            <c:numRef>
              <c:f>'ctb e educ'!$E$38:$E$43</c:f>
              <c:numCache>
                <c:formatCode>General</c:formatCode>
                <c:ptCount val="6"/>
                <c:pt idx="0">
                  <c:v>30.7</c:v>
                </c:pt>
                <c:pt idx="1">
                  <c:v>15.3</c:v>
                </c:pt>
                <c:pt idx="2">
                  <c:v>11.7</c:v>
                </c:pt>
                <c:pt idx="3">
                  <c:v>11.4</c:v>
                </c:pt>
                <c:pt idx="4">
                  <c:v>7.2</c:v>
                </c:pt>
                <c:pt idx="5">
                  <c:v>6.1</c:v>
                </c:pt>
              </c:numCache>
            </c:numRef>
          </c:val>
          <c:extLst xmlns:c16r2="http://schemas.microsoft.com/office/drawing/2015/06/chart">
            <c:ext xmlns:c16="http://schemas.microsoft.com/office/drawing/2014/chart" uri="{C3380CC4-5D6E-409C-BE32-E72D297353CC}">
              <c16:uniqueId val="{00000000-CF8D-4C6C-BD2C-E356936C55E2}"/>
            </c:ext>
          </c:extLst>
        </c:ser>
        <c:dLbls>
          <c:showLegendKey val="0"/>
          <c:showVal val="1"/>
          <c:showCatName val="0"/>
          <c:showSerName val="0"/>
          <c:showPercent val="0"/>
          <c:showBubbleSize val="0"/>
        </c:dLbls>
        <c:gapWidth val="182"/>
        <c:axId val="186452128"/>
        <c:axId val="186452520"/>
      </c:barChart>
      <c:catAx>
        <c:axId val="18645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6452520"/>
        <c:crosses val="autoZero"/>
        <c:auto val="1"/>
        <c:lblAlgn val="ctr"/>
        <c:lblOffset val="100"/>
        <c:noMultiLvlLbl val="0"/>
      </c:catAx>
      <c:valAx>
        <c:axId val="186452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645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CTB: Propriedade</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'ctb e educ'!$D$46:$D$51</c:f>
              <c:strCache>
                <c:ptCount val="6"/>
                <c:pt idx="0">
                  <c:v>R. Unido</c:v>
                </c:pt>
                <c:pt idx="1">
                  <c:v>França</c:v>
                </c:pt>
                <c:pt idx="2">
                  <c:v>EUA</c:v>
                </c:pt>
                <c:pt idx="3">
                  <c:v>OCDE</c:v>
                </c:pt>
                <c:pt idx="4">
                  <c:v>Brasil</c:v>
                </c:pt>
                <c:pt idx="5">
                  <c:v>Chile</c:v>
                </c:pt>
              </c:strCache>
            </c:strRef>
          </c:cat>
          <c:val>
            <c:numRef>
              <c:f>'ctb e educ'!$E$46:$E$51</c:f>
              <c:numCache>
                <c:formatCode>General</c:formatCode>
                <c:ptCount val="6"/>
                <c:pt idx="0">
                  <c:v>4.0999999999999996</c:v>
                </c:pt>
                <c:pt idx="1">
                  <c:v>3.8</c:v>
                </c:pt>
                <c:pt idx="2">
                  <c:v>2.8</c:v>
                </c:pt>
                <c:pt idx="3">
                  <c:v>1.9000000000000001</c:v>
                </c:pt>
                <c:pt idx="4">
                  <c:v>1.3</c:v>
                </c:pt>
                <c:pt idx="5">
                  <c:v>0.8</c:v>
                </c:pt>
              </c:numCache>
            </c:numRef>
          </c:val>
          <c:extLst xmlns:c16r2="http://schemas.microsoft.com/office/drawing/2015/06/chart">
            <c:ext xmlns:c16="http://schemas.microsoft.com/office/drawing/2014/chart" uri="{C3380CC4-5D6E-409C-BE32-E72D297353CC}">
              <c16:uniqueId val="{00000000-0C24-4170-9EA0-BB37BCA20C9A}"/>
            </c:ext>
          </c:extLst>
        </c:ser>
        <c:dLbls>
          <c:showLegendKey val="0"/>
          <c:showVal val="1"/>
          <c:showCatName val="0"/>
          <c:showSerName val="0"/>
          <c:showPercent val="0"/>
          <c:showBubbleSize val="0"/>
        </c:dLbls>
        <c:gapWidth val="182"/>
        <c:axId val="186453304"/>
        <c:axId val="186453696"/>
      </c:barChart>
      <c:catAx>
        <c:axId val="186453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6453696"/>
        <c:crosses val="autoZero"/>
        <c:auto val="1"/>
        <c:lblAlgn val="ctr"/>
        <c:lblOffset val="100"/>
        <c:noMultiLvlLbl val="0"/>
      </c:catAx>
      <c:valAx>
        <c:axId val="186453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86453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t-BR"/>
              <a:t>Tributos selecionados (% do PIB)</a:t>
            </a:r>
          </a:p>
        </c:rich>
      </c:tx>
      <c:overlay val="0"/>
      <c:spPr>
        <a:noFill/>
        <a:ln>
          <a:noFill/>
        </a:ln>
        <a:effectLst/>
      </c:spPr>
    </c:title>
    <c:autoTitleDeleted val="0"/>
    <c:plotArea>
      <c:layout/>
      <c:barChart>
        <c:barDir val="col"/>
        <c:grouping val="clustered"/>
        <c:varyColors val="0"/>
        <c:ser>
          <c:idx val="0"/>
          <c:order val="0"/>
          <c:tx>
            <c:strRef>
              <c:f>tirbutos!$B$14</c:f>
              <c:strCache>
                <c:ptCount val="1"/>
                <c:pt idx="0">
                  <c:v>2013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tirbutos!$C$13:$H$13</c:f>
              <c:strCache>
                <c:ptCount val="6"/>
                <c:pt idx="0">
                  <c:v>ITR</c:v>
                </c:pt>
                <c:pt idx="1">
                  <c:v>ITCD</c:v>
                </c:pt>
                <c:pt idx="2">
                  <c:v>ITBI</c:v>
                </c:pt>
                <c:pt idx="3">
                  <c:v>IPTU</c:v>
                </c:pt>
                <c:pt idx="4">
                  <c:v>IR</c:v>
                </c:pt>
                <c:pt idx="5">
                  <c:v>ICMS</c:v>
                </c:pt>
              </c:strCache>
            </c:strRef>
          </c:cat>
          <c:val>
            <c:numRef>
              <c:f>tirbutos!$C$14:$H$14</c:f>
              <c:numCache>
                <c:formatCode>General</c:formatCode>
                <c:ptCount val="6"/>
                <c:pt idx="0">
                  <c:v>1.0000000000000005E-2</c:v>
                </c:pt>
                <c:pt idx="1">
                  <c:v>0.1</c:v>
                </c:pt>
                <c:pt idx="2">
                  <c:v>0.19</c:v>
                </c:pt>
                <c:pt idx="3">
                  <c:v>0.47000000000000008</c:v>
                </c:pt>
                <c:pt idx="4">
                  <c:v>5.9</c:v>
                </c:pt>
                <c:pt idx="5">
                  <c:v>7</c:v>
                </c:pt>
              </c:numCache>
            </c:numRef>
          </c:val>
          <c:extLst xmlns:c16r2="http://schemas.microsoft.com/office/drawing/2015/06/chart">
            <c:ext xmlns:c16="http://schemas.microsoft.com/office/drawing/2014/chart" uri="{C3380CC4-5D6E-409C-BE32-E72D297353CC}">
              <c16:uniqueId val="{00000000-4CFE-427C-96BD-300F478B2ECA}"/>
            </c:ext>
          </c:extLst>
        </c:ser>
        <c:ser>
          <c:idx val="1"/>
          <c:order val="1"/>
          <c:tx>
            <c:strRef>
              <c:f>tirbutos!$B$15</c:f>
              <c:strCache>
                <c:ptCount val="1"/>
                <c:pt idx="0">
                  <c:v>2014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tirbutos!$C$13:$H$13</c:f>
              <c:strCache>
                <c:ptCount val="6"/>
                <c:pt idx="0">
                  <c:v>ITR</c:v>
                </c:pt>
                <c:pt idx="1">
                  <c:v>ITCD</c:v>
                </c:pt>
                <c:pt idx="2">
                  <c:v>ITBI</c:v>
                </c:pt>
                <c:pt idx="3">
                  <c:v>IPTU</c:v>
                </c:pt>
                <c:pt idx="4">
                  <c:v>IR</c:v>
                </c:pt>
                <c:pt idx="5">
                  <c:v>ICMS</c:v>
                </c:pt>
              </c:strCache>
            </c:strRef>
          </c:cat>
          <c:val>
            <c:numRef>
              <c:f>tirbutos!$C$15:$H$15</c:f>
              <c:numCache>
                <c:formatCode>General</c:formatCode>
                <c:ptCount val="6"/>
                <c:pt idx="0">
                  <c:v>2.0000000000000011E-2</c:v>
                </c:pt>
                <c:pt idx="1">
                  <c:v>0.1</c:v>
                </c:pt>
                <c:pt idx="2">
                  <c:v>0.2</c:v>
                </c:pt>
                <c:pt idx="3">
                  <c:v>0.51</c:v>
                </c:pt>
                <c:pt idx="4">
                  <c:v>5.9</c:v>
                </c:pt>
                <c:pt idx="5">
                  <c:v>7</c:v>
                </c:pt>
              </c:numCache>
            </c:numRef>
          </c:val>
          <c:extLst xmlns:c16r2="http://schemas.microsoft.com/office/drawing/2015/06/chart">
            <c:ext xmlns:c16="http://schemas.microsoft.com/office/drawing/2014/chart" uri="{C3380CC4-5D6E-409C-BE32-E72D297353CC}">
              <c16:uniqueId val="{00000001-4CFE-427C-96BD-300F478B2ECA}"/>
            </c:ext>
          </c:extLst>
        </c:ser>
        <c:dLbls>
          <c:showLegendKey val="0"/>
          <c:showVal val="1"/>
          <c:showCatName val="0"/>
          <c:showSerName val="0"/>
          <c:showPercent val="0"/>
          <c:showBubbleSize val="0"/>
        </c:dLbls>
        <c:gapWidth val="444"/>
        <c:overlap val="-90"/>
        <c:axId val="186454480"/>
        <c:axId val="186454872"/>
      </c:barChart>
      <c:catAx>
        <c:axId val="18645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pt-BR"/>
          </a:p>
        </c:txPr>
        <c:crossAx val="186454872"/>
        <c:crosses val="autoZero"/>
        <c:auto val="1"/>
        <c:lblAlgn val="ctr"/>
        <c:lblOffset val="100"/>
        <c:noMultiLvlLbl val="0"/>
      </c:catAx>
      <c:valAx>
        <c:axId val="186454872"/>
        <c:scaling>
          <c:orientation val="minMax"/>
        </c:scaling>
        <c:delete val="1"/>
        <c:axPos val="l"/>
        <c:numFmt formatCode="General" sourceLinked="1"/>
        <c:majorTickMark val="none"/>
        <c:minorTickMark val="none"/>
        <c:tickLblPos val="nextTo"/>
        <c:crossAx val="186454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1.3454724409448819E-3"/>
          <c:y val="2.1925807900102439E-2"/>
          <c:w val="0.99438888888888888"/>
          <c:h val="0.81114581258660656"/>
        </c:manualLayout>
      </c:layout>
      <c:barChart>
        <c:barDir val="col"/>
        <c:grouping val="clustered"/>
        <c:varyColors val="0"/>
        <c:ser>
          <c:idx val="0"/>
          <c:order val="0"/>
          <c:tx>
            <c:strRef>
              <c:f>Plan1!$B$1</c:f>
              <c:strCache>
                <c:ptCount val="1"/>
                <c:pt idx="0">
                  <c:v>Vendas</c:v>
                </c:pt>
              </c:strCache>
            </c:strRef>
          </c:tx>
          <c:invertIfNegative val="0"/>
          <c:dPt>
            <c:idx val="0"/>
            <c:invertIfNegative val="0"/>
            <c:bubble3D val="0"/>
            <c:spPr>
              <a:solidFill>
                <a:schemeClr val="accent2"/>
              </a:solidFill>
            </c:spPr>
          </c:dPt>
          <c:dPt>
            <c:idx val="1"/>
            <c:invertIfNegative val="0"/>
            <c:bubble3D val="0"/>
            <c:spPr>
              <a:solidFill>
                <a:srgbClr val="7030A0"/>
              </a:solidFill>
            </c:spPr>
          </c:dPt>
          <c:dPt>
            <c:idx val="2"/>
            <c:invertIfNegative val="0"/>
            <c:bubble3D val="0"/>
            <c:spPr>
              <a:solidFill>
                <a:schemeClr val="accent3"/>
              </a:solidFill>
            </c:spPr>
          </c:dPt>
          <c:dPt>
            <c:idx val="4"/>
            <c:invertIfNegative val="0"/>
            <c:bubble3D val="0"/>
            <c:spPr>
              <a:solidFill>
                <a:srgbClr val="FFC000"/>
              </a:solidFill>
            </c:spPr>
          </c:dPt>
          <c:dPt>
            <c:idx val="5"/>
            <c:invertIfNegative val="0"/>
            <c:bubble3D val="0"/>
            <c:spPr>
              <a:solidFill>
                <a:srgbClr val="0070C0"/>
              </a:solidFill>
            </c:spPr>
          </c:dPt>
          <c:dPt>
            <c:idx val="6"/>
            <c:invertIfNegative val="0"/>
            <c:bubble3D val="0"/>
            <c:spPr>
              <a:solidFill>
                <a:srgbClr val="00B0F0"/>
              </a:solidFill>
            </c:spPr>
          </c:dPt>
          <c:dPt>
            <c:idx val="7"/>
            <c:invertIfNegative val="0"/>
            <c:bubble3D val="0"/>
            <c:spPr>
              <a:solidFill>
                <a:schemeClr val="accent6"/>
              </a:solidFill>
            </c:spPr>
          </c:dPt>
          <c:dLbls>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Plan1!$A$2:$A$9</c:f>
              <c:strCache>
                <c:ptCount val="8"/>
                <c:pt idx="0">
                  <c:v>Educação Infantil (Creche +Pré-Escola)</c:v>
                </c:pt>
                <c:pt idx="1">
                  <c:v>Ensino Fundamental Séries Iniciais</c:v>
                </c:pt>
                <c:pt idx="2">
                  <c:v>ensino Fundamental Séries Finais</c:v>
                </c:pt>
                <c:pt idx="3">
                  <c:v>Ensino Médio</c:v>
                </c:pt>
                <c:pt idx="4">
                  <c:v>EJA - Anos Iniciais</c:v>
                </c:pt>
                <c:pt idx="5">
                  <c:v>EJA - Anos Finais</c:v>
                </c:pt>
                <c:pt idx="6">
                  <c:v>EJA - Ensino Médio</c:v>
                </c:pt>
                <c:pt idx="7">
                  <c:v>EJA- Educação Profissional</c:v>
                </c:pt>
              </c:strCache>
            </c:strRef>
          </c:cat>
          <c:val>
            <c:numRef>
              <c:f>Plan1!$B$2:$B$9</c:f>
              <c:numCache>
                <c:formatCode>#,##0</c:formatCode>
                <c:ptCount val="8"/>
                <c:pt idx="0">
                  <c:v>8326092</c:v>
                </c:pt>
                <c:pt idx="1">
                  <c:v>15346008</c:v>
                </c:pt>
                <c:pt idx="2">
                  <c:v>12242897</c:v>
                </c:pt>
                <c:pt idx="3">
                  <c:v>8131988</c:v>
                </c:pt>
                <c:pt idx="4">
                  <c:v>628393</c:v>
                </c:pt>
                <c:pt idx="5">
                  <c:v>1356141</c:v>
                </c:pt>
                <c:pt idx="6">
                  <c:v>1341841</c:v>
                </c:pt>
                <c:pt idx="7">
                  <c:v>95752</c:v>
                </c:pt>
              </c:numCache>
            </c:numRef>
          </c:val>
        </c:ser>
        <c:dLbls>
          <c:showLegendKey val="0"/>
          <c:showVal val="1"/>
          <c:showCatName val="0"/>
          <c:showSerName val="0"/>
          <c:showPercent val="0"/>
          <c:showBubbleSize val="0"/>
        </c:dLbls>
        <c:gapWidth val="75"/>
        <c:axId val="146296840"/>
        <c:axId val="146297224"/>
      </c:barChart>
      <c:catAx>
        <c:axId val="146296840"/>
        <c:scaling>
          <c:orientation val="minMax"/>
        </c:scaling>
        <c:delete val="0"/>
        <c:axPos val="b"/>
        <c:numFmt formatCode="General" sourceLinked="0"/>
        <c:majorTickMark val="none"/>
        <c:minorTickMark val="none"/>
        <c:tickLblPos val="nextTo"/>
        <c:txPr>
          <a:bodyPr/>
          <a:lstStyle/>
          <a:p>
            <a:pPr>
              <a:defRPr sz="1400" b="1"/>
            </a:pPr>
            <a:endParaRPr lang="pt-BR"/>
          </a:p>
        </c:txPr>
        <c:crossAx val="146297224"/>
        <c:crosses val="autoZero"/>
        <c:auto val="1"/>
        <c:lblAlgn val="ctr"/>
        <c:lblOffset val="100"/>
        <c:noMultiLvlLbl val="0"/>
      </c:catAx>
      <c:valAx>
        <c:axId val="146297224"/>
        <c:scaling>
          <c:orientation val="minMax"/>
        </c:scaling>
        <c:delete val="1"/>
        <c:axPos val="l"/>
        <c:numFmt formatCode="#,##0" sourceLinked="1"/>
        <c:majorTickMark val="none"/>
        <c:minorTickMark val="none"/>
        <c:tickLblPos val="nextTo"/>
        <c:crossAx val="146296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barChart>
        <c:barDir val="col"/>
        <c:grouping val="clustered"/>
        <c:varyColors val="0"/>
        <c:ser>
          <c:idx val="0"/>
          <c:order val="0"/>
          <c:tx>
            <c:strRef>
              <c:f>Plan1!$B$1</c:f>
              <c:strCache>
                <c:ptCount val="1"/>
                <c:pt idx="0">
                  <c:v>Colunas2</c:v>
                </c:pt>
              </c:strCache>
            </c:strRef>
          </c:tx>
          <c:invertIfNegative val="0"/>
          <c:dLbls>
            <c:dLbl>
              <c:idx val="3"/>
              <c:layout>
                <c:manualLayout>
                  <c:x val="-3.5416666666666666E-2"/>
                  <c:y val="4.6948356807511735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0763888888888889E-2"/>
                  <c:y val="-1.1737089201877934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8.3333333333333332E-3"/>
                  <c:y val="3.1298904538341159E-2"/>
                </c:manualLayout>
              </c:layout>
              <c:spPr>
                <a:noFill/>
                <a:ln>
                  <a:noFill/>
                </a:ln>
                <a:effectLst/>
              </c:spPr>
              <c:txPr>
                <a:bodyPr/>
                <a:lstStyle/>
                <a:p>
                  <a:pPr>
                    <a:defRPr sz="1800" b="1"/>
                  </a:pPr>
                  <a:endParaRPr lang="pt-B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Plan1!$A$2:$A$26</c:f>
              <c:strCache>
                <c:ptCount val="25"/>
                <c:pt idx="0">
                  <c:v>Áustria</c:v>
                </c:pt>
                <c:pt idx="1">
                  <c:v>Bélgica</c:v>
                </c:pt>
                <c:pt idx="2">
                  <c:v>Dinamarca</c:v>
                </c:pt>
                <c:pt idx="3">
                  <c:v>França</c:v>
                </c:pt>
                <c:pt idx="4">
                  <c:v>Grécia</c:v>
                </c:pt>
                <c:pt idx="5">
                  <c:v>Islândia</c:v>
                </c:pt>
                <c:pt idx="6">
                  <c:v>Irlanda</c:v>
                </c:pt>
                <c:pt idx="7">
                  <c:v>Itália</c:v>
                </c:pt>
                <c:pt idx="8">
                  <c:v>Luxemburgo</c:v>
                </c:pt>
                <c:pt idx="9">
                  <c:v>Noruega</c:v>
                </c:pt>
                <c:pt idx="10">
                  <c:v>Países Baixos</c:v>
                </c:pt>
                <c:pt idx="11">
                  <c:v>Portugal</c:v>
                </c:pt>
                <c:pt idx="12">
                  <c:v>Reino Unido</c:v>
                </c:pt>
                <c:pt idx="13">
                  <c:v>Suécia</c:v>
                </c:pt>
                <c:pt idx="14">
                  <c:v>Suíça</c:v>
                </c:pt>
                <c:pt idx="15">
                  <c:v>Turquia</c:v>
                </c:pt>
                <c:pt idx="16">
                  <c:v>Alemanha</c:v>
                </c:pt>
                <c:pt idx="17">
                  <c:v>Espanha</c:v>
                </c:pt>
                <c:pt idx="18">
                  <c:v>Finlândia</c:v>
                </c:pt>
                <c:pt idx="19">
                  <c:v>Rep. Checa</c:v>
                </c:pt>
                <c:pt idx="20">
                  <c:v>Hungria</c:v>
                </c:pt>
                <c:pt idx="21">
                  <c:v>Polônia</c:v>
                </c:pt>
                <c:pt idx="22">
                  <c:v>Eslováquia</c:v>
                </c:pt>
                <c:pt idx="23">
                  <c:v>Eslovênia</c:v>
                </c:pt>
                <c:pt idx="24">
                  <c:v>Estônia</c:v>
                </c:pt>
              </c:strCache>
            </c:strRef>
          </c:cat>
          <c:val>
            <c:numRef>
              <c:f>Plan1!$B$2:$B$26</c:f>
              <c:numCache>
                <c:formatCode>General</c:formatCode>
                <c:ptCount val="25"/>
                <c:pt idx="0">
                  <c:v>8.3000000000000007</c:v>
                </c:pt>
                <c:pt idx="1">
                  <c:v>11.2</c:v>
                </c:pt>
                <c:pt idx="2">
                  <c:v>5.6</c:v>
                </c:pt>
                <c:pt idx="3">
                  <c:v>63.8</c:v>
                </c:pt>
                <c:pt idx="4">
                  <c:v>11.1</c:v>
                </c:pt>
                <c:pt idx="5">
                  <c:v>0.30000000000000016</c:v>
                </c:pt>
                <c:pt idx="6">
                  <c:v>4.5999999999999996</c:v>
                </c:pt>
                <c:pt idx="7">
                  <c:v>60.7</c:v>
                </c:pt>
                <c:pt idx="8">
                  <c:v>0.5</c:v>
                </c:pt>
                <c:pt idx="9">
                  <c:v>5.0999999999999996</c:v>
                </c:pt>
                <c:pt idx="10">
                  <c:v>16.8</c:v>
                </c:pt>
                <c:pt idx="11">
                  <c:v>10.7</c:v>
                </c:pt>
                <c:pt idx="12">
                  <c:v>62.6</c:v>
                </c:pt>
                <c:pt idx="13">
                  <c:v>9.5</c:v>
                </c:pt>
                <c:pt idx="14">
                  <c:v>8</c:v>
                </c:pt>
                <c:pt idx="15">
                  <c:v>76.099999999999994</c:v>
                </c:pt>
                <c:pt idx="16">
                  <c:v>82.1</c:v>
                </c:pt>
                <c:pt idx="17">
                  <c:v>46.6</c:v>
                </c:pt>
                <c:pt idx="18">
                  <c:v>5.4</c:v>
                </c:pt>
                <c:pt idx="19">
                  <c:v>10.5</c:v>
                </c:pt>
                <c:pt idx="20">
                  <c:v>9.9</c:v>
                </c:pt>
                <c:pt idx="21">
                  <c:v>38.5</c:v>
                </c:pt>
                <c:pt idx="22">
                  <c:v>5.4</c:v>
                </c:pt>
                <c:pt idx="23">
                  <c:v>2.1</c:v>
                </c:pt>
                <c:pt idx="24">
                  <c:v>1.3</c:v>
                </c:pt>
              </c:numCache>
            </c:numRef>
          </c:val>
        </c:ser>
        <c:dLbls>
          <c:showLegendKey val="0"/>
          <c:showVal val="1"/>
          <c:showCatName val="0"/>
          <c:showSerName val="0"/>
          <c:showPercent val="0"/>
          <c:showBubbleSize val="0"/>
        </c:dLbls>
        <c:gapWidth val="75"/>
        <c:axId val="146017432"/>
        <c:axId val="146017824"/>
      </c:barChart>
      <c:catAx>
        <c:axId val="146017432"/>
        <c:scaling>
          <c:orientation val="minMax"/>
        </c:scaling>
        <c:delete val="0"/>
        <c:axPos val="b"/>
        <c:numFmt formatCode="General" sourceLinked="0"/>
        <c:majorTickMark val="none"/>
        <c:minorTickMark val="none"/>
        <c:tickLblPos val="nextTo"/>
        <c:txPr>
          <a:bodyPr/>
          <a:lstStyle/>
          <a:p>
            <a:pPr>
              <a:defRPr b="1"/>
            </a:pPr>
            <a:endParaRPr lang="pt-BR"/>
          </a:p>
        </c:txPr>
        <c:crossAx val="146017824"/>
        <c:crosses val="autoZero"/>
        <c:auto val="1"/>
        <c:lblAlgn val="ctr"/>
        <c:lblOffset val="100"/>
        <c:noMultiLvlLbl val="0"/>
      </c:catAx>
      <c:valAx>
        <c:axId val="146017824"/>
        <c:scaling>
          <c:orientation val="minMax"/>
        </c:scaling>
        <c:delete val="0"/>
        <c:axPos val="l"/>
        <c:numFmt formatCode="General" sourceLinked="1"/>
        <c:majorTickMark val="none"/>
        <c:minorTickMark val="none"/>
        <c:tickLblPos val="nextTo"/>
        <c:crossAx val="146017432"/>
        <c:crosses val="autoZero"/>
        <c:crossBetween val="between"/>
      </c:valAx>
    </c:plotArea>
    <c:plotVisOnly val="1"/>
    <c:dispBlanksAs val="gap"/>
    <c:showDLblsOverMax val="0"/>
  </c:chart>
  <c:txPr>
    <a:bodyPr/>
    <a:lstStyle/>
    <a:p>
      <a:pPr>
        <a:defRPr sz="1800"/>
      </a:pPr>
      <a:endParaRPr lang="pt-B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Plan1!$B$1</c:f>
              <c:strCache>
                <c:ptCount val="1"/>
                <c:pt idx="0">
                  <c:v>Vendas</c:v>
                </c:pt>
              </c:strCache>
            </c:strRef>
          </c:tx>
          <c:dPt>
            <c:idx val="0"/>
            <c:bubble3D val="0"/>
            <c:spPr>
              <a:solidFill>
                <a:srgbClr val="FF0000"/>
              </a:solidFill>
            </c:spPr>
          </c:dPt>
          <c:dPt>
            <c:idx val="1"/>
            <c:bubble3D val="0"/>
            <c:spPr>
              <a:solidFill>
                <a:srgbClr val="92D050"/>
              </a:solidFill>
            </c:spPr>
          </c:dPt>
          <c:dLbls>
            <c:dLbl>
              <c:idx val="0"/>
              <c:layout>
                <c:manualLayout>
                  <c:x val="6.412909471238068E-2"/>
                  <c:y val="-0.15657776012875446"/>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6.7243773431343759E-2"/>
                  <c:y val="-0.14698066581190677"/>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Plan1!$A$2:$A$3</c:f>
              <c:strCache>
                <c:ptCount val="2"/>
                <c:pt idx="0">
                  <c:v>Situação de Pobreza</c:v>
                </c:pt>
                <c:pt idx="1">
                  <c:v>Fora da Pobreza</c:v>
                </c:pt>
              </c:strCache>
            </c:strRef>
          </c:cat>
          <c:val>
            <c:numRef>
              <c:f>Plan1!$B$2:$B$3</c:f>
              <c:numCache>
                <c:formatCode>0.00%</c:formatCode>
                <c:ptCount val="2"/>
                <c:pt idx="0">
                  <c:v>0.40200000000000002</c:v>
                </c:pt>
                <c:pt idx="1">
                  <c:v>0.59799999999999998</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8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Colunas1</c:v>
                </c:pt>
              </c:strCache>
            </c:strRef>
          </c:tx>
          <c:invertIfNegative val="0"/>
          <c:dPt>
            <c:idx val="0"/>
            <c:invertIfNegative val="0"/>
            <c:bubble3D val="0"/>
            <c:spPr>
              <a:solidFill>
                <a:srgbClr val="C00000"/>
              </a:solidFill>
            </c:spPr>
          </c:dPt>
          <c:dPt>
            <c:idx val="1"/>
            <c:invertIfNegative val="0"/>
            <c:bubble3D val="0"/>
            <c:spPr>
              <a:solidFill>
                <a:srgbClr val="FF0000"/>
              </a:solidFill>
            </c:spPr>
          </c:dPt>
          <c:dPt>
            <c:idx val="2"/>
            <c:invertIfNegative val="0"/>
            <c:bubble3D val="0"/>
            <c:spPr>
              <a:solidFill>
                <a:srgbClr val="00B050"/>
              </a:solidFill>
            </c:spPr>
          </c:dPt>
          <c:dPt>
            <c:idx val="3"/>
            <c:invertIfNegative val="0"/>
            <c:bubble3D val="0"/>
            <c:spPr>
              <a:solidFill>
                <a:srgbClr val="00B0F0"/>
              </a:solidFill>
            </c:spPr>
          </c:dPt>
          <c:dPt>
            <c:idx val="4"/>
            <c:invertIfNegative val="0"/>
            <c:bubble3D val="0"/>
            <c:spPr>
              <a:solidFill>
                <a:srgbClr val="FFFF00"/>
              </a:solidFill>
            </c:spPr>
          </c:dPt>
          <c:dPt>
            <c:idx val="5"/>
            <c:invertIfNegative val="0"/>
            <c:bubble3D val="0"/>
            <c:spPr>
              <a:solidFill>
                <a:srgbClr val="7030A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Plan1!$A$2:$A$7</c:f>
              <c:strCache>
                <c:ptCount val="6"/>
                <c:pt idx="0">
                  <c:v>Norte</c:v>
                </c:pt>
                <c:pt idx="1">
                  <c:v>Nordeste</c:v>
                </c:pt>
                <c:pt idx="2">
                  <c:v>Centro-Oeste</c:v>
                </c:pt>
                <c:pt idx="3">
                  <c:v>Sudeste</c:v>
                </c:pt>
                <c:pt idx="4">
                  <c:v>Sul</c:v>
                </c:pt>
                <c:pt idx="5">
                  <c:v>Brasil</c:v>
                </c:pt>
              </c:strCache>
            </c:strRef>
          </c:cat>
          <c:val>
            <c:numRef>
              <c:f>Plan1!$B$2:$B$7</c:f>
              <c:numCache>
                <c:formatCode>0.00%</c:formatCode>
                <c:ptCount val="6"/>
                <c:pt idx="0" formatCode="0%">
                  <c:v>0.54</c:v>
                </c:pt>
                <c:pt idx="1">
                  <c:v>0.60599999999999998</c:v>
                </c:pt>
                <c:pt idx="2">
                  <c:v>0.28399999999999997</c:v>
                </c:pt>
                <c:pt idx="3">
                  <c:v>0.27800000000000002</c:v>
                </c:pt>
                <c:pt idx="4">
                  <c:v>0.23100000000000001</c:v>
                </c:pt>
                <c:pt idx="5" formatCode="0%">
                  <c:v>0.4</c:v>
                </c:pt>
              </c:numCache>
            </c:numRef>
          </c:val>
        </c:ser>
        <c:dLbls>
          <c:showLegendKey val="0"/>
          <c:showVal val="1"/>
          <c:showCatName val="0"/>
          <c:showSerName val="0"/>
          <c:showPercent val="0"/>
          <c:showBubbleSize val="0"/>
        </c:dLbls>
        <c:gapWidth val="150"/>
        <c:overlap val="-25"/>
        <c:axId val="146019000"/>
        <c:axId val="146019392"/>
      </c:barChart>
      <c:catAx>
        <c:axId val="146019000"/>
        <c:scaling>
          <c:orientation val="minMax"/>
        </c:scaling>
        <c:delete val="0"/>
        <c:axPos val="b"/>
        <c:numFmt formatCode="General" sourceLinked="0"/>
        <c:majorTickMark val="none"/>
        <c:minorTickMark val="none"/>
        <c:tickLblPos val="nextTo"/>
        <c:crossAx val="146019392"/>
        <c:crosses val="autoZero"/>
        <c:auto val="1"/>
        <c:lblAlgn val="ctr"/>
        <c:lblOffset val="100"/>
        <c:noMultiLvlLbl val="0"/>
      </c:catAx>
      <c:valAx>
        <c:axId val="146019392"/>
        <c:scaling>
          <c:orientation val="minMax"/>
        </c:scaling>
        <c:delete val="1"/>
        <c:axPos val="l"/>
        <c:numFmt formatCode="0%" sourceLinked="1"/>
        <c:majorTickMark val="out"/>
        <c:minorTickMark val="none"/>
        <c:tickLblPos val="nextTo"/>
        <c:crossAx val="14601900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col"/>
        <c:grouping val="clustered"/>
        <c:varyColors val="0"/>
        <c:ser>
          <c:idx val="0"/>
          <c:order val="0"/>
          <c:tx>
            <c:strRef>
              <c:f>Plan1!$B$1</c:f>
              <c:strCache>
                <c:ptCount val="1"/>
                <c:pt idx="0">
                  <c:v>Série 1</c:v>
                </c:pt>
              </c:strCache>
            </c:strRef>
          </c:tx>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Plan1!$B$2:$B$10</c:f>
              <c:numCache>
                <c:formatCode>_-[$R$-416]\ * #,##0.00_-;\-[$R$-416]\ * #,##0.00_-;_-[$R$-416]\ * "-"??_-;_-@_-</c:formatCode>
                <c:ptCount val="9"/>
                <c:pt idx="0">
                  <c:v>950</c:v>
                </c:pt>
                <c:pt idx="1">
                  <c:v>1024</c:v>
                </c:pt>
                <c:pt idx="2">
                  <c:v>1187</c:v>
                </c:pt>
                <c:pt idx="3">
                  <c:v>1451</c:v>
                </c:pt>
                <c:pt idx="4">
                  <c:v>1567</c:v>
                </c:pt>
                <c:pt idx="5">
                  <c:v>1697</c:v>
                </c:pt>
                <c:pt idx="6">
                  <c:v>1917</c:v>
                </c:pt>
                <c:pt idx="7">
                  <c:v>2135.64</c:v>
                </c:pt>
                <c:pt idx="8">
                  <c:v>2298.8000000000002</c:v>
                </c:pt>
              </c:numCache>
            </c:numRef>
          </c:val>
        </c:ser>
        <c:dLbls>
          <c:showLegendKey val="0"/>
          <c:showVal val="1"/>
          <c:showCatName val="0"/>
          <c:showSerName val="0"/>
          <c:showPercent val="0"/>
          <c:showBubbleSize val="0"/>
        </c:dLbls>
        <c:gapWidth val="75"/>
        <c:axId val="146023704"/>
        <c:axId val="147277640"/>
      </c:barChart>
      <c:catAx>
        <c:axId val="146023704"/>
        <c:scaling>
          <c:orientation val="minMax"/>
        </c:scaling>
        <c:delete val="0"/>
        <c:axPos val="b"/>
        <c:numFmt formatCode="General" sourceLinked="1"/>
        <c:majorTickMark val="none"/>
        <c:minorTickMark val="none"/>
        <c:tickLblPos val="nextTo"/>
        <c:txPr>
          <a:bodyPr/>
          <a:lstStyle/>
          <a:p>
            <a:pPr>
              <a:defRPr sz="2400" b="1"/>
            </a:pPr>
            <a:endParaRPr lang="pt-BR"/>
          </a:p>
        </c:txPr>
        <c:crossAx val="147277640"/>
        <c:crosses val="autoZero"/>
        <c:auto val="1"/>
        <c:lblAlgn val="ctr"/>
        <c:lblOffset val="100"/>
        <c:noMultiLvlLbl val="0"/>
      </c:catAx>
      <c:valAx>
        <c:axId val="147277640"/>
        <c:scaling>
          <c:orientation val="minMax"/>
        </c:scaling>
        <c:delete val="0"/>
        <c:axPos val="l"/>
        <c:numFmt formatCode="_-[$R$-416]\ * #,##0.00_-;\-[$R$-416]\ * #,##0.00_-;_-[$R$-416]\ * &quot;-&quot;??_-;_-@_-" sourceLinked="1"/>
        <c:majorTickMark val="none"/>
        <c:minorTickMark val="none"/>
        <c:tickLblPos val="nextTo"/>
        <c:txPr>
          <a:bodyPr/>
          <a:lstStyle/>
          <a:p>
            <a:pPr>
              <a:defRPr sz="2000" b="1"/>
            </a:pPr>
            <a:endParaRPr lang="pt-BR"/>
          </a:p>
        </c:txPr>
        <c:crossAx val="146023704"/>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'C:\Users\Marcelino\artigos\meus\[2011_Caderno_de_Pesquisa_tabelas_do_artigo.xls]grafico 1'!$A$8</c:f>
              <c:strCache>
                <c:ptCount val="1"/>
                <c:pt idx="0">
                  <c:v>Pública</c:v>
                </c:pt>
              </c:strCache>
            </c:strRef>
          </c:tx>
          <c:spPr>
            <a:solidFill>
              <a:schemeClr val="tx1"/>
            </a:solidFill>
          </c:spPr>
          <c:invertIfNegative val="0"/>
          <c:dLbls>
            <c:numFmt formatCode="0" sourceLinked="0"/>
            <c:spPr>
              <a:noFill/>
              <a:ln w="23973">
                <a:noFill/>
              </a:ln>
            </c:spPr>
            <c:txPr>
              <a:bodyPr/>
              <a:lstStyle/>
              <a:p>
                <a:pPr>
                  <a:defRPr sz="1400" b="1">
                    <a:latin typeface="Times New Roman" pitchFamily="18" charset="0"/>
                    <a:cs typeface="Times New Roman" pitchFamily="18"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'C:\Users\Marcelino\artigos\meus\[2011_Caderno_de_Pesquisa_tabelas_do_artigo.xls]grafico 1'!$B$3:$G$3</c:f>
              <c:strCache>
                <c:ptCount val="6"/>
                <c:pt idx="0">
                  <c:v>Norte</c:v>
                </c:pt>
                <c:pt idx="1">
                  <c:v>Nordeste</c:v>
                </c:pt>
                <c:pt idx="2">
                  <c:v>Sudeste</c:v>
                </c:pt>
                <c:pt idx="3">
                  <c:v>Sul</c:v>
                </c:pt>
                <c:pt idx="4">
                  <c:v>Centro-Oeste</c:v>
                </c:pt>
                <c:pt idx="5">
                  <c:v>Brasil</c:v>
                </c:pt>
              </c:strCache>
            </c:strRef>
          </c:cat>
          <c:val>
            <c:numRef>
              <c:f>'C:\Users\Marcelino\artigos\meus\[2011_Caderno_de_Pesquisa_tabelas_do_artigo.xls]grafico 1'!$B$8:$G$8</c:f>
              <c:numCache>
                <c:formatCode>General</c:formatCode>
                <c:ptCount val="6"/>
                <c:pt idx="0">
                  <c:v>76.906321555127064</c:v>
                </c:pt>
                <c:pt idx="1">
                  <c:v>62.598972833153546</c:v>
                </c:pt>
                <c:pt idx="2">
                  <c:v>51.863279729445026</c:v>
                </c:pt>
                <c:pt idx="3">
                  <c:v>62.919859397923652</c:v>
                </c:pt>
                <c:pt idx="4">
                  <c:v>57.276000327305468</c:v>
                </c:pt>
                <c:pt idx="5">
                  <c:v>60.179172570854988</c:v>
                </c:pt>
              </c:numCache>
            </c:numRef>
          </c:val>
        </c:ser>
        <c:ser>
          <c:idx val="1"/>
          <c:order val="1"/>
          <c:tx>
            <c:strRef>
              <c:f>'C:\Users\Marcelino\artigos\meus\[2011_Caderno_de_Pesquisa_tabelas_do_artigo.xls]grafico 1'!$A$9</c:f>
              <c:strCache>
                <c:ptCount val="1"/>
                <c:pt idx="0">
                  <c:v>Particular</c:v>
                </c:pt>
              </c:strCache>
            </c:strRef>
          </c:tx>
          <c:spPr>
            <a:solidFill>
              <a:schemeClr val="bg1">
                <a:lumMod val="75000"/>
              </a:schemeClr>
            </a:solidFill>
          </c:spPr>
          <c:invertIfNegative val="0"/>
          <c:dLbls>
            <c:dLbl>
              <c:idx val="0"/>
              <c:layout>
                <c:manualLayout>
                  <c:x val="7.1428571428571539E-3"/>
                  <c:y val="-7.1683759716711891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1428571428571504E-3"/>
                  <c:y val="-3.910068426197458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9.5238095238095247E-3"/>
                  <c:y val="1.564027370478984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142857142857150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7.142857142857150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7.142857142857150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3973">
                <a:noFill/>
              </a:ln>
            </c:spPr>
            <c:txPr>
              <a:bodyPr/>
              <a:lstStyle/>
              <a:p>
                <a:pPr>
                  <a:defRPr sz="1400" b="1">
                    <a:latin typeface="Times New Roman" pitchFamily="18" charset="0"/>
                    <a:cs typeface="Times New Roman" pitchFamily="18"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'C:\Users\Marcelino\artigos\meus\[2011_Caderno_de_Pesquisa_tabelas_do_artigo.xls]grafico 1'!$B$3:$G$3</c:f>
              <c:strCache>
                <c:ptCount val="6"/>
                <c:pt idx="0">
                  <c:v>Norte</c:v>
                </c:pt>
                <c:pt idx="1">
                  <c:v>Nordeste</c:v>
                </c:pt>
                <c:pt idx="2">
                  <c:v>Sudeste</c:v>
                </c:pt>
                <c:pt idx="3">
                  <c:v>Sul</c:v>
                </c:pt>
                <c:pt idx="4">
                  <c:v>Centro-Oeste</c:v>
                </c:pt>
                <c:pt idx="5">
                  <c:v>Brasil</c:v>
                </c:pt>
              </c:strCache>
            </c:strRef>
          </c:cat>
          <c:val>
            <c:numRef>
              <c:f>'C:\Users\Marcelino\artigos\meus\[2011_Caderno_de_Pesquisa_tabelas_do_artigo.xls]grafico 1'!$B$9:$G$9</c:f>
              <c:numCache>
                <c:formatCode>General</c:formatCode>
                <c:ptCount val="6"/>
                <c:pt idx="0">
                  <c:v>23.093678444873035</c:v>
                </c:pt>
                <c:pt idx="1">
                  <c:v>37.401027166846582</c:v>
                </c:pt>
                <c:pt idx="2">
                  <c:v>48.136720270554939</c:v>
                </c:pt>
                <c:pt idx="3">
                  <c:v>37.080140602076305</c:v>
                </c:pt>
                <c:pt idx="4">
                  <c:v>42.723999672694561</c:v>
                </c:pt>
                <c:pt idx="5">
                  <c:v>39.820827429145147</c:v>
                </c:pt>
              </c:numCache>
            </c:numRef>
          </c:val>
        </c:ser>
        <c:dLbls>
          <c:showLegendKey val="0"/>
          <c:showVal val="0"/>
          <c:showCatName val="0"/>
          <c:showSerName val="0"/>
          <c:showPercent val="0"/>
          <c:showBubbleSize val="0"/>
        </c:dLbls>
        <c:gapWidth val="150"/>
        <c:axId val="147278816"/>
        <c:axId val="147279208"/>
      </c:barChart>
      <c:catAx>
        <c:axId val="147278816"/>
        <c:scaling>
          <c:orientation val="minMax"/>
        </c:scaling>
        <c:delete val="0"/>
        <c:axPos val="b"/>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pt-BR"/>
          </a:p>
        </c:txPr>
        <c:crossAx val="147279208"/>
        <c:crosses val="autoZero"/>
        <c:auto val="1"/>
        <c:lblAlgn val="ctr"/>
        <c:lblOffset val="100"/>
        <c:noMultiLvlLbl val="0"/>
      </c:catAx>
      <c:valAx>
        <c:axId val="147279208"/>
        <c:scaling>
          <c:orientation val="minMax"/>
        </c:scaling>
        <c:delete val="1"/>
        <c:axPos val="l"/>
        <c:numFmt formatCode="General" sourceLinked="1"/>
        <c:majorTickMark val="out"/>
        <c:minorTickMark val="none"/>
        <c:tickLblPos val="nextTo"/>
        <c:crossAx val="147278816"/>
        <c:crosses val="autoZero"/>
        <c:crossBetween val="between"/>
      </c:valAx>
    </c:plotArea>
    <c:legend>
      <c:legendPos val="r"/>
      <c:layout>
        <c:manualLayout>
          <c:xMode val="edge"/>
          <c:yMode val="edge"/>
          <c:x val="0.59130617442019195"/>
          <c:y val="7.3835546050438836E-2"/>
          <c:w val="0.26564673157162727"/>
          <c:h val="6.3660477453580902E-2"/>
        </c:manualLayout>
      </c:layout>
      <c:overlay val="0"/>
      <c:txPr>
        <a:bodyPr/>
        <a:lstStyle/>
        <a:p>
          <a:pPr>
            <a:defRPr sz="1400" b="1">
              <a:latin typeface="Times New Roman" pitchFamily="18" charset="0"/>
              <a:cs typeface="Times New Roman" pitchFamily="18" charset="0"/>
            </a:defRPr>
          </a:pPr>
          <a:endParaRPr lang="pt-B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55643044619424"/>
          <c:y val="7.407407407407407E-2"/>
          <c:w val="0.78365879265091865"/>
          <c:h val="0.79869969378827643"/>
        </c:manualLayout>
      </c:layout>
      <c:barChart>
        <c:barDir val="bar"/>
        <c:grouping val="clustered"/>
        <c:varyColors val="0"/>
        <c:ser>
          <c:idx val="0"/>
          <c:order val="0"/>
          <c:tx>
            <c:strRef>
              <c:f>'onde matric'!$H$31</c:f>
              <c:strCache>
                <c:ptCount val="1"/>
                <c:pt idx="0">
                  <c:v>RS=Br</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matric'!$I$31</c:f>
              <c:numCache>
                <c:formatCode>General</c:formatCode>
                <c:ptCount val="1"/>
                <c:pt idx="0">
                  <c:v>41</c:v>
                </c:pt>
              </c:numCache>
            </c:numRef>
          </c:val>
        </c:ser>
        <c:ser>
          <c:idx val="1"/>
          <c:order val="1"/>
          <c:tx>
            <c:strRef>
              <c:f>'onde matric'!$H$32</c:f>
              <c:strCache>
                <c:ptCount val="1"/>
                <c:pt idx="0">
                  <c:v>AP</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matric'!$I$32</c:f>
              <c:numCache>
                <c:formatCode>General</c:formatCode>
                <c:ptCount val="1"/>
                <c:pt idx="0">
                  <c:v>47</c:v>
                </c:pt>
              </c:numCache>
            </c:numRef>
          </c:val>
        </c:ser>
        <c:ser>
          <c:idx val="2"/>
          <c:order val="2"/>
          <c:tx>
            <c:strRef>
              <c:f>'onde matric'!$H$33</c:f>
              <c:strCache>
                <c:ptCount val="1"/>
                <c:pt idx="0">
                  <c:v>CE</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matric'!$I$33</c:f>
              <c:numCache>
                <c:formatCode>General</c:formatCode>
                <c:ptCount val="1"/>
                <c:pt idx="0">
                  <c:v>50</c:v>
                </c:pt>
              </c:numCache>
            </c:numRef>
          </c:val>
        </c:ser>
        <c:ser>
          <c:idx val="3"/>
          <c:order val="3"/>
          <c:tx>
            <c:strRef>
              <c:f>'onde matric'!$H$34</c:f>
              <c:strCache>
                <c:ptCount val="1"/>
                <c:pt idx="0">
                  <c:v>SP</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matric'!$I$34</c:f>
              <c:numCache>
                <c:formatCode>General</c:formatCode>
                <c:ptCount val="1"/>
                <c:pt idx="0">
                  <c:v>53</c:v>
                </c:pt>
              </c:numCache>
            </c:numRef>
          </c:val>
        </c:ser>
        <c:ser>
          <c:idx val="4"/>
          <c:order val="4"/>
          <c:tx>
            <c:strRef>
              <c:f>'onde matric'!$H$35</c:f>
              <c:strCache>
                <c:ptCount val="1"/>
                <c:pt idx="0">
                  <c:v>RJ</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matric'!$I$35</c:f>
              <c:numCache>
                <c:formatCode>General</c:formatCode>
                <c:ptCount val="1"/>
                <c:pt idx="0">
                  <c:v>57</c:v>
                </c:pt>
              </c:numCache>
            </c:numRef>
          </c:val>
        </c:ser>
        <c:ser>
          <c:idx val="5"/>
          <c:order val="5"/>
          <c:tx>
            <c:strRef>
              <c:f>'onde matric'!$H$36</c:f>
              <c:strCache>
                <c:ptCount val="1"/>
                <c:pt idx="0">
                  <c:v>SE</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matric'!$I$36</c:f>
              <c:numCache>
                <c:formatCode>General</c:formatCode>
                <c:ptCount val="1"/>
                <c:pt idx="0">
                  <c:v>72</c:v>
                </c:pt>
              </c:numCache>
            </c:numRef>
          </c:val>
        </c:ser>
        <c:ser>
          <c:idx val="6"/>
          <c:order val="6"/>
          <c:tx>
            <c:strRef>
              <c:f>'onde matric'!$H$37</c:f>
              <c:strCache>
                <c:ptCount val="1"/>
                <c:pt idx="0">
                  <c:v>DF</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'onde matric'!$I$37</c:f>
              <c:numCache>
                <c:formatCode>General</c:formatCode>
                <c:ptCount val="1"/>
                <c:pt idx="0">
                  <c:v>80</c:v>
                </c:pt>
              </c:numCache>
            </c:numRef>
          </c:val>
        </c:ser>
        <c:dLbls>
          <c:showLegendKey val="0"/>
          <c:showVal val="1"/>
          <c:showCatName val="0"/>
          <c:showSerName val="0"/>
          <c:showPercent val="0"/>
          <c:showBubbleSize val="0"/>
        </c:dLbls>
        <c:gapWidth val="150"/>
        <c:axId val="147279992"/>
        <c:axId val="147280384"/>
      </c:barChart>
      <c:catAx>
        <c:axId val="147279992"/>
        <c:scaling>
          <c:orientation val="minMax"/>
        </c:scaling>
        <c:delete val="1"/>
        <c:axPos val="l"/>
        <c:majorTickMark val="out"/>
        <c:minorTickMark val="none"/>
        <c:tickLblPos val="nextTo"/>
        <c:crossAx val="147280384"/>
        <c:crosses val="autoZero"/>
        <c:auto val="1"/>
        <c:lblAlgn val="ctr"/>
        <c:lblOffset val="100"/>
        <c:noMultiLvlLbl val="0"/>
      </c:catAx>
      <c:valAx>
        <c:axId val="147280384"/>
        <c:scaling>
          <c:orientation val="minMax"/>
        </c:scaling>
        <c:delete val="0"/>
        <c:axPos val="b"/>
        <c:majorGridlines/>
        <c:numFmt formatCode="General" sourceLinked="1"/>
        <c:majorTickMark val="out"/>
        <c:minorTickMark val="none"/>
        <c:tickLblPos val="nextTo"/>
        <c:crossAx val="147279992"/>
        <c:crosses val="autoZero"/>
        <c:crossBetween val="between"/>
      </c:valAx>
    </c:plotArea>
    <c:legend>
      <c:legendPos val="r"/>
      <c:layout>
        <c:manualLayout>
          <c:xMode val="edge"/>
          <c:yMode val="edge"/>
          <c:x val="0.8722466960352423"/>
          <c:y val="0.1717557251908397"/>
          <c:w val="0.1211453744493392"/>
          <c:h val="0.64122137404580148"/>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7" b="1" i="0" u="none" strike="noStrike" baseline="0">
                <a:solidFill>
                  <a:srgbClr val="000000"/>
                </a:solidFill>
                <a:latin typeface="Arial"/>
                <a:ea typeface="Arial"/>
                <a:cs typeface="Arial"/>
              </a:defRPr>
            </a:pPr>
            <a:r>
              <a:rPr lang="pt-BR"/>
              <a:t>Pisa x renda por UF-2009</a:t>
            </a:r>
          </a:p>
        </c:rich>
      </c:tx>
      <c:layout>
        <c:manualLayout>
          <c:xMode val="edge"/>
          <c:yMode val="edge"/>
          <c:x val="0.32800000000000001"/>
          <c:y val="2.1084337349397589E-2"/>
        </c:manualLayout>
      </c:layout>
      <c:overlay val="0"/>
      <c:spPr>
        <a:noFill/>
        <a:ln w="29606">
          <a:noFill/>
        </a:ln>
      </c:spPr>
    </c:title>
    <c:autoTitleDeleted val="0"/>
    <c:plotArea>
      <c:layout>
        <c:manualLayout>
          <c:layoutTarget val="inner"/>
          <c:xMode val="edge"/>
          <c:yMode val="edge"/>
          <c:x val="8.4000000000000005E-2"/>
          <c:y val="0.22289156626506024"/>
          <c:w val="0.64933333333333332"/>
          <c:h val="0.66867469879518071"/>
        </c:manualLayout>
      </c:layout>
      <c:lineChart>
        <c:grouping val="standard"/>
        <c:varyColors val="0"/>
        <c:ser>
          <c:idx val="1"/>
          <c:order val="1"/>
          <c:tx>
            <c:strRef>
              <c:f>'C:\Users\Marcelino\dados\[enem x renda.xls]pisa br '!$C$39</c:f>
              <c:strCache>
                <c:ptCount val="1"/>
                <c:pt idx="0">
                  <c:v>Renda mensal</c:v>
                </c:pt>
              </c:strCache>
            </c:strRef>
          </c:tx>
          <c:spPr>
            <a:ln w="14803">
              <a:solidFill>
                <a:srgbClr val="FF00FF"/>
              </a:solidFill>
              <a:prstDash val="solid"/>
            </a:ln>
          </c:spPr>
          <c:marker>
            <c:symbol val="square"/>
            <c:size val="5"/>
            <c:spPr>
              <a:solidFill>
                <a:srgbClr val="FF00FF"/>
              </a:solidFill>
              <a:ln>
                <a:solidFill>
                  <a:srgbClr val="FF00FF"/>
                </a:solidFill>
                <a:prstDash val="solid"/>
              </a:ln>
            </c:spPr>
          </c:marker>
          <c:cat>
            <c:strRef>
              <c:f>'C:\Users\Marcelino\dados\[enem x renda.xls]pisa br '!$A$40:$A$66</c:f>
              <c:strCache>
                <c:ptCount val="27"/>
                <c:pt idx="0">
                  <c:v>DF</c:v>
                </c:pt>
                <c:pt idx="1">
                  <c:v>SC</c:v>
                </c:pt>
                <c:pt idx="2">
                  <c:v>RS</c:v>
                </c:pt>
                <c:pt idx="3">
                  <c:v>MG</c:v>
                </c:pt>
                <c:pt idx="4">
                  <c:v>PR</c:v>
                </c:pt>
                <c:pt idx="5">
                  <c:v>ES</c:v>
                </c:pt>
                <c:pt idx="6">
                  <c:v>SP</c:v>
                </c:pt>
                <c:pt idx="7">
                  <c:v>RJ</c:v>
                </c:pt>
                <c:pt idx="8">
                  <c:v>MS</c:v>
                </c:pt>
                <c:pt idx="9">
                  <c:v>GO</c:v>
                </c:pt>
                <c:pt idx="10">
                  <c:v>RO</c:v>
                </c:pt>
                <c:pt idx="11">
                  <c:v>MT</c:v>
                </c:pt>
                <c:pt idx="12">
                  <c:v>PB</c:v>
                </c:pt>
                <c:pt idx="13">
                  <c:v>BA</c:v>
                </c:pt>
                <c:pt idx="14">
                  <c:v>TO</c:v>
                </c:pt>
                <c:pt idx="15">
                  <c:v>PE</c:v>
                </c:pt>
                <c:pt idx="16">
                  <c:v>AP</c:v>
                </c:pt>
                <c:pt idx="17">
                  <c:v>CE</c:v>
                </c:pt>
                <c:pt idx="18">
                  <c:v>PA</c:v>
                </c:pt>
                <c:pt idx="19">
                  <c:v>RR</c:v>
                </c:pt>
                <c:pt idx="20">
                  <c:v>PI</c:v>
                </c:pt>
                <c:pt idx="21">
                  <c:v>SE</c:v>
                </c:pt>
                <c:pt idx="22">
                  <c:v>AC</c:v>
                </c:pt>
                <c:pt idx="23">
                  <c:v>AM</c:v>
                </c:pt>
                <c:pt idx="24">
                  <c:v>RN</c:v>
                </c:pt>
                <c:pt idx="25">
                  <c:v>MA</c:v>
                </c:pt>
                <c:pt idx="26">
                  <c:v>AL</c:v>
                </c:pt>
              </c:strCache>
            </c:strRef>
          </c:cat>
          <c:val>
            <c:numRef>
              <c:f>'C:\Users\Marcelino\dados\[enem x renda.xls]pisa br '!$C$40:$C$66</c:f>
              <c:numCache>
                <c:formatCode>General</c:formatCode>
                <c:ptCount val="27"/>
                <c:pt idx="0">
                  <c:v>1324</c:v>
                </c:pt>
                <c:pt idx="1">
                  <c:v>865</c:v>
                </c:pt>
                <c:pt idx="2">
                  <c:v>774</c:v>
                </c:pt>
                <c:pt idx="3">
                  <c:v>631</c:v>
                </c:pt>
                <c:pt idx="4">
                  <c:v>735</c:v>
                </c:pt>
                <c:pt idx="5">
                  <c:v>634</c:v>
                </c:pt>
                <c:pt idx="6">
                  <c:v>807</c:v>
                </c:pt>
                <c:pt idx="7">
                  <c:v>835</c:v>
                </c:pt>
                <c:pt idx="8">
                  <c:v>662</c:v>
                </c:pt>
                <c:pt idx="9">
                  <c:v>630</c:v>
                </c:pt>
                <c:pt idx="10">
                  <c:v>553</c:v>
                </c:pt>
                <c:pt idx="11">
                  <c:v>616</c:v>
                </c:pt>
                <c:pt idx="12">
                  <c:v>423</c:v>
                </c:pt>
                <c:pt idx="13">
                  <c:v>414</c:v>
                </c:pt>
                <c:pt idx="14">
                  <c:v>514</c:v>
                </c:pt>
                <c:pt idx="15">
                  <c:v>390</c:v>
                </c:pt>
                <c:pt idx="16">
                  <c:v>463</c:v>
                </c:pt>
                <c:pt idx="17">
                  <c:v>384</c:v>
                </c:pt>
                <c:pt idx="18">
                  <c:v>386</c:v>
                </c:pt>
                <c:pt idx="19">
                  <c:v>499</c:v>
                </c:pt>
                <c:pt idx="20">
                  <c:v>395</c:v>
                </c:pt>
                <c:pt idx="21">
                  <c:v>459</c:v>
                </c:pt>
                <c:pt idx="22">
                  <c:v>590</c:v>
                </c:pt>
                <c:pt idx="23">
                  <c:v>432</c:v>
                </c:pt>
                <c:pt idx="24">
                  <c:v>458</c:v>
                </c:pt>
                <c:pt idx="25">
                  <c:v>340</c:v>
                </c:pt>
                <c:pt idx="26">
                  <c:v>339</c:v>
                </c:pt>
              </c:numCache>
            </c:numRef>
          </c:val>
          <c:smooth val="0"/>
        </c:ser>
        <c:dLbls>
          <c:showLegendKey val="0"/>
          <c:showVal val="0"/>
          <c:showCatName val="0"/>
          <c:showSerName val="0"/>
          <c:showPercent val="0"/>
          <c:showBubbleSize val="0"/>
        </c:dLbls>
        <c:marker val="1"/>
        <c:smooth val="0"/>
        <c:axId val="147281168"/>
        <c:axId val="147281560"/>
      </c:lineChart>
      <c:lineChart>
        <c:grouping val="standard"/>
        <c:varyColors val="0"/>
        <c:ser>
          <c:idx val="0"/>
          <c:order val="0"/>
          <c:tx>
            <c:strRef>
              <c:f>'C:\Users\Marcelino\dados\[enem x renda.xls]pisa br '!$B$39</c:f>
              <c:strCache>
                <c:ptCount val="1"/>
                <c:pt idx="0">
                  <c:v>Pisa</c:v>
                </c:pt>
              </c:strCache>
            </c:strRef>
          </c:tx>
          <c:spPr>
            <a:ln w="14803">
              <a:solidFill>
                <a:srgbClr val="000080"/>
              </a:solidFill>
              <a:prstDash val="solid"/>
            </a:ln>
          </c:spPr>
          <c:marker>
            <c:symbol val="diamond"/>
            <c:size val="5"/>
            <c:spPr>
              <a:solidFill>
                <a:srgbClr val="000080"/>
              </a:solidFill>
              <a:ln>
                <a:solidFill>
                  <a:srgbClr val="000080"/>
                </a:solidFill>
                <a:prstDash val="solid"/>
              </a:ln>
            </c:spPr>
          </c:marker>
          <c:cat>
            <c:strRef>
              <c:f>'C:\Users\Marcelino\dados\[enem x renda.xls]pisa br '!$A$40:$A$66</c:f>
              <c:strCache>
                <c:ptCount val="27"/>
                <c:pt idx="0">
                  <c:v>DF</c:v>
                </c:pt>
                <c:pt idx="1">
                  <c:v>SC</c:v>
                </c:pt>
                <c:pt idx="2">
                  <c:v>RS</c:v>
                </c:pt>
                <c:pt idx="3">
                  <c:v>MG</c:v>
                </c:pt>
                <c:pt idx="4">
                  <c:v>PR</c:v>
                </c:pt>
                <c:pt idx="5">
                  <c:v>ES</c:v>
                </c:pt>
                <c:pt idx="6">
                  <c:v>SP</c:v>
                </c:pt>
                <c:pt idx="7">
                  <c:v>RJ</c:v>
                </c:pt>
                <c:pt idx="8">
                  <c:v>MS</c:v>
                </c:pt>
                <c:pt idx="9">
                  <c:v>GO</c:v>
                </c:pt>
                <c:pt idx="10">
                  <c:v>RO</c:v>
                </c:pt>
                <c:pt idx="11">
                  <c:v>MT</c:v>
                </c:pt>
                <c:pt idx="12">
                  <c:v>PB</c:v>
                </c:pt>
                <c:pt idx="13">
                  <c:v>BA</c:v>
                </c:pt>
                <c:pt idx="14">
                  <c:v>TO</c:v>
                </c:pt>
                <c:pt idx="15">
                  <c:v>PE</c:v>
                </c:pt>
                <c:pt idx="16">
                  <c:v>AP</c:v>
                </c:pt>
                <c:pt idx="17">
                  <c:v>CE</c:v>
                </c:pt>
                <c:pt idx="18">
                  <c:v>PA</c:v>
                </c:pt>
                <c:pt idx="19">
                  <c:v>RR</c:v>
                </c:pt>
                <c:pt idx="20">
                  <c:v>PI</c:v>
                </c:pt>
                <c:pt idx="21">
                  <c:v>SE</c:v>
                </c:pt>
                <c:pt idx="22">
                  <c:v>AC</c:v>
                </c:pt>
                <c:pt idx="23">
                  <c:v>AM</c:v>
                </c:pt>
                <c:pt idx="24">
                  <c:v>RN</c:v>
                </c:pt>
                <c:pt idx="25">
                  <c:v>MA</c:v>
                </c:pt>
                <c:pt idx="26">
                  <c:v>AL</c:v>
                </c:pt>
              </c:strCache>
            </c:strRef>
          </c:cat>
          <c:val>
            <c:numRef>
              <c:f>'C:\Users\Marcelino\dados\[enem x renda.xls]pisa br '!$B$40:$B$66</c:f>
              <c:numCache>
                <c:formatCode>General</c:formatCode>
                <c:ptCount val="27"/>
                <c:pt idx="0">
                  <c:v>439</c:v>
                </c:pt>
                <c:pt idx="1">
                  <c:v>428</c:v>
                </c:pt>
                <c:pt idx="2">
                  <c:v>424</c:v>
                </c:pt>
                <c:pt idx="3">
                  <c:v>422</c:v>
                </c:pt>
                <c:pt idx="4">
                  <c:v>417</c:v>
                </c:pt>
                <c:pt idx="5">
                  <c:v>414</c:v>
                </c:pt>
                <c:pt idx="6">
                  <c:v>409</c:v>
                </c:pt>
                <c:pt idx="7">
                  <c:v>408</c:v>
                </c:pt>
                <c:pt idx="8">
                  <c:v>404</c:v>
                </c:pt>
                <c:pt idx="9">
                  <c:v>402</c:v>
                </c:pt>
                <c:pt idx="10">
                  <c:v>392</c:v>
                </c:pt>
                <c:pt idx="11">
                  <c:v>389</c:v>
                </c:pt>
                <c:pt idx="12">
                  <c:v>385</c:v>
                </c:pt>
                <c:pt idx="13">
                  <c:v>382</c:v>
                </c:pt>
                <c:pt idx="14">
                  <c:v>382</c:v>
                </c:pt>
                <c:pt idx="15">
                  <c:v>381</c:v>
                </c:pt>
                <c:pt idx="16">
                  <c:v>378</c:v>
                </c:pt>
                <c:pt idx="17">
                  <c:v>376</c:v>
                </c:pt>
                <c:pt idx="18">
                  <c:v>376</c:v>
                </c:pt>
                <c:pt idx="19">
                  <c:v>376</c:v>
                </c:pt>
                <c:pt idx="20">
                  <c:v>374</c:v>
                </c:pt>
                <c:pt idx="21">
                  <c:v>372</c:v>
                </c:pt>
                <c:pt idx="22">
                  <c:v>371</c:v>
                </c:pt>
                <c:pt idx="23">
                  <c:v>371</c:v>
                </c:pt>
                <c:pt idx="24">
                  <c:v>371</c:v>
                </c:pt>
                <c:pt idx="25">
                  <c:v>355</c:v>
                </c:pt>
                <c:pt idx="26">
                  <c:v>354</c:v>
                </c:pt>
              </c:numCache>
            </c:numRef>
          </c:val>
          <c:smooth val="0"/>
        </c:ser>
        <c:dLbls>
          <c:showLegendKey val="0"/>
          <c:showVal val="0"/>
          <c:showCatName val="0"/>
          <c:showSerName val="0"/>
          <c:showPercent val="0"/>
          <c:showBubbleSize val="0"/>
        </c:dLbls>
        <c:marker val="1"/>
        <c:smooth val="0"/>
        <c:axId val="147281952"/>
        <c:axId val="147282344"/>
      </c:lineChart>
      <c:catAx>
        <c:axId val="147281168"/>
        <c:scaling>
          <c:orientation val="minMax"/>
        </c:scaling>
        <c:delete val="0"/>
        <c:axPos val="b"/>
        <c:numFmt formatCode="General" sourceLinked="1"/>
        <c:majorTickMark val="out"/>
        <c:minorTickMark val="none"/>
        <c:tickLblPos val="nextTo"/>
        <c:spPr>
          <a:ln w="3701">
            <a:solidFill>
              <a:srgbClr val="000000"/>
            </a:solidFill>
            <a:prstDash val="solid"/>
          </a:ln>
        </c:spPr>
        <c:txPr>
          <a:bodyPr rot="0" vert="horz"/>
          <a:lstStyle/>
          <a:p>
            <a:pPr>
              <a:defRPr sz="932" b="0" i="0" u="none" strike="noStrike" baseline="0">
                <a:solidFill>
                  <a:srgbClr val="000000"/>
                </a:solidFill>
                <a:latin typeface="Arial"/>
                <a:ea typeface="Arial"/>
                <a:cs typeface="Arial"/>
              </a:defRPr>
            </a:pPr>
            <a:endParaRPr lang="pt-BR"/>
          </a:p>
        </c:txPr>
        <c:crossAx val="147281560"/>
        <c:crosses val="autoZero"/>
        <c:auto val="1"/>
        <c:lblAlgn val="ctr"/>
        <c:lblOffset val="100"/>
        <c:tickLblSkip val="2"/>
        <c:tickMarkSkip val="1"/>
        <c:noMultiLvlLbl val="0"/>
      </c:catAx>
      <c:valAx>
        <c:axId val="147281560"/>
        <c:scaling>
          <c:orientation val="minMax"/>
        </c:scaling>
        <c:delete val="0"/>
        <c:axPos val="l"/>
        <c:majorGridlines>
          <c:spPr>
            <a:ln w="3701">
              <a:solidFill>
                <a:srgbClr val="000000"/>
              </a:solidFill>
              <a:prstDash val="solid"/>
            </a:ln>
          </c:spPr>
        </c:majorGridlines>
        <c:numFmt formatCode="General" sourceLinked="1"/>
        <c:majorTickMark val="out"/>
        <c:minorTickMark val="none"/>
        <c:tickLblPos val="nextTo"/>
        <c:spPr>
          <a:ln w="3701">
            <a:solidFill>
              <a:srgbClr val="000000"/>
            </a:solidFill>
            <a:prstDash val="solid"/>
          </a:ln>
        </c:spPr>
        <c:txPr>
          <a:bodyPr rot="0" vert="horz"/>
          <a:lstStyle/>
          <a:p>
            <a:pPr>
              <a:defRPr sz="1399" b="0" i="0" u="none" strike="noStrike" baseline="0">
                <a:solidFill>
                  <a:srgbClr val="000000"/>
                </a:solidFill>
                <a:latin typeface="Arial"/>
                <a:ea typeface="Arial"/>
                <a:cs typeface="Arial"/>
              </a:defRPr>
            </a:pPr>
            <a:endParaRPr lang="pt-BR"/>
          </a:p>
        </c:txPr>
        <c:crossAx val="147281168"/>
        <c:crosses val="autoZero"/>
        <c:crossBetween val="between"/>
      </c:valAx>
      <c:catAx>
        <c:axId val="147281952"/>
        <c:scaling>
          <c:orientation val="minMax"/>
        </c:scaling>
        <c:delete val="1"/>
        <c:axPos val="b"/>
        <c:numFmt formatCode="General" sourceLinked="1"/>
        <c:majorTickMark val="out"/>
        <c:minorTickMark val="none"/>
        <c:tickLblPos val="nextTo"/>
        <c:crossAx val="147282344"/>
        <c:crosses val="autoZero"/>
        <c:auto val="1"/>
        <c:lblAlgn val="ctr"/>
        <c:lblOffset val="100"/>
        <c:noMultiLvlLbl val="0"/>
      </c:catAx>
      <c:valAx>
        <c:axId val="147282344"/>
        <c:scaling>
          <c:orientation val="minMax"/>
        </c:scaling>
        <c:delete val="0"/>
        <c:axPos val="r"/>
        <c:numFmt formatCode="General" sourceLinked="1"/>
        <c:majorTickMark val="cross"/>
        <c:minorTickMark val="none"/>
        <c:tickLblPos val="nextTo"/>
        <c:spPr>
          <a:ln w="3701">
            <a:solidFill>
              <a:srgbClr val="000000"/>
            </a:solidFill>
            <a:prstDash val="solid"/>
          </a:ln>
        </c:spPr>
        <c:txPr>
          <a:bodyPr rot="0" vert="horz"/>
          <a:lstStyle/>
          <a:p>
            <a:pPr>
              <a:defRPr sz="1399" b="0" i="0" u="none" strike="noStrike" baseline="0">
                <a:solidFill>
                  <a:srgbClr val="000000"/>
                </a:solidFill>
                <a:latin typeface="Arial"/>
                <a:ea typeface="Arial"/>
                <a:cs typeface="Arial"/>
              </a:defRPr>
            </a:pPr>
            <a:endParaRPr lang="pt-BR"/>
          </a:p>
        </c:txPr>
        <c:crossAx val="147281952"/>
        <c:crosses val="max"/>
        <c:crossBetween val="between"/>
      </c:valAx>
      <c:spPr>
        <a:solidFill>
          <a:srgbClr val="C0C0C0"/>
        </a:solidFill>
        <a:ln w="14803">
          <a:solidFill>
            <a:srgbClr val="808080"/>
          </a:solidFill>
          <a:prstDash val="solid"/>
        </a:ln>
      </c:spPr>
    </c:plotArea>
    <c:legend>
      <c:legendPos val="r"/>
      <c:layout>
        <c:manualLayout>
          <c:xMode val="edge"/>
          <c:yMode val="edge"/>
          <c:x val="0.80400000000000005"/>
          <c:y val="0.48192771084337349"/>
          <c:w val="0.19066666666666668"/>
          <c:h val="0.14759036144578314"/>
        </c:manualLayout>
      </c:layout>
      <c:overlay val="0"/>
      <c:spPr>
        <a:solidFill>
          <a:srgbClr val="FFFFFF"/>
        </a:solidFill>
        <a:ln w="3701">
          <a:solidFill>
            <a:srgbClr val="000000"/>
          </a:solidFill>
          <a:prstDash val="solid"/>
        </a:ln>
      </c:spPr>
      <c:txPr>
        <a:bodyPr/>
        <a:lstStyle/>
        <a:p>
          <a:pPr>
            <a:defRPr sz="1282" b="0" i="0" u="none" strike="noStrike" baseline="0">
              <a:solidFill>
                <a:srgbClr val="000000"/>
              </a:solidFill>
              <a:latin typeface="Arial"/>
              <a:ea typeface="Arial"/>
              <a:cs typeface="Arial"/>
            </a:defRPr>
          </a:pPr>
          <a:endParaRPr lang="pt-BR"/>
        </a:p>
      </c:txPr>
    </c:legend>
    <c:plotVisOnly val="1"/>
    <c:dispBlanksAs val="gap"/>
    <c:showDLblsOverMax val="0"/>
  </c:chart>
  <c:spPr>
    <a:solidFill>
      <a:srgbClr val="FFFFFF"/>
    </a:solidFill>
    <a:ln w="3701">
      <a:solidFill>
        <a:srgbClr val="000000"/>
      </a:solidFill>
      <a:prstDash val="solid"/>
    </a:ln>
  </c:spPr>
  <c:txPr>
    <a:bodyPr/>
    <a:lstStyle/>
    <a:p>
      <a:pPr>
        <a:defRPr sz="1399" b="0" i="0" u="none" strike="noStrike" baseline="0">
          <a:solidFill>
            <a:srgbClr val="000000"/>
          </a:solidFill>
          <a:latin typeface="Arial"/>
          <a:ea typeface="Arial"/>
          <a:cs typeface="Arial"/>
        </a:defRPr>
      </a:pPr>
      <a:endParaRPr lang="pt-B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EE7E3-FA0C-48C3-9CF7-DA789A14208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t-BR"/>
        </a:p>
      </dgm:t>
    </dgm:pt>
    <dgm:pt modelId="{9FC97D03-8272-4564-AAA7-F7C587CF99DB}">
      <dgm:prSet phldrT="[Texto]"/>
      <dgm:spPr>
        <a:solidFill>
          <a:srgbClr val="FFFF00"/>
        </a:solidFill>
      </dgm:spPr>
      <dgm:t>
        <a:bodyPr/>
        <a:lstStyle/>
        <a:p>
          <a:r>
            <a:rPr lang="pt-BR" b="1" dirty="0" smtClean="0">
              <a:solidFill>
                <a:srgbClr val="0070C0"/>
              </a:solidFill>
            </a:rPr>
            <a:t>BRASIL</a:t>
          </a:r>
          <a:endParaRPr lang="pt-BR" b="1" dirty="0">
            <a:solidFill>
              <a:srgbClr val="0070C0"/>
            </a:solidFill>
          </a:endParaRPr>
        </a:p>
      </dgm:t>
    </dgm:pt>
    <dgm:pt modelId="{DD66C5A9-4120-40A3-BBA0-4FE7F310C540}" type="parTrans" cxnId="{AA04C179-BE4D-4456-8A77-C313DD91322E}">
      <dgm:prSet/>
      <dgm:spPr/>
      <dgm:t>
        <a:bodyPr/>
        <a:lstStyle/>
        <a:p>
          <a:endParaRPr lang="pt-BR"/>
        </a:p>
      </dgm:t>
    </dgm:pt>
    <dgm:pt modelId="{D05E7FA4-7654-4D0B-897B-39CED3F33F79}" type="sibTrans" cxnId="{AA04C179-BE4D-4456-8A77-C313DD91322E}">
      <dgm:prSet/>
      <dgm:spPr/>
      <dgm:t>
        <a:bodyPr/>
        <a:lstStyle/>
        <a:p>
          <a:endParaRPr lang="pt-BR"/>
        </a:p>
      </dgm:t>
    </dgm:pt>
    <dgm:pt modelId="{812C41DB-9A78-40E1-87ED-B95E2F4AC635}">
      <dgm:prSet phldrT="[Texto]"/>
      <dgm:spPr/>
      <dgm:t>
        <a:bodyPr/>
        <a:lstStyle/>
        <a:p>
          <a:r>
            <a:rPr lang="pt-BR" b="1" dirty="0" smtClean="0"/>
            <a:t>207.238.509</a:t>
          </a:r>
          <a:endParaRPr lang="pt-BR" b="1" dirty="0"/>
        </a:p>
      </dgm:t>
    </dgm:pt>
    <dgm:pt modelId="{2F7D43F4-F2AE-462C-845B-D2BC22818EBE}" type="parTrans" cxnId="{C6865E06-57EA-4B8E-9BFD-AA00CF49A85A}">
      <dgm:prSet/>
      <dgm:spPr/>
      <dgm:t>
        <a:bodyPr/>
        <a:lstStyle/>
        <a:p>
          <a:endParaRPr lang="pt-BR"/>
        </a:p>
      </dgm:t>
    </dgm:pt>
    <dgm:pt modelId="{871954E5-E5E9-4E71-A10D-F84313C3D4AA}" type="sibTrans" cxnId="{C6865E06-57EA-4B8E-9BFD-AA00CF49A85A}">
      <dgm:prSet/>
      <dgm:spPr/>
      <dgm:t>
        <a:bodyPr/>
        <a:lstStyle/>
        <a:p>
          <a:endParaRPr lang="pt-BR"/>
        </a:p>
      </dgm:t>
    </dgm:pt>
    <dgm:pt modelId="{EE5AAADB-DF36-43C9-B17E-C7376352E45A}">
      <dgm:prSet phldrT="[Texto]"/>
      <dgm:spPr>
        <a:solidFill>
          <a:srgbClr val="00B050"/>
        </a:solidFill>
      </dgm:spPr>
      <dgm:t>
        <a:bodyPr/>
        <a:lstStyle/>
        <a:p>
          <a:r>
            <a:rPr lang="pt-BR" dirty="0" smtClean="0"/>
            <a:t>Matrículas na Educação Brasileira</a:t>
          </a:r>
          <a:endParaRPr lang="pt-BR" dirty="0"/>
        </a:p>
      </dgm:t>
    </dgm:pt>
    <dgm:pt modelId="{A81D4AE9-9183-4589-86BF-D9A9DD0AC80A}" type="parTrans" cxnId="{DDE5B512-6481-4B84-8813-DB45062F659F}">
      <dgm:prSet/>
      <dgm:spPr/>
      <dgm:t>
        <a:bodyPr/>
        <a:lstStyle/>
        <a:p>
          <a:endParaRPr lang="pt-BR"/>
        </a:p>
      </dgm:t>
    </dgm:pt>
    <dgm:pt modelId="{11C0E72E-AA9C-4230-A14F-5717BBEB7DAA}" type="sibTrans" cxnId="{DDE5B512-6481-4B84-8813-DB45062F659F}">
      <dgm:prSet/>
      <dgm:spPr/>
      <dgm:t>
        <a:bodyPr/>
        <a:lstStyle/>
        <a:p>
          <a:endParaRPr lang="pt-BR"/>
        </a:p>
      </dgm:t>
    </dgm:pt>
    <dgm:pt modelId="{0C967B89-1333-4C1B-9604-E82BBD3067D3}">
      <dgm:prSet phldrT="[Texto]"/>
      <dgm:spPr/>
      <dgm:t>
        <a:bodyPr/>
        <a:lstStyle/>
        <a:p>
          <a:r>
            <a:rPr lang="pt-BR" b="1" dirty="0" smtClean="0"/>
            <a:t>54.119.112</a:t>
          </a:r>
          <a:endParaRPr lang="pt-BR" dirty="0"/>
        </a:p>
      </dgm:t>
    </dgm:pt>
    <dgm:pt modelId="{16134A68-1FC7-4557-8F1E-2EEFB86FAA7A}" type="parTrans" cxnId="{CE6D2988-2B5D-43F8-9BDC-D030878672D5}">
      <dgm:prSet/>
      <dgm:spPr/>
      <dgm:t>
        <a:bodyPr/>
        <a:lstStyle/>
        <a:p>
          <a:endParaRPr lang="pt-BR"/>
        </a:p>
      </dgm:t>
    </dgm:pt>
    <dgm:pt modelId="{1C0BF21E-0001-4CB4-A3BC-4C04504BAE92}" type="sibTrans" cxnId="{CE6D2988-2B5D-43F8-9BDC-D030878672D5}">
      <dgm:prSet/>
      <dgm:spPr/>
      <dgm:t>
        <a:bodyPr/>
        <a:lstStyle/>
        <a:p>
          <a:endParaRPr lang="pt-BR"/>
        </a:p>
      </dgm:t>
    </dgm:pt>
    <dgm:pt modelId="{82B109BD-78F8-4926-A080-86DB7B6EE3C5}" type="pres">
      <dgm:prSet presAssocID="{672EE7E3-FA0C-48C3-9CF7-DA789A142084}" presName="diagram" presStyleCnt="0">
        <dgm:presLayoutVars>
          <dgm:chPref val="1"/>
          <dgm:dir/>
          <dgm:animOne val="branch"/>
          <dgm:animLvl val="lvl"/>
          <dgm:resizeHandles/>
        </dgm:presLayoutVars>
      </dgm:prSet>
      <dgm:spPr/>
      <dgm:t>
        <a:bodyPr/>
        <a:lstStyle/>
        <a:p>
          <a:endParaRPr lang="pt-BR"/>
        </a:p>
      </dgm:t>
    </dgm:pt>
    <dgm:pt modelId="{7D63DB08-CD44-47F5-9B00-4A3D37873D52}" type="pres">
      <dgm:prSet presAssocID="{9FC97D03-8272-4564-AAA7-F7C587CF99DB}" presName="root" presStyleCnt="0"/>
      <dgm:spPr/>
    </dgm:pt>
    <dgm:pt modelId="{37B60BBF-0076-45BF-9BBE-CACD6696D5B8}" type="pres">
      <dgm:prSet presAssocID="{9FC97D03-8272-4564-AAA7-F7C587CF99DB}" presName="rootComposite" presStyleCnt="0"/>
      <dgm:spPr/>
    </dgm:pt>
    <dgm:pt modelId="{E6936139-83B7-472C-9D98-C4AC5BD24CA9}" type="pres">
      <dgm:prSet presAssocID="{9FC97D03-8272-4564-AAA7-F7C587CF99DB}" presName="rootText" presStyleLbl="node1" presStyleIdx="0" presStyleCnt="2"/>
      <dgm:spPr/>
      <dgm:t>
        <a:bodyPr/>
        <a:lstStyle/>
        <a:p>
          <a:endParaRPr lang="pt-BR"/>
        </a:p>
      </dgm:t>
    </dgm:pt>
    <dgm:pt modelId="{EA458C08-18F3-458B-8F66-24C11F531E29}" type="pres">
      <dgm:prSet presAssocID="{9FC97D03-8272-4564-AAA7-F7C587CF99DB}" presName="rootConnector" presStyleLbl="node1" presStyleIdx="0" presStyleCnt="2"/>
      <dgm:spPr/>
      <dgm:t>
        <a:bodyPr/>
        <a:lstStyle/>
        <a:p>
          <a:endParaRPr lang="pt-BR"/>
        </a:p>
      </dgm:t>
    </dgm:pt>
    <dgm:pt modelId="{B908FFBD-94EA-4D78-8031-075BBD16040C}" type="pres">
      <dgm:prSet presAssocID="{9FC97D03-8272-4564-AAA7-F7C587CF99DB}" presName="childShape" presStyleCnt="0"/>
      <dgm:spPr/>
    </dgm:pt>
    <dgm:pt modelId="{FF73B40D-98C1-4954-B683-85A6346D74B7}" type="pres">
      <dgm:prSet presAssocID="{2F7D43F4-F2AE-462C-845B-D2BC22818EBE}" presName="Name13" presStyleLbl="parChTrans1D2" presStyleIdx="0" presStyleCnt="2"/>
      <dgm:spPr/>
      <dgm:t>
        <a:bodyPr/>
        <a:lstStyle/>
        <a:p>
          <a:endParaRPr lang="pt-BR"/>
        </a:p>
      </dgm:t>
    </dgm:pt>
    <dgm:pt modelId="{80E65110-338C-407E-A568-8225159D4798}" type="pres">
      <dgm:prSet presAssocID="{812C41DB-9A78-40E1-87ED-B95E2F4AC635}" presName="childText" presStyleLbl="bgAcc1" presStyleIdx="0" presStyleCnt="2">
        <dgm:presLayoutVars>
          <dgm:bulletEnabled val="1"/>
        </dgm:presLayoutVars>
      </dgm:prSet>
      <dgm:spPr/>
      <dgm:t>
        <a:bodyPr/>
        <a:lstStyle/>
        <a:p>
          <a:endParaRPr lang="pt-BR"/>
        </a:p>
      </dgm:t>
    </dgm:pt>
    <dgm:pt modelId="{24F6429F-2A9A-42B9-8C99-8248C652DE9E}" type="pres">
      <dgm:prSet presAssocID="{EE5AAADB-DF36-43C9-B17E-C7376352E45A}" presName="root" presStyleCnt="0"/>
      <dgm:spPr/>
    </dgm:pt>
    <dgm:pt modelId="{CBF6BDF6-697E-41BE-B9EB-C61E60386DFC}" type="pres">
      <dgm:prSet presAssocID="{EE5AAADB-DF36-43C9-B17E-C7376352E45A}" presName="rootComposite" presStyleCnt="0"/>
      <dgm:spPr/>
    </dgm:pt>
    <dgm:pt modelId="{D8E1DBE4-F377-4256-BBD1-09BD2557D5CF}" type="pres">
      <dgm:prSet presAssocID="{EE5AAADB-DF36-43C9-B17E-C7376352E45A}" presName="rootText" presStyleLbl="node1" presStyleIdx="1" presStyleCnt="2"/>
      <dgm:spPr/>
      <dgm:t>
        <a:bodyPr/>
        <a:lstStyle/>
        <a:p>
          <a:endParaRPr lang="pt-BR"/>
        </a:p>
      </dgm:t>
    </dgm:pt>
    <dgm:pt modelId="{94B574FC-D3DC-47DF-B110-1F591EF4FDA2}" type="pres">
      <dgm:prSet presAssocID="{EE5AAADB-DF36-43C9-B17E-C7376352E45A}" presName="rootConnector" presStyleLbl="node1" presStyleIdx="1" presStyleCnt="2"/>
      <dgm:spPr/>
      <dgm:t>
        <a:bodyPr/>
        <a:lstStyle/>
        <a:p>
          <a:endParaRPr lang="pt-BR"/>
        </a:p>
      </dgm:t>
    </dgm:pt>
    <dgm:pt modelId="{3FFCD8B2-FE35-4FFB-B70F-E1B1B9D47EBA}" type="pres">
      <dgm:prSet presAssocID="{EE5AAADB-DF36-43C9-B17E-C7376352E45A}" presName="childShape" presStyleCnt="0"/>
      <dgm:spPr/>
    </dgm:pt>
    <dgm:pt modelId="{49A7F1B3-0E3C-4DC7-9FD2-045F3A1DA0AE}" type="pres">
      <dgm:prSet presAssocID="{16134A68-1FC7-4557-8F1E-2EEFB86FAA7A}" presName="Name13" presStyleLbl="parChTrans1D2" presStyleIdx="1" presStyleCnt="2"/>
      <dgm:spPr/>
      <dgm:t>
        <a:bodyPr/>
        <a:lstStyle/>
        <a:p>
          <a:endParaRPr lang="pt-BR"/>
        </a:p>
      </dgm:t>
    </dgm:pt>
    <dgm:pt modelId="{6AF06D00-53BB-487F-BF97-FAC82364EDFB}" type="pres">
      <dgm:prSet presAssocID="{0C967B89-1333-4C1B-9604-E82BBD3067D3}" presName="childText" presStyleLbl="bgAcc1" presStyleIdx="1" presStyleCnt="2">
        <dgm:presLayoutVars>
          <dgm:bulletEnabled val="1"/>
        </dgm:presLayoutVars>
      </dgm:prSet>
      <dgm:spPr/>
      <dgm:t>
        <a:bodyPr/>
        <a:lstStyle/>
        <a:p>
          <a:endParaRPr lang="pt-BR"/>
        </a:p>
      </dgm:t>
    </dgm:pt>
  </dgm:ptLst>
  <dgm:cxnLst>
    <dgm:cxn modelId="{5D5FB34D-9522-4009-AC97-510E462256EC}" type="presOf" srcId="{812C41DB-9A78-40E1-87ED-B95E2F4AC635}" destId="{80E65110-338C-407E-A568-8225159D4798}" srcOrd="0" destOrd="0" presId="urn:microsoft.com/office/officeart/2005/8/layout/hierarchy3"/>
    <dgm:cxn modelId="{CE6D2988-2B5D-43F8-9BDC-D030878672D5}" srcId="{EE5AAADB-DF36-43C9-B17E-C7376352E45A}" destId="{0C967B89-1333-4C1B-9604-E82BBD3067D3}" srcOrd="0" destOrd="0" parTransId="{16134A68-1FC7-4557-8F1E-2EEFB86FAA7A}" sibTransId="{1C0BF21E-0001-4CB4-A3BC-4C04504BAE92}"/>
    <dgm:cxn modelId="{DDE5B512-6481-4B84-8813-DB45062F659F}" srcId="{672EE7E3-FA0C-48C3-9CF7-DA789A142084}" destId="{EE5AAADB-DF36-43C9-B17E-C7376352E45A}" srcOrd="1" destOrd="0" parTransId="{A81D4AE9-9183-4589-86BF-D9A9DD0AC80A}" sibTransId="{11C0E72E-AA9C-4230-A14F-5717BBEB7DAA}"/>
    <dgm:cxn modelId="{C68D3CFA-A83B-4547-BF08-86F98B9F9A0F}" type="presOf" srcId="{9FC97D03-8272-4564-AAA7-F7C587CF99DB}" destId="{EA458C08-18F3-458B-8F66-24C11F531E29}" srcOrd="1" destOrd="0" presId="urn:microsoft.com/office/officeart/2005/8/layout/hierarchy3"/>
    <dgm:cxn modelId="{165A40D9-1BE5-44D4-B843-C8C7C113B7C1}" type="presOf" srcId="{672EE7E3-FA0C-48C3-9CF7-DA789A142084}" destId="{82B109BD-78F8-4926-A080-86DB7B6EE3C5}" srcOrd="0" destOrd="0" presId="urn:microsoft.com/office/officeart/2005/8/layout/hierarchy3"/>
    <dgm:cxn modelId="{C6865E06-57EA-4B8E-9BFD-AA00CF49A85A}" srcId="{9FC97D03-8272-4564-AAA7-F7C587CF99DB}" destId="{812C41DB-9A78-40E1-87ED-B95E2F4AC635}" srcOrd="0" destOrd="0" parTransId="{2F7D43F4-F2AE-462C-845B-D2BC22818EBE}" sibTransId="{871954E5-E5E9-4E71-A10D-F84313C3D4AA}"/>
    <dgm:cxn modelId="{47866D38-4DFB-431F-8083-5F7A6D97BA8B}" type="presOf" srcId="{16134A68-1FC7-4557-8F1E-2EEFB86FAA7A}" destId="{49A7F1B3-0E3C-4DC7-9FD2-045F3A1DA0AE}" srcOrd="0" destOrd="0" presId="urn:microsoft.com/office/officeart/2005/8/layout/hierarchy3"/>
    <dgm:cxn modelId="{AA04C179-BE4D-4456-8A77-C313DD91322E}" srcId="{672EE7E3-FA0C-48C3-9CF7-DA789A142084}" destId="{9FC97D03-8272-4564-AAA7-F7C587CF99DB}" srcOrd="0" destOrd="0" parTransId="{DD66C5A9-4120-40A3-BBA0-4FE7F310C540}" sibTransId="{D05E7FA4-7654-4D0B-897B-39CED3F33F79}"/>
    <dgm:cxn modelId="{0CFFA144-B953-4415-9178-8416C13382C0}" type="presOf" srcId="{9FC97D03-8272-4564-AAA7-F7C587CF99DB}" destId="{E6936139-83B7-472C-9D98-C4AC5BD24CA9}" srcOrd="0" destOrd="0" presId="urn:microsoft.com/office/officeart/2005/8/layout/hierarchy3"/>
    <dgm:cxn modelId="{7BC72575-CBB2-4E74-B4D6-5F8C504ED612}" type="presOf" srcId="{0C967B89-1333-4C1B-9604-E82BBD3067D3}" destId="{6AF06D00-53BB-487F-BF97-FAC82364EDFB}" srcOrd="0" destOrd="0" presId="urn:microsoft.com/office/officeart/2005/8/layout/hierarchy3"/>
    <dgm:cxn modelId="{E8C38524-D970-4F89-A11D-6ABD45BB7569}" type="presOf" srcId="{EE5AAADB-DF36-43C9-B17E-C7376352E45A}" destId="{D8E1DBE4-F377-4256-BBD1-09BD2557D5CF}" srcOrd="0" destOrd="0" presId="urn:microsoft.com/office/officeart/2005/8/layout/hierarchy3"/>
    <dgm:cxn modelId="{6CFF7393-52B0-48E9-9E5E-348BF886A0DB}" type="presOf" srcId="{EE5AAADB-DF36-43C9-B17E-C7376352E45A}" destId="{94B574FC-D3DC-47DF-B110-1F591EF4FDA2}" srcOrd="1" destOrd="0" presId="urn:microsoft.com/office/officeart/2005/8/layout/hierarchy3"/>
    <dgm:cxn modelId="{3262172D-434A-4D38-8024-CC11AA626E8C}" type="presOf" srcId="{2F7D43F4-F2AE-462C-845B-D2BC22818EBE}" destId="{FF73B40D-98C1-4954-B683-85A6346D74B7}" srcOrd="0" destOrd="0" presId="urn:microsoft.com/office/officeart/2005/8/layout/hierarchy3"/>
    <dgm:cxn modelId="{F72C540C-3601-4E41-BEFC-6C1838DB171D}" type="presParOf" srcId="{82B109BD-78F8-4926-A080-86DB7B6EE3C5}" destId="{7D63DB08-CD44-47F5-9B00-4A3D37873D52}" srcOrd="0" destOrd="0" presId="urn:microsoft.com/office/officeart/2005/8/layout/hierarchy3"/>
    <dgm:cxn modelId="{FCE7BE96-0A9C-44A1-ACBA-997DCD4CA537}" type="presParOf" srcId="{7D63DB08-CD44-47F5-9B00-4A3D37873D52}" destId="{37B60BBF-0076-45BF-9BBE-CACD6696D5B8}" srcOrd="0" destOrd="0" presId="urn:microsoft.com/office/officeart/2005/8/layout/hierarchy3"/>
    <dgm:cxn modelId="{F6250A99-79E9-4E8D-90B3-69E1871C19C2}" type="presParOf" srcId="{37B60BBF-0076-45BF-9BBE-CACD6696D5B8}" destId="{E6936139-83B7-472C-9D98-C4AC5BD24CA9}" srcOrd="0" destOrd="0" presId="urn:microsoft.com/office/officeart/2005/8/layout/hierarchy3"/>
    <dgm:cxn modelId="{9D323686-6CDE-4344-8DF5-2D1389ABB84C}" type="presParOf" srcId="{37B60BBF-0076-45BF-9BBE-CACD6696D5B8}" destId="{EA458C08-18F3-458B-8F66-24C11F531E29}" srcOrd="1" destOrd="0" presId="urn:microsoft.com/office/officeart/2005/8/layout/hierarchy3"/>
    <dgm:cxn modelId="{5E7A4229-DD37-4990-B089-E4F7444F0C76}" type="presParOf" srcId="{7D63DB08-CD44-47F5-9B00-4A3D37873D52}" destId="{B908FFBD-94EA-4D78-8031-075BBD16040C}" srcOrd="1" destOrd="0" presId="urn:microsoft.com/office/officeart/2005/8/layout/hierarchy3"/>
    <dgm:cxn modelId="{2BDBF6C2-1AD0-4A11-A441-3BA9D882789F}" type="presParOf" srcId="{B908FFBD-94EA-4D78-8031-075BBD16040C}" destId="{FF73B40D-98C1-4954-B683-85A6346D74B7}" srcOrd="0" destOrd="0" presId="urn:microsoft.com/office/officeart/2005/8/layout/hierarchy3"/>
    <dgm:cxn modelId="{8E5F68CA-430C-4C16-A1B4-7E44E234B141}" type="presParOf" srcId="{B908FFBD-94EA-4D78-8031-075BBD16040C}" destId="{80E65110-338C-407E-A568-8225159D4798}" srcOrd="1" destOrd="0" presId="urn:microsoft.com/office/officeart/2005/8/layout/hierarchy3"/>
    <dgm:cxn modelId="{868FB312-3794-42C7-B511-44557201E59C}" type="presParOf" srcId="{82B109BD-78F8-4926-A080-86DB7B6EE3C5}" destId="{24F6429F-2A9A-42B9-8C99-8248C652DE9E}" srcOrd="1" destOrd="0" presId="urn:microsoft.com/office/officeart/2005/8/layout/hierarchy3"/>
    <dgm:cxn modelId="{D1F98939-BA8E-43AF-BC90-421BD168CEAD}" type="presParOf" srcId="{24F6429F-2A9A-42B9-8C99-8248C652DE9E}" destId="{CBF6BDF6-697E-41BE-B9EB-C61E60386DFC}" srcOrd="0" destOrd="0" presId="urn:microsoft.com/office/officeart/2005/8/layout/hierarchy3"/>
    <dgm:cxn modelId="{849FED24-7089-4961-BD3E-C11A3203AA59}" type="presParOf" srcId="{CBF6BDF6-697E-41BE-B9EB-C61E60386DFC}" destId="{D8E1DBE4-F377-4256-BBD1-09BD2557D5CF}" srcOrd="0" destOrd="0" presId="urn:microsoft.com/office/officeart/2005/8/layout/hierarchy3"/>
    <dgm:cxn modelId="{7D9EE4B1-AE43-4CC9-B86D-EA61E6270A7F}" type="presParOf" srcId="{CBF6BDF6-697E-41BE-B9EB-C61E60386DFC}" destId="{94B574FC-D3DC-47DF-B110-1F591EF4FDA2}" srcOrd="1" destOrd="0" presId="urn:microsoft.com/office/officeart/2005/8/layout/hierarchy3"/>
    <dgm:cxn modelId="{9F5B2863-3BF4-4E0F-A184-F43E83BAF54B}" type="presParOf" srcId="{24F6429F-2A9A-42B9-8C99-8248C652DE9E}" destId="{3FFCD8B2-FE35-4FFB-B70F-E1B1B9D47EBA}" srcOrd="1" destOrd="0" presId="urn:microsoft.com/office/officeart/2005/8/layout/hierarchy3"/>
    <dgm:cxn modelId="{280F680B-0ECA-48E2-8DA9-A67A75ACADF8}" type="presParOf" srcId="{3FFCD8B2-FE35-4FFB-B70F-E1B1B9D47EBA}" destId="{49A7F1B3-0E3C-4DC7-9FD2-045F3A1DA0AE}" srcOrd="0" destOrd="0" presId="urn:microsoft.com/office/officeart/2005/8/layout/hierarchy3"/>
    <dgm:cxn modelId="{0E963535-AD19-4C4D-96C9-962584AA9D76}" type="presParOf" srcId="{3FFCD8B2-FE35-4FFB-B70F-E1B1B9D47EBA}" destId="{6AF06D00-53BB-487F-BF97-FAC82364EDF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EE7E3-FA0C-48C3-9CF7-DA789A14208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t-BR"/>
        </a:p>
      </dgm:t>
    </dgm:pt>
    <dgm:pt modelId="{9FC97D03-8272-4564-AAA7-F7C587CF99DB}">
      <dgm:prSet phldrT="[Texto]"/>
      <dgm:spPr>
        <a:solidFill>
          <a:srgbClr val="FFFF00"/>
        </a:solidFill>
      </dgm:spPr>
      <dgm:t>
        <a:bodyPr/>
        <a:lstStyle/>
        <a:p>
          <a:r>
            <a:rPr lang="pt-BR" b="1" dirty="0" smtClean="0">
              <a:solidFill>
                <a:srgbClr val="0070C0"/>
              </a:solidFill>
            </a:rPr>
            <a:t>BRASIL</a:t>
          </a:r>
          <a:endParaRPr lang="pt-BR" b="1" dirty="0">
            <a:solidFill>
              <a:srgbClr val="0070C0"/>
            </a:solidFill>
          </a:endParaRPr>
        </a:p>
      </dgm:t>
    </dgm:pt>
    <dgm:pt modelId="{DD66C5A9-4120-40A3-BBA0-4FE7F310C540}" type="parTrans" cxnId="{AA04C179-BE4D-4456-8A77-C313DD91322E}">
      <dgm:prSet/>
      <dgm:spPr/>
      <dgm:t>
        <a:bodyPr/>
        <a:lstStyle/>
        <a:p>
          <a:endParaRPr lang="pt-BR"/>
        </a:p>
      </dgm:t>
    </dgm:pt>
    <dgm:pt modelId="{D05E7FA4-7654-4D0B-897B-39CED3F33F79}" type="sibTrans" cxnId="{AA04C179-BE4D-4456-8A77-C313DD91322E}">
      <dgm:prSet/>
      <dgm:spPr/>
      <dgm:t>
        <a:bodyPr/>
        <a:lstStyle/>
        <a:p>
          <a:endParaRPr lang="pt-BR"/>
        </a:p>
      </dgm:t>
    </dgm:pt>
    <dgm:pt modelId="{812C41DB-9A78-40E1-87ED-B95E2F4AC635}">
      <dgm:prSet phldrT="[Texto]"/>
      <dgm:spPr/>
      <dgm:t>
        <a:bodyPr/>
        <a:lstStyle/>
        <a:p>
          <a:r>
            <a:rPr lang="pt-BR" b="1" dirty="0" smtClean="0"/>
            <a:t>207.238.509</a:t>
          </a:r>
          <a:endParaRPr lang="pt-BR" b="1" dirty="0"/>
        </a:p>
      </dgm:t>
    </dgm:pt>
    <dgm:pt modelId="{2F7D43F4-F2AE-462C-845B-D2BC22818EBE}" type="parTrans" cxnId="{C6865E06-57EA-4B8E-9BFD-AA00CF49A85A}">
      <dgm:prSet/>
      <dgm:spPr/>
      <dgm:t>
        <a:bodyPr/>
        <a:lstStyle/>
        <a:p>
          <a:endParaRPr lang="pt-BR"/>
        </a:p>
      </dgm:t>
    </dgm:pt>
    <dgm:pt modelId="{871954E5-E5E9-4E71-A10D-F84313C3D4AA}" type="sibTrans" cxnId="{C6865E06-57EA-4B8E-9BFD-AA00CF49A85A}">
      <dgm:prSet/>
      <dgm:spPr/>
      <dgm:t>
        <a:bodyPr/>
        <a:lstStyle/>
        <a:p>
          <a:endParaRPr lang="pt-BR"/>
        </a:p>
      </dgm:t>
    </dgm:pt>
    <dgm:pt modelId="{EE5AAADB-DF36-43C9-B17E-C7376352E45A}">
      <dgm:prSet phldrT="[Texto]"/>
      <dgm:spPr>
        <a:solidFill>
          <a:schemeClr val="tx2"/>
        </a:solidFill>
      </dgm:spPr>
      <dgm:t>
        <a:bodyPr/>
        <a:lstStyle/>
        <a:p>
          <a:r>
            <a:rPr lang="pt-BR" dirty="0" smtClean="0"/>
            <a:t>Matrículas na Educação Básica Brasileira</a:t>
          </a:r>
          <a:endParaRPr lang="pt-BR" dirty="0"/>
        </a:p>
      </dgm:t>
    </dgm:pt>
    <dgm:pt modelId="{A81D4AE9-9183-4589-86BF-D9A9DD0AC80A}" type="parTrans" cxnId="{DDE5B512-6481-4B84-8813-DB45062F659F}">
      <dgm:prSet/>
      <dgm:spPr/>
      <dgm:t>
        <a:bodyPr/>
        <a:lstStyle/>
        <a:p>
          <a:endParaRPr lang="pt-BR"/>
        </a:p>
      </dgm:t>
    </dgm:pt>
    <dgm:pt modelId="{11C0E72E-AA9C-4230-A14F-5717BBEB7DAA}" type="sibTrans" cxnId="{DDE5B512-6481-4B84-8813-DB45062F659F}">
      <dgm:prSet/>
      <dgm:spPr/>
      <dgm:t>
        <a:bodyPr/>
        <a:lstStyle/>
        <a:p>
          <a:endParaRPr lang="pt-BR"/>
        </a:p>
      </dgm:t>
    </dgm:pt>
    <dgm:pt modelId="{0C967B89-1333-4C1B-9604-E82BBD3067D3}">
      <dgm:prSet phldrT="[Texto]"/>
      <dgm:spPr/>
      <dgm:t>
        <a:bodyPr/>
        <a:lstStyle/>
        <a:p>
          <a:r>
            <a:rPr lang="pt-BR" b="1" dirty="0" smtClean="0"/>
            <a:t>47.469.112</a:t>
          </a:r>
          <a:endParaRPr lang="pt-BR" dirty="0"/>
        </a:p>
      </dgm:t>
    </dgm:pt>
    <dgm:pt modelId="{16134A68-1FC7-4557-8F1E-2EEFB86FAA7A}" type="parTrans" cxnId="{CE6D2988-2B5D-43F8-9BDC-D030878672D5}">
      <dgm:prSet/>
      <dgm:spPr/>
      <dgm:t>
        <a:bodyPr/>
        <a:lstStyle/>
        <a:p>
          <a:endParaRPr lang="pt-BR"/>
        </a:p>
      </dgm:t>
    </dgm:pt>
    <dgm:pt modelId="{1C0BF21E-0001-4CB4-A3BC-4C04504BAE92}" type="sibTrans" cxnId="{CE6D2988-2B5D-43F8-9BDC-D030878672D5}">
      <dgm:prSet/>
      <dgm:spPr/>
      <dgm:t>
        <a:bodyPr/>
        <a:lstStyle/>
        <a:p>
          <a:endParaRPr lang="pt-BR"/>
        </a:p>
      </dgm:t>
    </dgm:pt>
    <dgm:pt modelId="{82B109BD-78F8-4926-A080-86DB7B6EE3C5}" type="pres">
      <dgm:prSet presAssocID="{672EE7E3-FA0C-48C3-9CF7-DA789A142084}" presName="diagram" presStyleCnt="0">
        <dgm:presLayoutVars>
          <dgm:chPref val="1"/>
          <dgm:dir/>
          <dgm:animOne val="branch"/>
          <dgm:animLvl val="lvl"/>
          <dgm:resizeHandles/>
        </dgm:presLayoutVars>
      </dgm:prSet>
      <dgm:spPr/>
      <dgm:t>
        <a:bodyPr/>
        <a:lstStyle/>
        <a:p>
          <a:endParaRPr lang="pt-BR"/>
        </a:p>
      </dgm:t>
    </dgm:pt>
    <dgm:pt modelId="{7D63DB08-CD44-47F5-9B00-4A3D37873D52}" type="pres">
      <dgm:prSet presAssocID="{9FC97D03-8272-4564-AAA7-F7C587CF99DB}" presName="root" presStyleCnt="0"/>
      <dgm:spPr/>
    </dgm:pt>
    <dgm:pt modelId="{37B60BBF-0076-45BF-9BBE-CACD6696D5B8}" type="pres">
      <dgm:prSet presAssocID="{9FC97D03-8272-4564-AAA7-F7C587CF99DB}" presName="rootComposite" presStyleCnt="0"/>
      <dgm:spPr/>
    </dgm:pt>
    <dgm:pt modelId="{E6936139-83B7-472C-9D98-C4AC5BD24CA9}" type="pres">
      <dgm:prSet presAssocID="{9FC97D03-8272-4564-AAA7-F7C587CF99DB}" presName="rootText" presStyleLbl="node1" presStyleIdx="0" presStyleCnt="2"/>
      <dgm:spPr/>
      <dgm:t>
        <a:bodyPr/>
        <a:lstStyle/>
        <a:p>
          <a:endParaRPr lang="pt-BR"/>
        </a:p>
      </dgm:t>
    </dgm:pt>
    <dgm:pt modelId="{EA458C08-18F3-458B-8F66-24C11F531E29}" type="pres">
      <dgm:prSet presAssocID="{9FC97D03-8272-4564-AAA7-F7C587CF99DB}" presName="rootConnector" presStyleLbl="node1" presStyleIdx="0" presStyleCnt="2"/>
      <dgm:spPr/>
      <dgm:t>
        <a:bodyPr/>
        <a:lstStyle/>
        <a:p>
          <a:endParaRPr lang="pt-BR"/>
        </a:p>
      </dgm:t>
    </dgm:pt>
    <dgm:pt modelId="{B908FFBD-94EA-4D78-8031-075BBD16040C}" type="pres">
      <dgm:prSet presAssocID="{9FC97D03-8272-4564-AAA7-F7C587CF99DB}" presName="childShape" presStyleCnt="0"/>
      <dgm:spPr/>
    </dgm:pt>
    <dgm:pt modelId="{FF73B40D-98C1-4954-B683-85A6346D74B7}" type="pres">
      <dgm:prSet presAssocID="{2F7D43F4-F2AE-462C-845B-D2BC22818EBE}" presName="Name13" presStyleLbl="parChTrans1D2" presStyleIdx="0" presStyleCnt="2"/>
      <dgm:spPr/>
      <dgm:t>
        <a:bodyPr/>
        <a:lstStyle/>
        <a:p>
          <a:endParaRPr lang="pt-BR"/>
        </a:p>
      </dgm:t>
    </dgm:pt>
    <dgm:pt modelId="{80E65110-338C-407E-A568-8225159D4798}" type="pres">
      <dgm:prSet presAssocID="{812C41DB-9A78-40E1-87ED-B95E2F4AC635}" presName="childText" presStyleLbl="bgAcc1" presStyleIdx="0" presStyleCnt="2">
        <dgm:presLayoutVars>
          <dgm:bulletEnabled val="1"/>
        </dgm:presLayoutVars>
      </dgm:prSet>
      <dgm:spPr/>
      <dgm:t>
        <a:bodyPr/>
        <a:lstStyle/>
        <a:p>
          <a:endParaRPr lang="pt-BR"/>
        </a:p>
      </dgm:t>
    </dgm:pt>
    <dgm:pt modelId="{24F6429F-2A9A-42B9-8C99-8248C652DE9E}" type="pres">
      <dgm:prSet presAssocID="{EE5AAADB-DF36-43C9-B17E-C7376352E45A}" presName="root" presStyleCnt="0"/>
      <dgm:spPr/>
    </dgm:pt>
    <dgm:pt modelId="{CBF6BDF6-697E-41BE-B9EB-C61E60386DFC}" type="pres">
      <dgm:prSet presAssocID="{EE5AAADB-DF36-43C9-B17E-C7376352E45A}" presName="rootComposite" presStyleCnt="0"/>
      <dgm:spPr/>
    </dgm:pt>
    <dgm:pt modelId="{D8E1DBE4-F377-4256-BBD1-09BD2557D5CF}" type="pres">
      <dgm:prSet presAssocID="{EE5AAADB-DF36-43C9-B17E-C7376352E45A}" presName="rootText" presStyleLbl="node1" presStyleIdx="1" presStyleCnt="2"/>
      <dgm:spPr/>
      <dgm:t>
        <a:bodyPr/>
        <a:lstStyle/>
        <a:p>
          <a:endParaRPr lang="pt-BR"/>
        </a:p>
      </dgm:t>
    </dgm:pt>
    <dgm:pt modelId="{94B574FC-D3DC-47DF-B110-1F591EF4FDA2}" type="pres">
      <dgm:prSet presAssocID="{EE5AAADB-DF36-43C9-B17E-C7376352E45A}" presName="rootConnector" presStyleLbl="node1" presStyleIdx="1" presStyleCnt="2"/>
      <dgm:spPr/>
      <dgm:t>
        <a:bodyPr/>
        <a:lstStyle/>
        <a:p>
          <a:endParaRPr lang="pt-BR"/>
        </a:p>
      </dgm:t>
    </dgm:pt>
    <dgm:pt modelId="{3FFCD8B2-FE35-4FFB-B70F-E1B1B9D47EBA}" type="pres">
      <dgm:prSet presAssocID="{EE5AAADB-DF36-43C9-B17E-C7376352E45A}" presName="childShape" presStyleCnt="0"/>
      <dgm:spPr/>
    </dgm:pt>
    <dgm:pt modelId="{49A7F1B3-0E3C-4DC7-9FD2-045F3A1DA0AE}" type="pres">
      <dgm:prSet presAssocID="{16134A68-1FC7-4557-8F1E-2EEFB86FAA7A}" presName="Name13" presStyleLbl="parChTrans1D2" presStyleIdx="1" presStyleCnt="2"/>
      <dgm:spPr/>
      <dgm:t>
        <a:bodyPr/>
        <a:lstStyle/>
        <a:p>
          <a:endParaRPr lang="pt-BR"/>
        </a:p>
      </dgm:t>
    </dgm:pt>
    <dgm:pt modelId="{6AF06D00-53BB-487F-BF97-FAC82364EDFB}" type="pres">
      <dgm:prSet presAssocID="{0C967B89-1333-4C1B-9604-E82BBD3067D3}" presName="childText" presStyleLbl="bgAcc1" presStyleIdx="1" presStyleCnt="2">
        <dgm:presLayoutVars>
          <dgm:bulletEnabled val="1"/>
        </dgm:presLayoutVars>
      </dgm:prSet>
      <dgm:spPr/>
      <dgm:t>
        <a:bodyPr/>
        <a:lstStyle/>
        <a:p>
          <a:endParaRPr lang="pt-BR"/>
        </a:p>
      </dgm:t>
    </dgm:pt>
  </dgm:ptLst>
  <dgm:cxnLst>
    <dgm:cxn modelId="{F79E0BA3-1D4A-4DC0-AB55-1F675BB6B8E3}" type="presOf" srcId="{812C41DB-9A78-40E1-87ED-B95E2F4AC635}" destId="{80E65110-338C-407E-A568-8225159D4798}" srcOrd="0" destOrd="0" presId="urn:microsoft.com/office/officeart/2005/8/layout/hierarchy3"/>
    <dgm:cxn modelId="{CE6D2988-2B5D-43F8-9BDC-D030878672D5}" srcId="{EE5AAADB-DF36-43C9-B17E-C7376352E45A}" destId="{0C967B89-1333-4C1B-9604-E82BBD3067D3}" srcOrd="0" destOrd="0" parTransId="{16134A68-1FC7-4557-8F1E-2EEFB86FAA7A}" sibTransId="{1C0BF21E-0001-4CB4-A3BC-4C04504BAE92}"/>
    <dgm:cxn modelId="{98EEDDC5-27F2-425D-9EA2-47CA97D33CCA}" type="presOf" srcId="{EE5AAADB-DF36-43C9-B17E-C7376352E45A}" destId="{D8E1DBE4-F377-4256-BBD1-09BD2557D5CF}" srcOrd="0" destOrd="0" presId="urn:microsoft.com/office/officeart/2005/8/layout/hierarchy3"/>
    <dgm:cxn modelId="{DDE5B512-6481-4B84-8813-DB45062F659F}" srcId="{672EE7E3-FA0C-48C3-9CF7-DA789A142084}" destId="{EE5AAADB-DF36-43C9-B17E-C7376352E45A}" srcOrd="1" destOrd="0" parTransId="{A81D4AE9-9183-4589-86BF-D9A9DD0AC80A}" sibTransId="{11C0E72E-AA9C-4230-A14F-5717BBEB7DAA}"/>
    <dgm:cxn modelId="{238EE78C-268B-4F56-A938-385735B4BA61}" type="presOf" srcId="{EE5AAADB-DF36-43C9-B17E-C7376352E45A}" destId="{94B574FC-D3DC-47DF-B110-1F591EF4FDA2}" srcOrd="1" destOrd="0" presId="urn:microsoft.com/office/officeart/2005/8/layout/hierarchy3"/>
    <dgm:cxn modelId="{70FABAED-ECD9-4C49-B6D6-C0BFD43B2C4F}" type="presOf" srcId="{672EE7E3-FA0C-48C3-9CF7-DA789A142084}" destId="{82B109BD-78F8-4926-A080-86DB7B6EE3C5}" srcOrd="0" destOrd="0" presId="urn:microsoft.com/office/officeart/2005/8/layout/hierarchy3"/>
    <dgm:cxn modelId="{321D157E-8E31-4215-AB94-F38ECCAAD72F}" type="presOf" srcId="{9FC97D03-8272-4564-AAA7-F7C587CF99DB}" destId="{EA458C08-18F3-458B-8F66-24C11F531E29}" srcOrd="1" destOrd="0" presId="urn:microsoft.com/office/officeart/2005/8/layout/hierarchy3"/>
    <dgm:cxn modelId="{C6865E06-57EA-4B8E-9BFD-AA00CF49A85A}" srcId="{9FC97D03-8272-4564-AAA7-F7C587CF99DB}" destId="{812C41DB-9A78-40E1-87ED-B95E2F4AC635}" srcOrd="0" destOrd="0" parTransId="{2F7D43F4-F2AE-462C-845B-D2BC22818EBE}" sibTransId="{871954E5-E5E9-4E71-A10D-F84313C3D4AA}"/>
    <dgm:cxn modelId="{9EFCF727-C00A-4BAB-92CF-E536A094AF60}" type="presOf" srcId="{2F7D43F4-F2AE-462C-845B-D2BC22818EBE}" destId="{FF73B40D-98C1-4954-B683-85A6346D74B7}" srcOrd="0" destOrd="0" presId="urn:microsoft.com/office/officeart/2005/8/layout/hierarchy3"/>
    <dgm:cxn modelId="{AA04C179-BE4D-4456-8A77-C313DD91322E}" srcId="{672EE7E3-FA0C-48C3-9CF7-DA789A142084}" destId="{9FC97D03-8272-4564-AAA7-F7C587CF99DB}" srcOrd="0" destOrd="0" parTransId="{DD66C5A9-4120-40A3-BBA0-4FE7F310C540}" sibTransId="{D05E7FA4-7654-4D0B-897B-39CED3F33F79}"/>
    <dgm:cxn modelId="{924CCC61-C005-42BC-AD51-8F67A4D69B0A}" type="presOf" srcId="{16134A68-1FC7-4557-8F1E-2EEFB86FAA7A}" destId="{49A7F1B3-0E3C-4DC7-9FD2-045F3A1DA0AE}" srcOrd="0" destOrd="0" presId="urn:microsoft.com/office/officeart/2005/8/layout/hierarchy3"/>
    <dgm:cxn modelId="{B7FC5946-B73A-40B0-9C00-7CAF51730B77}" type="presOf" srcId="{9FC97D03-8272-4564-AAA7-F7C587CF99DB}" destId="{E6936139-83B7-472C-9D98-C4AC5BD24CA9}" srcOrd="0" destOrd="0" presId="urn:microsoft.com/office/officeart/2005/8/layout/hierarchy3"/>
    <dgm:cxn modelId="{865BF2C9-1AC4-4B87-8072-779F70D7432B}" type="presOf" srcId="{0C967B89-1333-4C1B-9604-E82BBD3067D3}" destId="{6AF06D00-53BB-487F-BF97-FAC82364EDFB}" srcOrd="0" destOrd="0" presId="urn:microsoft.com/office/officeart/2005/8/layout/hierarchy3"/>
    <dgm:cxn modelId="{568EBC2A-2B20-4FB9-A857-CF99D4EF37AA}" type="presParOf" srcId="{82B109BD-78F8-4926-A080-86DB7B6EE3C5}" destId="{7D63DB08-CD44-47F5-9B00-4A3D37873D52}" srcOrd="0" destOrd="0" presId="urn:microsoft.com/office/officeart/2005/8/layout/hierarchy3"/>
    <dgm:cxn modelId="{5B573122-4C0D-4B96-8B29-FC22D26A2B63}" type="presParOf" srcId="{7D63DB08-CD44-47F5-9B00-4A3D37873D52}" destId="{37B60BBF-0076-45BF-9BBE-CACD6696D5B8}" srcOrd="0" destOrd="0" presId="urn:microsoft.com/office/officeart/2005/8/layout/hierarchy3"/>
    <dgm:cxn modelId="{DBA9FD00-95FF-4BEF-8DEC-39E7C98AA318}" type="presParOf" srcId="{37B60BBF-0076-45BF-9BBE-CACD6696D5B8}" destId="{E6936139-83B7-472C-9D98-C4AC5BD24CA9}" srcOrd="0" destOrd="0" presId="urn:microsoft.com/office/officeart/2005/8/layout/hierarchy3"/>
    <dgm:cxn modelId="{80075F05-0C02-4490-B1AD-36B4A37484B2}" type="presParOf" srcId="{37B60BBF-0076-45BF-9BBE-CACD6696D5B8}" destId="{EA458C08-18F3-458B-8F66-24C11F531E29}" srcOrd="1" destOrd="0" presId="urn:microsoft.com/office/officeart/2005/8/layout/hierarchy3"/>
    <dgm:cxn modelId="{67818B3A-6535-42DF-A637-9B4B32EF4542}" type="presParOf" srcId="{7D63DB08-CD44-47F5-9B00-4A3D37873D52}" destId="{B908FFBD-94EA-4D78-8031-075BBD16040C}" srcOrd="1" destOrd="0" presId="urn:microsoft.com/office/officeart/2005/8/layout/hierarchy3"/>
    <dgm:cxn modelId="{9457505E-E22D-442F-8470-07C4C9DE5F66}" type="presParOf" srcId="{B908FFBD-94EA-4D78-8031-075BBD16040C}" destId="{FF73B40D-98C1-4954-B683-85A6346D74B7}" srcOrd="0" destOrd="0" presId="urn:microsoft.com/office/officeart/2005/8/layout/hierarchy3"/>
    <dgm:cxn modelId="{6026B45B-A1F0-4150-B94E-F1FDA841E9B4}" type="presParOf" srcId="{B908FFBD-94EA-4D78-8031-075BBD16040C}" destId="{80E65110-338C-407E-A568-8225159D4798}" srcOrd="1" destOrd="0" presId="urn:microsoft.com/office/officeart/2005/8/layout/hierarchy3"/>
    <dgm:cxn modelId="{F96BD63D-D094-4B21-9F09-FAE4085A9EE0}" type="presParOf" srcId="{82B109BD-78F8-4926-A080-86DB7B6EE3C5}" destId="{24F6429F-2A9A-42B9-8C99-8248C652DE9E}" srcOrd="1" destOrd="0" presId="urn:microsoft.com/office/officeart/2005/8/layout/hierarchy3"/>
    <dgm:cxn modelId="{6AB6011E-FE8C-48D9-BF6A-026989F52467}" type="presParOf" srcId="{24F6429F-2A9A-42B9-8C99-8248C652DE9E}" destId="{CBF6BDF6-697E-41BE-B9EB-C61E60386DFC}" srcOrd="0" destOrd="0" presId="urn:microsoft.com/office/officeart/2005/8/layout/hierarchy3"/>
    <dgm:cxn modelId="{5E79D4AB-988D-4A0B-9F57-07F04E922FBC}" type="presParOf" srcId="{CBF6BDF6-697E-41BE-B9EB-C61E60386DFC}" destId="{D8E1DBE4-F377-4256-BBD1-09BD2557D5CF}" srcOrd="0" destOrd="0" presId="urn:microsoft.com/office/officeart/2005/8/layout/hierarchy3"/>
    <dgm:cxn modelId="{0E527E9C-F7D3-43E5-8D3C-1D2B86EB3DF4}" type="presParOf" srcId="{CBF6BDF6-697E-41BE-B9EB-C61E60386DFC}" destId="{94B574FC-D3DC-47DF-B110-1F591EF4FDA2}" srcOrd="1" destOrd="0" presId="urn:microsoft.com/office/officeart/2005/8/layout/hierarchy3"/>
    <dgm:cxn modelId="{510D1D5B-4270-4CA5-AFDF-10FEEAF28F2A}" type="presParOf" srcId="{24F6429F-2A9A-42B9-8C99-8248C652DE9E}" destId="{3FFCD8B2-FE35-4FFB-B70F-E1B1B9D47EBA}" srcOrd="1" destOrd="0" presId="urn:microsoft.com/office/officeart/2005/8/layout/hierarchy3"/>
    <dgm:cxn modelId="{F2B2B9E6-68FC-43D9-A966-CB78A50D1626}" type="presParOf" srcId="{3FFCD8B2-FE35-4FFB-B70F-E1B1B9D47EBA}" destId="{49A7F1B3-0E3C-4DC7-9FD2-045F3A1DA0AE}" srcOrd="0" destOrd="0" presId="urn:microsoft.com/office/officeart/2005/8/layout/hierarchy3"/>
    <dgm:cxn modelId="{73A6DAB0-ECB9-4A59-9C92-CC5B463A1B7A}" type="presParOf" srcId="{3FFCD8B2-FE35-4FFB-B70F-E1B1B9D47EBA}" destId="{6AF06D00-53BB-487F-BF97-FAC82364EDF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6098E-2DC8-46CE-8070-B9D498DD26A4}" type="doc">
      <dgm:prSet loTypeId="urn:microsoft.com/office/officeart/2005/8/layout/pyramid3" loCatId="pyramid" qsTypeId="urn:microsoft.com/office/officeart/2005/8/quickstyle/simple1" qsCatId="simple" csTypeId="urn:microsoft.com/office/officeart/2005/8/colors/colorful1#14" csCatId="colorful" phldr="1"/>
      <dgm:spPr/>
    </dgm:pt>
    <dgm:pt modelId="{585D29E9-E7B1-40CC-81A6-B6801985234A}">
      <dgm:prSet phldrT="[Texto]" custT="1"/>
      <dgm:spPr/>
      <dgm:t>
        <a:bodyPr/>
        <a:lstStyle/>
        <a:p>
          <a:r>
            <a:rPr lang="pt-BR" sz="3000" b="1" dirty="0" smtClean="0">
              <a:solidFill>
                <a:schemeClr val="bg1"/>
              </a:solidFill>
            </a:rPr>
            <a:t>71% MULHERES</a:t>
          </a:r>
          <a:br>
            <a:rPr lang="pt-BR" sz="3000" b="1" dirty="0" smtClean="0">
              <a:solidFill>
                <a:schemeClr val="bg1"/>
              </a:solidFill>
            </a:rPr>
          </a:br>
          <a:r>
            <a:rPr lang="pt-BR" sz="3000" b="1" dirty="0" smtClean="0">
              <a:solidFill>
                <a:schemeClr val="bg1"/>
              </a:solidFill>
            </a:rPr>
            <a:t>92% SE SENTEM PREPARADAS(OS</a:t>
          </a:r>
          <a:r>
            <a:rPr lang="pt-BR" sz="2800" b="1" dirty="0" smtClean="0">
              <a:solidFill>
                <a:schemeClr val="bg1"/>
              </a:solidFill>
            </a:rPr>
            <a:t>)</a:t>
          </a:r>
          <a:r>
            <a:rPr lang="pt-BR" sz="2800" b="1" dirty="0" smtClean="0"/>
            <a:t/>
          </a:r>
          <a:br>
            <a:rPr lang="pt-BR" sz="2800" b="1" dirty="0" smtClean="0"/>
          </a:br>
          <a:endParaRPr lang="pt-BR" sz="2800" b="1" dirty="0"/>
        </a:p>
      </dgm:t>
    </dgm:pt>
    <dgm:pt modelId="{08E2A5BC-5DC0-466F-A134-11C854AE3143}" type="parTrans" cxnId="{2D30854E-2349-47E4-BCB0-3B09C7ECF44E}">
      <dgm:prSet/>
      <dgm:spPr/>
      <dgm:t>
        <a:bodyPr/>
        <a:lstStyle/>
        <a:p>
          <a:endParaRPr lang="pt-BR"/>
        </a:p>
      </dgm:t>
    </dgm:pt>
    <dgm:pt modelId="{83C9549D-DA3E-4D0F-9362-2859261DC6FA}" type="sibTrans" cxnId="{2D30854E-2349-47E4-BCB0-3B09C7ECF44E}">
      <dgm:prSet/>
      <dgm:spPr/>
      <dgm:t>
        <a:bodyPr/>
        <a:lstStyle/>
        <a:p>
          <a:endParaRPr lang="pt-BR"/>
        </a:p>
      </dgm:t>
    </dgm:pt>
    <dgm:pt modelId="{6C3FFBCC-A3A3-44E1-A8AB-31AA1881192A}">
      <dgm:prSet phldrT="[Texto]" custT="1"/>
      <dgm:spPr/>
      <dgm:t>
        <a:bodyPr/>
        <a:lstStyle/>
        <a:p>
          <a:endParaRPr lang="pt-BR" sz="2400" dirty="0" smtClean="0"/>
        </a:p>
        <a:p>
          <a:r>
            <a:rPr lang="pt-BR" sz="2600" b="1" dirty="0" smtClean="0"/>
            <a:t>39 ANOS (MÉDIA DE </a:t>
          </a:r>
          <a:r>
            <a:rPr lang="pt-BR" sz="2600" b="1" smtClean="0"/>
            <a:t>IDADE)</a:t>
          </a:r>
          <a:r>
            <a:rPr lang="pt-BR" sz="2600" b="1" dirty="0" smtClean="0"/>
            <a:t/>
          </a:r>
          <a:br>
            <a:rPr lang="pt-BR" sz="2600" b="1" dirty="0" smtClean="0"/>
          </a:br>
          <a:r>
            <a:rPr lang="pt-BR" sz="2600" b="1" dirty="0" smtClean="0"/>
            <a:t>77%  SÃO EFETIVOS</a:t>
          </a:r>
          <a:br>
            <a:rPr lang="pt-BR" sz="2600" b="1" dirty="0" smtClean="0"/>
          </a:br>
          <a:r>
            <a:rPr lang="pt-BR" sz="2600" b="1" dirty="0" smtClean="0"/>
            <a:t>31 ALUNOS (MÉDIA) POR SALA DE AULA </a:t>
          </a:r>
          <a:r>
            <a:rPr lang="pt-BR" sz="2600" dirty="0" smtClean="0"/>
            <a:t/>
          </a:r>
          <a:br>
            <a:rPr lang="pt-BR" sz="2600" dirty="0" smtClean="0"/>
          </a:br>
          <a:r>
            <a:rPr lang="pt-BR" sz="1800" dirty="0" smtClean="0"/>
            <a:t/>
          </a:r>
          <a:br>
            <a:rPr lang="pt-BR" sz="1800" dirty="0" smtClean="0"/>
          </a:br>
          <a:r>
            <a:rPr lang="pt-BR" sz="1800" dirty="0" smtClean="0"/>
            <a:t/>
          </a:r>
          <a:br>
            <a:rPr lang="pt-BR" sz="1800" dirty="0" smtClean="0"/>
          </a:br>
          <a:endParaRPr lang="pt-BR" sz="1800" dirty="0"/>
        </a:p>
      </dgm:t>
    </dgm:pt>
    <dgm:pt modelId="{766E6BB4-FF05-4517-8F74-E58D7FC4E7B2}" type="parTrans" cxnId="{D9210B37-2FF4-4D0B-ACC0-9CA9C5952024}">
      <dgm:prSet/>
      <dgm:spPr/>
      <dgm:t>
        <a:bodyPr/>
        <a:lstStyle/>
        <a:p>
          <a:endParaRPr lang="pt-BR"/>
        </a:p>
      </dgm:t>
    </dgm:pt>
    <dgm:pt modelId="{695753EC-DD95-473E-B78B-D50C0DC420EE}" type="sibTrans" cxnId="{D9210B37-2FF4-4D0B-ACC0-9CA9C5952024}">
      <dgm:prSet/>
      <dgm:spPr/>
      <dgm:t>
        <a:bodyPr/>
        <a:lstStyle/>
        <a:p>
          <a:endParaRPr lang="pt-BR"/>
        </a:p>
      </dgm:t>
    </dgm:pt>
    <dgm:pt modelId="{A5B81CFC-3B0A-4312-A80F-5F36DE5B8CF6}">
      <dgm:prSet phldrT="[Texto]" custT="1"/>
      <dgm:spPr/>
      <dgm:t>
        <a:bodyPr/>
        <a:lstStyle/>
        <a:p>
          <a:r>
            <a:rPr lang="pt-BR" sz="2200" b="1" dirty="0" smtClean="0">
              <a:solidFill>
                <a:schemeClr val="bg1"/>
              </a:solidFill>
            </a:rPr>
            <a:t>14 ANOS  É</a:t>
          </a:r>
          <a:br>
            <a:rPr lang="pt-BR" sz="2200" b="1" dirty="0" smtClean="0">
              <a:solidFill>
                <a:schemeClr val="bg1"/>
              </a:solidFill>
            </a:rPr>
          </a:br>
          <a:r>
            <a:rPr lang="pt-BR" sz="2200" b="1" dirty="0" smtClean="0">
              <a:solidFill>
                <a:schemeClr val="bg1"/>
              </a:solidFill>
            </a:rPr>
            <a:t>A MÉDIA</a:t>
          </a:r>
          <a:br>
            <a:rPr lang="pt-BR" sz="2200" b="1" dirty="0" smtClean="0">
              <a:solidFill>
                <a:schemeClr val="bg1"/>
              </a:solidFill>
            </a:rPr>
          </a:br>
          <a:r>
            <a:rPr lang="pt-BR" sz="2200" b="1" dirty="0" smtClean="0">
              <a:solidFill>
                <a:schemeClr val="bg1"/>
              </a:solidFill>
            </a:rPr>
            <a:t> DE</a:t>
          </a:r>
          <a:br>
            <a:rPr lang="pt-BR" sz="2200" b="1" dirty="0" smtClean="0">
              <a:solidFill>
                <a:schemeClr val="bg1"/>
              </a:solidFill>
            </a:rPr>
          </a:br>
          <a:r>
            <a:rPr lang="pt-BR" sz="2200" b="1" dirty="0" smtClean="0">
              <a:solidFill>
                <a:schemeClr val="bg1"/>
              </a:solidFill>
            </a:rPr>
            <a:t> EXPE</a:t>
          </a:r>
          <a:br>
            <a:rPr lang="pt-BR" sz="2200" b="1" dirty="0" smtClean="0">
              <a:solidFill>
                <a:schemeClr val="bg1"/>
              </a:solidFill>
            </a:rPr>
          </a:br>
          <a:r>
            <a:rPr lang="pt-BR" sz="2200" b="1" dirty="0" smtClean="0">
              <a:solidFill>
                <a:schemeClr val="bg1"/>
              </a:solidFill>
            </a:rPr>
            <a:t>RIÊN</a:t>
          </a:r>
          <a:br>
            <a:rPr lang="pt-BR" sz="2200" b="1" dirty="0" smtClean="0">
              <a:solidFill>
                <a:schemeClr val="bg1"/>
              </a:solidFill>
            </a:rPr>
          </a:br>
          <a:r>
            <a:rPr lang="pt-BR" sz="2200" b="1" dirty="0" smtClean="0">
              <a:solidFill>
                <a:schemeClr val="bg1"/>
              </a:solidFill>
            </a:rPr>
            <a:t>CI</a:t>
          </a:r>
          <a:r>
            <a:rPr lang="pt-BR" sz="2200" dirty="0" smtClean="0">
              <a:solidFill>
                <a:schemeClr val="bg1"/>
              </a:solidFill>
            </a:rPr>
            <a:t>A</a:t>
          </a:r>
          <a:endParaRPr lang="pt-BR" sz="2200" dirty="0">
            <a:solidFill>
              <a:schemeClr val="bg1"/>
            </a:solidFill>
          </a:endParaRPr>
        </a:p>
      </dgm:t>
    </dgm:pt>
    <dgm:pt modelId="{CEB22129-4F94-4EAA-93DB-63367F168670}" type="parTrans" cxnId="{BCEF38AF-95B8-49CF-B7F6-AB985A3934A1}">
      <dgm:prSet/>
      <dgm:spPr/>
      <dgm:t>
        <a:bodyPr/>
        <a:lstStyle/>
        <a:p>
          <a:endParaRPr lang="pt-BR"/>
        </a:p>
      </dgm:t>
    </dgm:pt>
    <dgm:pt modelId="{41BD79B0-3F3C-4AD1-A663-80E6B1072275}" type="sibTrans" cxnId="{BCEF38AF-95B8-49CF-B7F6-AB985A3934A1}">
      <dgm:prSet/>
      <dgm:spPr/>
      <dgm:t>
        <a:bodyPr/>
        <a:lstStyle/>
        <a:p>
          <a:endParaRPr lang="pt-BR"/>
        </a:p>
      </dgm:t>
    </dgm:pt>
    <dgm:pt modelId="{F55D33BD-0631-48F8-BECB-E484AD760F01}" type="pres">
      <dgm:prSet presAssocID="{6EB6098E-2DC8-46CE-8070-B9D498DD26A4}" presName="Name0" presStyleCnt="0">
        <dgm:presLayoutVars>
          <dgm:dir/>
          <dgm:animLvl val="lvl"/>
          <dgm:resizeHandles val="exact"/>
        </dgm:presLayoutVars>
      </dgm:prSet>
      <dgm:spPr/>
    </dgm:pt>
    <dgm:pt modelId="{05A9DA3E-454C-4004-8F74-BF7DD7FF4DE9}" type="pres">
      <dgm:prSet presAssocID="{585D29E9-E7B1-40CC-81A6-B6801985234A}" presName="Name8" presStyleCnt="0"/>
      <dgm:spPr/>
    </dgm:pt>
    <dgm:pt modelId="{9CB75BAA-BB2B-4CE3-BCC9-2E6787CAA9C7}" type="pres">
      <dgm:prSet presAssocID="{585D29E9-E7B1-40CC-81A6-B6801985234A}" presName="level" presStyleLbl="node1" presStyleIdx="0" presStyleCnt="3" custScaleY="76923">
        <dgm:presLayoutVars>
          <dgm:chMax val="1"/>
          <dgm:bulletEnabled val="1"/>
        </dgm:presLayoutVars>
      </dgm:prSet>
      <dgm:spPr/>
      <dgm:t>
        <a:bodyPr/>
        <a:lstStyle/>
        <a:p>
          <a:endParaRPr lang="pt-BR"/>
        </a:p>
      </dgm:t>
    </dgm:pt>
    <dgm:pt modelId="{2E10719E-855A-407B-8ED8-A52E83F709EE}" type="pres">
      <dgm:prSet presAssocID="{585D29E9-E7B1-40CC-81A6-B6801985234A}" presName="levelTx" presStyleLbl="revTx" presStyleIdx="0" presStyleCnt="0">
        <dgm:presLayoutVars>
          <dgm:chMax val="1"/>
          <dgm:bulletEnabled val="1"/>
        </dgm:presLayoutVars>
      </dgm:prSet>
      <dgm:spPr/>
      <dgm:t>
        <a:bodyPr/>
        <a:lstStyle/>
        <a:p>
          <a:endParaRPr lang="pt-BR"/>
        </a:p>
      </dgm:t>
    </dgm:pt>
    <dgm:pt modelId="{E9B3852F-B6C6-48AC-A900-BA0273A49067}" type="pres">
      <dgm:prSet presAssocID="{6C3FFBCC-A3A3-44E1-A8AB-31AA1881192A}" presName="Name8" presStyleCnt="0"/>
      <dgm:spPr/>
    </dgm:pt>
    <dgm:pt modelId="{AB1A9518-816F-44BA-8FC2-3CC6E3AE6EF9}" type="pres">
      <dgm:prSet presAssocID="{6C3FFBCC-A3A3-44E1-A8AB-31AA1881192A}" presName="level" presStyleLbl="node1" presStyleIdx="1" presStyleCnt="3">
        <dgm:presLayoutVars>
          <dgm:chMax val="1"/>
          <dgm:bulletEnabled val="1"/>
        </dgm:presLayoutVars>
      </dgm:prSet>
      <dgm:spPr/>
      <dgm:t>
        <a:bodyPr/>
        <a:lstStyle/>
        <a:p>
          <a:endParaRPr lang="pt-BR"/>
        </a:p>
      </dgm:t>
    </dgm:pt>
    <dgm:pt modelId="{D66CA326-F90B-485A-A563-C9A38022AB62}" type="pres">
      <dgm:prSet presAssocID="{6C3FFBCC-A3A3-44E1-A8AB-31AA1881192A}" presName="levelTx" presStyleLbl="revTx" presStyleIdx="0" presStyleCnt="0">
        <dgm:presLayoutVars>
          <dgm:chMax val="1"/>
          <dgm:bulletEnabled val="1"/>
        </dgm:presLayoutVars>
      </dgm:prSet>
      <dgm:spPr/>
      <dgm:t>
        <a:bodyPr/>
        <a:lstStyle/>
        <a:p>
          <a:endParaRPr lang="pt-BR"/>
        </a:p>
      </dgm:t>
    </dgm:pt>
    <dgm:pt modelId="{6A4142DB-E753-4B40-9C3F-AA797B61DAB7}" type="pres">
      <dgm:prSet presAssocID="{A5B81CFC-3B0A-4312-A80F-5F36DE5B8CF6}" presName="Name8" presStyleCnt="0"/>
      <dgm:spPr/>
    </dgm:pt>
    <dgm:pt modelId="{5C295142-D42F-4B52-BDD4-EE6DB12DFB51}" type="pres">
      <dgm:prSet presAssocID="{A5B81CFC-3B0A-4312-A80F-5F36DE5B8CF6}" presName="level" presStyleLbl="node1" presStyleIdx="2" presStyleCnt="3" custScaleX="121080">
        <dgm:presLayoutVars>
          <dgm:chMax val="1"/>
          <dgm:bulletEnabled val="1"/>
        </dgm:presLayoutVars>
      </dgm:prSet>
      <dgm:spPr/>
      <dgm:t>
        <a:bodyPr/>
        <a:lstStyle/>
        <a:p>
          <a:endParaRPr lang="pt-BR"/>
        </a:p>
      </dgm:t>
    </dgm:pt>
    <dgm:pt modelId="{0DB47F32-DA62-4B17-82B0-7B24EE25DD2A}" type="pres">
      <dgm:prSet presAssocID="{A5B81CFC-3B0A-4312-A80F-5F36DE5B8CF6}" presName="levelTx" presStyleLbl="revTx" presStyleIdx="0" presStyleCnt="0">
        <dgm:presLayoutVars>
          <dgm:chMax val="1"/>
          <dgm:bulletEnabled val="1"/>
        </dgm:presLayoutVars>
      </dgm:prSet>
      <dgm:spPr/>
      <dgm:t>
        <a:bodyPr/>
        <a:lstStyle/>
        <a:p>
          <a:endParaRPr lang="pt-BR"/>
        </a:p>
      </dgm:t>
    </dgm:pt>
  </dgm:ptLst>
  <dgm:cxnLst>
    <dgm:cxn modelId="{BCEF38AF-95B8-49CF-B7F6-AB985A3934A1}" srcId="{6EB6098E-2DC8-46CE-8070-B9D498DD26A4}" destId="{A5B81CFC-3B0A-4312-A80F-5F36DE5B8CF6}" srcOrd="2" destOrd="0" parTransId="{CEB22129-4F94-4EAA-93DB-63367F168670}" sibTransId="{41BD79B0-3F3C-4AD1-A663-80E6B1072275}"/>
    <dgm:cxn modelId="{D9210B37-2FF4-4D0B-ACC0-9CA9C5952024}" srcId="{6EB6098E-2DC8-46CE-8070-B9D498DD26A4}" destId="{6C3FFBCC-A3A3-44E1-A8AB-31AA1881192A}" srcOrd="1" destOrd="0" parTransId="{766E6BB4-FF05-4517-8F74-E58D7FC4E7B2}" sibTransId="{695753EC-DD95-473E-B78B-D50C0DC420EE}"/>
    <dgm:cxn modelId="{DE3B73CB-1DE3-4294-AEC2-92210AFBA18F}" type="presOf" srcId="{585D29E9-E7B1-40CC-81A6-B6801985234A}" destId="{2E10719E-855A-407B-8ED8-A52E83F709EE}" srcOrd="1" destOrd="0" presId="urn:microsoft.com/office/officeart/2005/8/layout/pyramid3"/>
    <dgm:cxn modelId="{2D30854E-2349-47E4-BCB0-3B09C7ECF44E}" srcId="{6EB6098E-2DC8-46CE-8070-B9D498DD26A4}" destId="{585D29E9-E7B1-40CC-81A6-B6801985234A}" srcOrd="0" destOrd="0" parTransId="{08E2A5BC-5DC0-466F-A134-11C854AE3143}" sibTransId="{83C9549D-DA3E-4D0F-9362-2859261DC6FA}"/>
    <dgm:cxn modelId="{271998AD-A308-433A-9CAF-EA732FDEF0DC}" type="presOf" srcId="{585D29E9-E7B1-40CC-81A6-B6801985234A}" destId="{9CB75BAA-BB2B-4CE3-BCC9-2E6787CAA9C7}" srcOrd="0" destOrd="0" presId="urn:microsoft.com/office/officeart/2005/8/layout/pyramid3"/>
    <dgm:cxn modelId="{7C7C1ED0-EE66-47BC-81EE-EDEB1A93EFF3}" type="presOf" srcId="{6C3FFBCC-A3A3-44E1-A8AB-31AA1881192A}" destId="{AB1A9518-816F-44BA-8FC2-3CC6E3AE6EF9}" srcOrd="0" destOrd="0" presId="urn:microsoft.com/office/officeart/2005/8/layout/pyramid3"/>
    <dgm:cxn modelId="{3C9490F6-A964-43BD-A4EE-327D9896E259}" type="presOf" srcId="{6EB6098E-2DC8-46CE-8070-B9D498DD26A4}" destId="{F55D33BD-0631-48F8-BECB-E484AD760F01}" srcOrd="0" destOrd="0" presId="urn:microsoft.com/office/officeart/2005/8/layout/pyramid3"/>
    <dgm:cxn modelId="{A661909B-92BA-424E-B482-F7AC8AA58DBE}" type="presOf" srcId="{6C3FFBCC-A3A3-44E1-A8AB-31AA1881192A}" destId="{D66CA326-F90B-485A-A563-C9A38022AB62}" srcOrd="1" destOrd="0" presId="urn:microsoft.com/office/officeart/2005/8/layout/pyramid3"/>
    <dgm:cxn modelId="{D3DA9455-5EED-4C13-B074-B39F8EAE6632}" type="presOf" srcId="{A5B81CFC-3B0A-4312-A80F-5F36DE5B8CF6}" destId="{5C295142-D42F-4B52-BDD4-EE6DB12DFB51}" srcOrd="0" destOrd="0" presId="urn:microsoft.com/office/officeart/2005/8/layout/pyramid3"/>
    <dgm:cxn modelId="{0D341035-ED3D-4964-9116-363EFE769D8E}" type="presOf" srcId="{A5B81CFC-3B0A-4312-A80F-5F36DE5B8CF6}" destId="{0DB47F32-DA62-4B17-82B0-7B24EE25DD2A}" srcOrd="1" destOrd="0" presId="urn:microsoft.com/office/officeart/2005/8/layout/pyramid3"/>
    <dgm:cxn modelId="{09547760-A3A0-4E62-AC3E-BD482980DBFF}" type="presParOf" srcId="{F55D33BD-0631-48F8-BECB-E484AD760F01}" destId="{05A9DA3E-454C-4004-8F74-BF7DD7FF4DE9}" srcOrd="0" destOrd="0" presId="urn:microsoft.com/office/officeart/2005/8/layout/pyramid3"/>
    <dgm:cxn modelId="{D18A3E15-4556-4136-BDFB-90CCCE202325}" type="presParOf" srcId="{05A9DA3E-454C-4004-8F74-BF7DD7FF4DE9}" destId="{9CB75BAA-BB2B-4CE3-BCC9-2E6787CAA9C7}" srcOrd="0" destOrd="0" presId="urn:microsoft.com/office/officeart/2005/8/layout/pyramid3"/>
    <dgm:cxn modelId="{5C813122-70C3-42AA-9B77-09B6B032083B}" type="presParOf" srcId="{05A9DA3E-454C-4004-8F74-BF7DD7FF4DE9}" destId="{2E10719E-855A-407B-8ED8-A52E83F709EE}" srcOrd="1" destOrd="0" presId="urn:microsoft.com/office/officeart/2005/8/layout/pyramid3"/>
    <dgm:cxn modelId="{AAA89142-C44B-4589-B101-75637ADF4F77}" type="presParOf" srcId="{F55D33BD-0631-48F8-BECB-E484AD760F01}" destId="{E9B3852F-B6C6-48AC-A900-BA0273A49067}" srcOrd="1" destOrd="0" presId="urn:microsoft.com/office/officeart/2005/8/layout/pyramid3"/>
    <dgm:cxn modelId="{ACBD39F1-56AA-408C-BFEA-B1E15ED58E6F}" type="presParOf" srcId="{E9B3852F-B6C6-48AC-A900-BA0273A49067}" destId="{AB1A9518-816F-44BA-8FC2-3CC6E3AE6EF9}" srcOrd="0" destOrd="0" presId="urn:microsoft.com/office/officeart/2005/8/layout/pyramid3"/>
    <dgm:cxn modelId="{DC33CACE-5706-4453-A857-3061343443D4}" type="presParOf" srcId="{E9B3852F-B6C6-48AC-A900-BA0273A49067}" destId="{D66CA326-F90B-485A-A563-C9A38022AB62}" srcOrd="1" destOrd="0" presId="urn:microsoft.com/office/officeart/2005/8/layout/pyramid3"/>
    <dgm:cxn modelId="{A8188B0D-040E-47C2-98D8-07987D52AFF3}" type="presParOf" srcId="{F55D33BD-0631-48F8-BECB-E484AD760F01}" destId="{6A4142DB-E753-4B40-9C3F-AA797B61DAB7}" srcOrd="2" destOrd="0" presId="urn:microsoft.com/office/officeart/2005/8/layout/pyramid3"/>
    <dgm:cxn modelId="{DE0E7DEF-7D32-43B7-A028-93F83E48786D}" type="presParOf" srcId="{6A4142DB-E753-4B40-9C3F-AA797B61DAB7}" destId="{5C295142-D42F-4B52-BDD4-EE6DB12DFB51}" srcOrd="0" destOrd="0" presId="urn:microsoft.com/office/officeart/2005/8/layout/pyramid3"/>
    <dgm:cxn modelId="{2221256A-79BB-4A46-9BF1-934E42F3E801}" type="presParOf" srcId="{6A4142DB-E753-4B40-9C3F-AA797B61DAB7}" destId="{0DB47F32-DA62-4B17-82B0-7B24EE25DD2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0.73625</cdr:x>
      <cdr:y>0.15529</cdr:y>
    </cdr:from>
    <cdr:to>
      <cdr:x>0.98</cdr:x>
      <cdr:y>0.2662</cdr:y>
    </cdr:to>
    <cdr:sp macro="" textlink="">
      <cdr:nvSpPr>
        <cdr:cNvPr id="2" name="CaixaDeTexto 1"/>
        <cdr:cNvSpPr txBox="1"/>
      </cdr:nvSpPr>
      <cdr:spPr>
        <a:xfrm xmlns:a="http://schemas.openxmlformats.org/drawingml/2006/main">
          <a:off x="6732240" y="1008152"/>
          <a:ext cx="2228850"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400" dirty="0" smtClean="0"/>
            <a:t>Fonte: OCDE (http://www.oecd.org/)</a:t>
          </a:r>
          <a:endParaRPr lang="pt-BR"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46B0D-1238-4855-B010-661F025A8AD1}" type="datetimeFigureOut">
              <a:rPr lang="pt-BR" smtClean="0"/>
              <a:t>15/08/2017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F45B0-3DFC-4DB5-8526-83E2B9686B49}" type="slidenum">
              <a:rPr lang="pt-BR" smtClean="0"/>
              <a:t>‹nº›</a:t>
            </a:fld>
            <a:endParaRPr lang="pt-BR"/>
          </a:p>
        </p:txBody>
      </p:sp>
    </p:spTree>
    <p:extLst>
      <p:ext uri="{BB962C8B-B14F-4D97-AF65-F5344CB8AC3E}">
        <p14:creationId xmlns:p14="http://schemas.microsoft.com/office/powerpoint/2010/main" val="258256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A5A5D68-9F18-440C-83D8-A14D04B712B4}" type="slidenum">
              <a:rPr lang="pt-BR" smtClean="0"/>
              <a:t>36</a:t>
            </a:fld>
            <a:endParaRPr lang="pt-BR"/>
          </a:p>
        </p:txBody>
      </p:sp>
    </p:spTree>
    <p:extLst>
      <p:ext uri="{BB962C8B-B14F-4D97-AF65-F5344CB8AC3E}">
        <p14:creationId xmlns:p14="http://schemas.microsoft.com/office/powerpoint/2010/main" val="324670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BD41568-7BC7-4FAD-A425-A86FE668744C}"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335157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D41568-7BC7-4FAD-A425-A86FE668744C}"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114646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D41568-7BC7-4FAD-A425-A86FE668744C}"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359177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D41568-7BC7-4FAD-A425-A86FE668744C}"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271840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BD41568-7BC7-4FAD-A425-A86FE668744C}"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281590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BD41568-7BC7-4FAD-A425-A86FE668744C}"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296522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BD41568-7BC7-4FAD-A425-A86FE668744C}" type="datetimeFigureOut">
              <a:rPr lang="pt-BR" smtClean="0"/>
              <a:t>15/08/2017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131678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BD41568-7BC7-4FAD-A425-A86FE668744C}" type="datetimeFigureOut">
              <a:rPr lang="pt-BR" smtClean="0"/>
              <a:t>15/08/2017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4274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BD41568-7BC7-4FAD-A425-A86FE668744C}" type="datetimeFigureOut">
              <a:rPr lang="pt-BR" smtClean="0"/>
              <a:t>15/08/2017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186941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BD41568-7BC7-4FAD-A425-A86FE668744C}"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153880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BD41568-7BC7-4FAD-A425-A86FE668744C}"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5637DA-2116-4856-84EB-A281E840EB17}" type="slidenum">
              <a:rPr lang="pt-BR" smtClean="0"/>
              <a:t>‹nº›</a:t>
            </a:fld>
            <a:endParaRPr lang="pt-BR"/>
          </a:p>
        </p:txBody>
      </p:sp>
    </p:spTree>
    <p:extLst>
      <p:ext uri="{BB962C8B-B14F-4D97-AF65-F5344CB8AC3E}">
        <p14:creationId xmlns:p14="http://schemas.microsoft.com/office/powerpoint/2010/main" val="40834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41568-7BC7-4FAD-A425-A86FE668744C}" type="datetimeFigureOut">
              <a:rPr lang="pt-BR" smtClean="0"/>
              <a:t>15/08/2017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637DA-2116-4856-84EB-A281E840EB17}" type="slidenum">
              <a:rPr lang="pt-BR" smtClean="0"/>
              <a:t>‹nº›</a:t>
            </a:fld>
            <a:endParaRPr lang="pt-BR"/>
          </a:p>
        </p:txBody>
      </p:sp>
    </p:spTree>
    <p:extLst>
      <p:ext uri="{BB962C8B-B14F-4D97-AF65-F5344CB8AC3E}">
        <p14:creationId xmlns:p14="http://schemas.microsoft.com/office/powerpoint/2010/main" val="181631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g1.globo.com/Noticias/Vestibular/0,,MUL1352289-5604,00-CAPELA+DE+VELORIOS+VIRA+SALA+DE+AULA+EM+CIDADE+GAUCHA.html"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ibtp.org.br/" TargetMode="Externa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package" Target="../embeddings/Documento_do_Microsoft_Word11.docx"/></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m para &quot;Fineduc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9"/>
            <a:ext cx="396044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0650"/>
            <a:ext cx="4464495" cy="151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ctrTitle"/>
          </p:nvPr>
        </p:nvSpPr>
        <p:spPr>
          <a:xfrm>
            <a:off x="541784" y="2996952"/>
            <a:ext cx="7772400" cy="1467594"/>
          </a:xfrm>
        </p:spPr>
        <p:txBody>
          <a:bodyPr>
            <a:noAutofit/>
          </a:bodyPr>
          <a:lstStyle/>
          <a:p>
            <a:r>
              <a:rPr lang="pt-BR" b="1" dirty="0"/>
              <a:t>Debater as propostas prioritárias e sugestões da sociedade civil na área educacional</a:t>
            </a:r>
          </a:p>
        </p:txBody>
      </p:sp>
      <p:sp>
        <p:nvSpPr>
          <p:cNvPr id="4" name="CaixaDeTexto 3"/>
          <p:cNvSpPr txBox="1"/>
          <p:nvPr/>
        </p:nvSpPr>
        <p:spPr>
          <a:xfrm>
            <a:off x="3275856" y="5733256"/>
            <a:ext cx="5616623" cy="923330"/>
          </a:xfrm>
          <a:prstGeom prst="rect">
            <a:avLst/>
          </a:prstGeom>
          <a:noFill/>
        </p:spPr>
        <p:txBody>
          <a:bodyPr wrap="square" rtlCol="0">
            <a:spAutoFit/>
          </a:bodyPr>
          <a:lstStyle/>
          <a:p>
            <a:pPr algn="r"/>
            <a:r>
              <a:rPr lang="pt-BR" b="1" dirty="0" smtClean="0"/>
              <a:t>Prof. Dr. Wellington Ferreira de Jesus</a:t>
            </a:r>
          </a:p>
          <a:p>
            <a:pPr algn="r"/>
            <a:r>
              <a:rPr lang="pt-BR" b="1" dirty="0" smtClean="0"/>
              <a:t>Membro Associado da Fineduca</a:t>
            </a:r>
          </a:p>
          <a:p>
            <a:pPr algn="r"/>
            <a:r>
              <a:rPr lang="pt-BR" b="1" dirty="0" smtClean="0"/>
              <a:t>Prof. Permanente do PPGE - UCB</a:t>
            </a:r>
            <a:endParaRPr lang="pt-BR" b="1" dirty="0"/>
          </a:p>
        </p:txBody>
      </p:sp>
    </p:spTree>
    <p:extLst>
      <p:ext uri="{BB962C8B-B14F-4D97-AF65-F5344CB8AC3E}">
        <p14:creationId xmlns:p14="http://schemas.microsoft.com/office/powerpoint/2010/main" val="40946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9432"/>
            <a:ext cx="9252520"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79512" y="6597352"/>
            <a:ext cx="8964488" cy="246221"/>
          </a:xfrm>
          <a:prstGeom prst="rect">
            <a:avLst/>
          </a:prstGeom>
          <a:noFill/>
        </p:spPr>
        <p:txBody>
          <a:bodyPr wrap="square" rtlCol="0">
            <a:spAutoFit/>
          </a:bodyPr>
          <a:lstStyle/>
          <a:p>
            <a:pPr algn="r"/>
            <a:r>
              <a:rPr lang="pt-BR" sz="1000" dirty="0" smtClean="0"/>
              <a:t>Fonte: https://www.nytimes.com/interactive/2017/08/07/opinion/leonhardt-income-inequality.html</a:t>
            </a:r>
            <a:endParaRPr lang="pt-BR" sz="1000" dirty="0"/>
          </a:p>
        </p:txBody>
      </p:sp>
    </p:spTree>
    <p:extLst>
      <p:ext uri="{BB962C8B-B14F-4D97-AF65-F5344CB8AC3E}">
        <p14:creationId xmlns:p14="http://schemas.microsoft.com/office/powerpoint/2010/main" val="44998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0" y="6597352"/>
            <a:ext cx="9036496" cy="276999"/>
          </a:xfrm>
          <a:prstGeom prst="rect">
            <a:avLst/>
          </a:prstGeom>
          <a:noFill/>
        </p:spPr>
        <p:txBody>
          <a:bodyPr wrap="square" rtlCol="0">
            <a:spAutoFit/>
          </a:bodyPr>
          <a:lstStyle/>
          <a:p>
            <a:pPr algn="r"/>
            <a:r>
              <a:rPr lang="pt-BR" sz="1200" dirty="0" smtClean="0"/>
              <a:t>Fonte: Secretaria do Tesouro Nacional (STN)</a:t>
            </a:r>
            <a:endParaRPr lang="pt-BR" sz="1200" dirty="0"/>
          </a:p>
        </p:txBody>
      </p:sp>
    </p:spTree>
    <p:extLst>
      <p:ext uri="{BB962C8B-B14F-4D97-AF65-F5344CB8AC3E}">
        <p14:creationId xmlns:p14="http://schemas.microsoft.com/office/powerpoint/2010/main" val="59376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188640"/>
            <a:ext cx="7531744" cy="6463308"/>
          </a:xfrm>
          <a:prstGeom prst="rect">
            <a:avLst/>
          </a:prstGeom>
          <a:solidFill>
            <a:schemeClr val="accent1">
              <a:lumMod val="20000"/>
              <a:lumOff val="80000"/>
            </a:schemeClr>
          </a:solidFill>
        </p:spPr>
        <p:txBody>
          <a:bodyPr wrap="square">
            <a:spAutoFit/>
          </a:bodyPr>
          <a:lstStyle/>
          <a:p>
            <a:pPr>
              <a:lnSpc>
                <a:spcPct val="150000"/>
              </a:lnSpc>
              <a:defRPr/>
            </a:pPr>
            <a:r>
              <a:rPr lang="pt-BR" sz="2200" b="1" dirty="0"/>
              <a:t>Os 10 maiores grupos educacionais após fusão</a:t>
            </a:r>
            <a:endParaRPr lang="pt-BR" sz="2200" dirty="0"/>
          </a:p>
          <a:p>
            <a:pPr>
              <a:lnSpc>
                <a:spcPct val="150000"/>
              </a:lnSpc>
              <a:defRPr/>
            </a:pPr>
            <a:r>
              <a:rPr lang="pt-BR" sz="2200" dirty="0"/>
              <a:t>1- </a:t>
            </a:r>
            <a:r>
              <a:rPr lang="pt-BR" sz="2200" dirty="0" err="1"/>
              <a:t>Kroton</a:t>
            </a:r>
            <a:r>
              <a:rPr lang="pt-BR" sz="2200" dirty="0"/>
              <a:t> + Estácio: 1.370.668 (matrículas em 2014)</a:t>
            </a:r>
          </a:p>
          <a:p>
            <a:pPr>
              <a:lnSpc>
                <a:spcPct val="150000"/>
              </a:lnSpc>
              <a:defRPr/>
            </a:pPr>
            <a:r>
              <a:rPr lang="pt-BR" sz="2200" dirty="0"/>
              <a:t>2- </a:t>
            </a:r>
            <a:r>
              <a:rPr lang="pt-BR" sz="2200" dirty="0" err="1"/>
              <a:t>Unip</a:t>
            </a:r>
            <a:r>
              <a:rPr lang="pt-BR" sz="2200" dirty="0"/>
              <a:t>: 354.316 (matrículas em 2014)</a:t>
            </a:r>
          </a:p>
          <a:p>
            <a:pPr>
              <a:lnSpc>
                <a:spcPct val="150000"/>
              </a:lnSpc>
              <a:defRPr/>
            </a:pPr>
            <a:r>
              <a:rPr lang="pt-BR" sz="2200" dirty="0"/>
              <a:t>3- </a:t>
            </a:r>
            <a:r>
              <a:rPr lang="pt-BR" sz="2200" dirty="0" err="1"/>
              <a:t>Laureate</a:t>
            </a:r>
            <a:r>
              <a:rPr lang="pt-BR" sz="2200" dirty="0"/>
              <a:t> </a:t>
            </a:r>
            <a:r>
              <a:rPr lang="pt-BR" sz="2200" dirty="0" err="1"/>
              <a:t>International</a:t>
            </a:r>
            <a:r>
              <a:rPr lang="pt-BR" sz="2200" dirty="0"/>
              <a:t> </a:t>
            </a:r>
            <a:r>
              <a:rPr lang="pt-BR" sz="2200" dirty="0" err="1"/>
              <a:t>Universities</a:t>
            </a:r>
            <a:r>
              <a:rPr lang="pt-BR" sz="2200" dirty="0"/>
              <a:t>: 251.298 (matrículas em 2014)</a:t>
            </a:r>
          </a:p>
          <a:p>
            <a:pPr>
              <a:lnSpc>
                <a:spcPct val="150000"/>
              </a:lnSpc>
              <a:defRPr/>
            </a:pPr>
            <a:r>
              <a:rPr lang="pt-BR" sz="2200" dirty="0"/>
              <a:t>4- PUC': 171.288 (matrículas em 2014)</a:t>
            </a:r>
          </a:p>
          <a:p>
            <a:pPr>
              <a:lnSpc>
                <a:spcPct val="150000"/>
              </a:lnSpc>
              <a:defRPr/>
            </a:pPr>
            <a:r>
              <a:rPr lang="pt-BR" sz="2200" dirty="0"/>
              <a:t>5- </a:t>
            </a:r>
            <a:r>
              <a:rPr lang="pt-BR" sz="2200" dirty="0" err="1"/>
              <a:t>Uninove</a:t>
            </a:r>
            <a:r>
              <a:rPr lang="pt-BR" sz="2200" dirty="0"/>
              <a:t>: 142.579 (matrículas em 2014)</a:t>
            </a:r>
          </a:p>
          <a:p>
            <a:pPr>
              <a:lnSpc>
                <a:spcPct val="150000"/>
              </a:lnSpc>
              <a:defRPr/>
            </a:pPr>
            <a:r>
              <a:rPr lang="pt-BR" sz="2200" dirty="0"/>
              <a:t>6- </a:t>
            </a:r>
            <a:r>
              <a:rPr lang="pt-BR" sz="2200" dirty="0" err="1"/>
              <a:t>Uninter</a:t>
            </a:r>
            <a:r>
              <a:rPr lang="pt-BR" sz="2200" dirty="0"/>
              <a:t>: 116.167 (matrículas em 2014)</a:t>
            </a:r>
          </a:p>
          <a:p>
            <a:pPr>
              <a:lnSpc>
                <a:spcPct val="150000"/>
              </a:lnSpc>
              <a:defRPr/>
            </a:pPr>
            <a:r>
              <a:rPr lang="pt-BR" sz="2200" dirty="0"/>
              <a:t>7- </a:t>
            </a:r>
            <a:r>
              <a:rPr lang="pt-BR" sz="2200" dirty="0" err="1"/>
              <a:t>Treviso</a:t>
            </a:r>
            <a:r>
              <a:rPr lang="pt-BR" sz="2200" dirty="0"/>
              <a:t>: 105.498 (matrículas em 2014)</a:t>
            </a:r>
          </a:p>
          <a:p>
            <a:pPr>
              <a:lnSpc>
                <a:spcPct val="150000"/>
              </a:lnSpc>
              <a:defRPr/>
            </a:pPr>
            <a:r>
              <a:rPr lang="pt-BR" sz="2200" dirty="0"/>
              <a:t>8- Ser Educacional: 105.469 (matrículas em 2014)</a:t>
            </a:r>
          </a:p>
          <a:p>
            <a:pPr>
              <a:lnSpc>
                <a:spcPct val="150000"/>
              </a:lnSpc>
              <a:defRPr/>
            </a:pPr>
            <a:r>
              <a:rPr lang="pt-BR" sz="2200" dirty="0"/>
              <a:t>9- </a:t>
            </a:r>
            <a:r>
              <a:rPr lang="pt-BR" sz="2200" dirty="0" err="1"/>
              <a:t>Uniesp</a:t>
            </a:r>
            <a:r>
              <a:rPr lang="pt-BR" sz="2200" dirty="0"/>
              <a:t>: 86.754 (matrículas em 2014)</a:t>
            </a:r>
          </a:p>
          <a:p>
            <a:pPr>
              <a:lnSpc>
                <a:spcPct val="150000"/>
              </a:lnSpc>
              <a:defRPr/>
            </a:pPr>
            <a:r>
              <a:rPr lang="pt-BR" sz="2200" dirty="0"/>
              <a:t>10- Anima Educação- 83.059 (matrículas em 2014)</a:t>
            </a:r>
          </a:p>
          <a:p>
            <a:pPr>
              <a:defRPr/>
            </a:pPr>
            <a:endParaRPr lang="pt-BR" dirty="0"/>
          </a:p>
        </p:txBody>
      </p:sp>
    </p:spTree>
    <p:extLst>
      <p:ext uri="{BB962C8B-B14F-4D97-AF65-F5344CB8AC3E}">
        <p14:creationId xmlns:p14="http://schemas.microsoft.com/office/powerpoint/2010/main" val="94243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20688"/>
            <a:ext cx="6096000" cy="608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251520" y="8531"/>
            <a:ext cx="8229600" cy="706090"/>
          </a:xfrm>
        </p:spPr>
        <p:txBody>
          <a:bodyPr>
            <a:normAutofit/>
          </a:bodyPr>
          <a:lstStyle/>
          <a:p>
            <a:r>
              <a:rPr lang="pt-BR" sz="3600" b="1" dirty="0" smtClean="0"/>
              <a:t>MAPA DA POBREZA NO BRASIL - 2016</a:t>
            </a:r>
            <a:endParaRPr lang="pt-BR" sz="3600" b="1" dirty="0"/>
          </a:p>
        </p:txBody>
      </p:sp>
    </p:spTree>
    <p:extLst>
      <p:ext uri="{BB962C8B-B14F-4D97-AF65-F5344CB8AC3E}">
        <p14:creationId xmlns:p14="http://schemas.microsoft.com/office/powerpoint/2010/main" val="4068304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0" y="548680"/>
            <a:ext cx="9144000" cy="5976664"/>
          </a:xfrm>
          <a:prstGeom prst="rect">
            <a:avLst/>
          </a:prstGeom>
        </p:spPr>
      </p:pic>
      <p:sp>
        <p:nvSpPr>
          <p:cNvPr id="6" name="Título 5"/>
          <p:cNvSpPr>
            <a:spLocks noGrp="1"/>
          </p:cNvSpPr>
          <p:nvPr>
            <p:ph type="title"/>
          </p:nvPr>
        </p:nvSpPr>
        <p:spPr>
          <a:xfrm>
            <a:off x="323528" y="116632"/>
            <a:ext cx="8229600" cy="432048"/>
          </a:xfrm>
        </p:spPr>
        <p:txBody>
          <a:bodyPr>
            <a:normAutofit fontScale="90000"/>
          </a:bodyPr>
          <a:lstStyle/>
          <a:p>
            <a:r>
              <a:rPr lang="pt-BR" b="1" dirty="0" smtClean="0"/>
              <a:t>BRASIL – PNUD 2016 </a:t>
            </a:r>
            <a:endParaRPr lang="pt-BR" b="1" dirty="0"/>
          </a:p>
        </p:txBody>
      </p:sp>
      <p:sp>
        <p:nvSpPr>
          <p:cNvPr id="7" name="CaixaDeTexto 6"/>
          <p:cNvSpPr txBox="1"/>
          <p:nvPr/>
        </p:nvSpPr>
        <p:spPr>
          <a:xfrm>
            <a:off x="0" y="6550223"/>
            <a:ext cx="9144000" cy="307777"/>
          </a:xfrm>
          <a:prstGeom prst="rect">
            <a:avLst/>
          </a:prstGeom>
          <a:noFill/>
        </p:spPr>
        <p:txBody>
          <a:bodyPr wrap="square" rtlCol="0">
            <a:spAutoFit/>
          </a:bodyPr>
          <a:lstStyle/>
          <a:p>
            <a:pPr algn="r"/>
            <a:r>
              <a:rPr lang="pt-BR" sz="1400" dirty="0"/>
              <a:t>Fonte: http://www.br.undp.org/content/brazil/pt/home/post-2015/sdg-overview/goal-1.html</a:t>
            </a:r>
          </a:p>
        </p:txBody>
      </p:sp>
    </p:spTree>
    <p:extLst>
      <p:ext uri="{BB962C8B-B14F-4D97-AF65-F5344CB8AC3E}">
        <p14:creationId xmlns:p14="http://schemas.microsoft.com/office/powerpoint/2010/main" val="30475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0" y="6525343"/>
            <a:ext cx="9144000" cy="276999"/>
          </a:xfrm>
          <a:prstGeom prst="rect">
            <a:avLst/>
          </a:prstGeom>
          <a:noFill/>
        </p:spPr>
        <p:txBody>
          <a:bodyPr wrap="square" rtlCol="0">
            <a:spAutoFit/>
          </a:bodyPr>
          <a:lstStyle/>
          <a:p>
            <a:pPr algn="r"/>
            <a:r>
              <a:rPr lang="pt-BR" sz="1200" dirty="0" smtClean="0"/>
              <a:t>Disponível em: https://www.brasildefato.com.br/2017/03/21/brasil-esta-entre-10-paises-mais-desiguais-do-mundo-aponta-pnud/</a:t>
            </a:r>
            <a:endParaRPr lang="pt-BR" sz="1200" dirty="0"/>
          </a:p>
        </p:txBody>
      </p:sp>
    </p:spTree>
    <p:extLst>
      <p:ext uri="{BB962C8B-B14F-4D97-AF65-F5344CB8AC3E}">
        <p14:creationId xmlns:p14="http://schemas.microsoft.com/office/powerpoint/2010/main" val="140019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84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b="1" dirty="0" smtClean="0"/>
              <a:t>O SÉCULO XXI JÁ CHEGOU PARA A EDUCAÇÃO BRASILEIRA?</a:t>
            </a:r>
            <a:endParaRPr lang="pt-BR" b="1" dirty="0"/>
          </a:p>
        </p:txBody>
      </p:sp>
      <p:sp>
        <p:nvSpPr>
          <p:cNvPr id="5" name="Subtítulo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167703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aixaki.com.br/imagens/wpapers/BXK1757_000_1325-a-velha-escola-de-nazinha-gata-aquar-de-diogense-paes-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914400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tângulo 2"/>
          <p:cNvSpPr>
            <a:spLocks noChangeArrowheads="1"/>
          </p:cNvSpPr>
          <p:nvPr/>
        </p:nvSpPr>
        <p:spPr bwMode="auto">
          <a:xfrm>
            <a:off x="7429500" y="0"/>
            <a:ext cx="1714500" cy="1285875"/>
          </a:xfrm>
          <a:prstGeom prst="rect">
            <a:avLst/>
          </a:prstGeom>
          <a:solidFill>
            <a:schemeClr val="tx1"/>
          </a:solidFill>
          <a:ln w="9525" algn="ctr">
            <a:solidFill>
              <a:schemeClr val="tx1"/>
            </a:solidFill>
            <a:round/>
            <a:headEnd/>
            <a:tailEnd/>
          </a:ln>
        </p:spPr>
        <p:txBody>
          <a:bodyPr wrap="none"/>
          <a:lstStyle/>
          <a:p>
            <a:r>
              <a:rPr lang="pt-BR">
                <a:solidFill>
                  <a:schemeClr val="bg1"/>
                </a:solidFill>
                <a:latin typeface="Calibri" pitchFamily="34" charset="0"/>
              </a:rPr>
              <a:t>Diogenes  Paes</a:t>
            </a:r>
          </a:p>
        </p:txBody>
      </p:sp>
      <p:sp>
        <p:nvSpPr>
          <p:cNvPr id="20484" name="CaixaDeTexto 3"/>
          <p:cNvSpPr txBox="1">
            <a:spLocks noChangeArrowheads="1"/>
          </p:cNvSpPr>
          <p:nvPr/>
        </p:nvSpPr>
        <p:spPr bwMode="auto">
          <a:xfrm>
            <a:off x="714375" y="214313"/>
            <a:ext cx="4357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3600" b="1">
                <a:latin typeface="Calibri" pitchFamily="34" charset="0"/>
              </a:rPr>
              <a:t>MAS ...</a:t>
            </a:r>
          </a:p>
        </p:txBody>
      </p:sp>
    </p:spTree>
    <p:extLst>
      <p:ext uri="{BB962C8B-B14F-4D97-AF65-F5344CB8AC3E}">
        <p14:creationId xmlns:p14="http://schemas.microsoft.com/office/powerpoint/2010/main" val="1912288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to: Jean Pimentel/Agência R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0" y="0"/>
            <a:ext cx="9144000" cy="892175"/>
          </a:xfrm>
          <a:prstGeom prst="rect">
            <a:avLst/>
          </a:prstGeom>
          <a:solidFill>
            <a:schemeClr val="accent6">
              <a:lumMod val="40000"/>
              <a:lumOff val="60000"/>
            </a:schemeClr>
          </a:solidFill>
        </p:spPr>
        <p:txBody>
          <a:bodyPr>
            <a:spAutoFit/>
          </a:bodyPr>
          <a:lstStyle/>
          <a:p>
            <a:pPr algn="ctr">
              <a:defRPr/>
            </a:pPr>
            <a:r>
              <a:rPr lang="pt-BR" sz="2600" b="1" dirty="0"/>
              <a:t>Capela de velórios vira sala de aula em cidade gaúcha</a:t>
            </a:r>
            <a:br>
              <a:rPr lang="pt-BR" sz="2600" b="1" dirty="0"/>
            </a:br>
            <a:r>
              <a:rPr lang="pt-BR" sz="2600" b="1" dirty="0"/>
              <a:t> (Passo Fundo)</a:t>
            </a:r>
            <a:endParaRPr lang="pt-BR" sz="2600" dirty="0"/>
          </a:p>
        </p:txBody>
      </p:sp>
      <p:sp>
        <p:nvSpPr>
          <p:cNvPr id="5" name="CaixaDeTexto 4"/>
          <p:cNvSpPr txBox="1"/>
          <p:nvPr/>
        </p:nvSpPr>
        <p:spPr>
          <a:xfrm>
            <a:off x="0" y="4857750"/>
            <a:ext cx="9144000" cy="1477963"/>
          </a:xfrm>
          <a:prstGeom prst="rect">
            <a:avLst/>
          </a:prstGeom>
          <a:solidFill>
            <a:schemeClr val="tx2">
              <a:lumMod val="20000"/>
              <a:lumOff val="80000"/>
            </a:schemeClr>
          </a:solidFill>
        </p:spPr>
        <p:txBody>
          <a:bodyPr>
            <a:spAutoFit/>
          </a:bodyPr>
          <a:lstStyle/>
          <a:p>
            <a:pPr algn="just">
              <a:defRPr/>
            </a:pPr>
            <a:r>
              <a:rPr lang="pt-BR" sz="1600" b="1" dirty="0"/>
              <a:t>“ </a:t>
            </a:r>
            <a:r>
              <a:rPr lang="pt-BR" b="1" dirty="0"/>
              <a:t>‘A ampliação da escola já estava prevista neste ano. Por problemas de </a:t>
            </a:r>
            <a:r>
              <a:rPr lang="pt-BR" b="1" dirty="0">
                <a:solidFill>
                  <a:schemeClr val="bg1"/>
                </a:solidFill>
              </a:rPr>
              <a:t>orçamento</a:t>
            </a:r>
            <a:r>
              <a:rPr lang="pt-BR" b="1" dirty="0"/>
              <a:t>, com a queda da arrecadação, decidimos não priorizar a Frederico Ferri porque tem número pequeno de alunos (175). Vamos construir mais duas salas de aula na escola. No ano que vem, a escola será ampliada’ , afirmou Vera Maria Vieira, secretária da Educação.”</a:t>
            </a:r>
          </a:p>
        </p:txBody>
      </p:sp>
      <p:sp>
        <p:nvSpPr>
          <p:cNvPr id="6" name="CaixaDeTexto 5"/>
          <p:cNvSpPr txBox="1"/>
          <p:nvPr/>
        </p:nvSpPr>
        <p:spPr>
          <a:xfrm>
            <a:off x="0" y="6273800"/>
            <a:ext cx="9144000" cy="584200"/>
          </a:xfrm>
          <a:prstGeom prst="rect">
            <a:avLst/>
          </a:prstGeom>
          <a:solidFill>
            <a:schemeClr val="accent6">
              <a:lumMod val="40000"/>
              <a:lumOff val="60000"/>
            </a:schemeClr>
          </a:solidFill>
        </p:spPr>
        <p:txBody>
          <a:bodyPr>
            <a:spAutoFit/>
          </a:bodyPr>
          <a:lstStyle/>
          <a:p>
            <a:pPr>
              <a:defRPr/>
            </a:pPr>
            <a:r>
              <a:rPr lang="pt-BR" sz="1600" b="1" dirty="0"/>
              <a:t>Fonte: </a:t>
            </a:r>
            <a:r>
              <a:rPr lang="pt-BR" sz="1600" b="1" dirty="0">
                <a:hlinkClick r:id="rId3"/>
              </a:rPr>
              <a:t>http://g1.globo.com/Noticias/Vestibular/0,,MUL1352289-5604,00-CAPELA+DE+VELORIOS+VIRA+SALA+DE+AULA+EM+CIDADE+GAUCHA.html</a:t>
            </a:r>
            <a:r>
              <a:rPr lang="pt-BR" sz="1600" b="1" dirty="0"/>
              <a:t>  (23/10/2009)</a:t>
            </a:r>
          </a:p>
        </p:txBody>
      </p:sp>
    </p:spTree>
    <p:extLst>
      <p:ext uri="{BB962C8B-B14F-4D97-AF65-F5344CB8AC3E}">
        <p14:creationId xmlns:p14="http://schemas.microsoft.com/office/powerpoint/2010/main" val="281912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smtClean="0"/>
              <a:t>Roteiro da Exposição</a:t>
            </a:r>
            <a:endParaRPr lang="pt-BR" b="1" dirty="0"/>
          </a:p>
        </p:txBody>
      </p:sp>
      <p:sp>
        <p:nvSpPr>
          <p:cNvPr id="5" name="Espaço Reservado para Conteúdo 4"/>
          <p:cNvSpPr>
            <a:spLocks noGrp="1"/>
          </p:cNvSpPr>
          <p:nvPr>
            <p:ph idx="1"/>
          </p:nvPr>
        </p:nvSpPr>
        <p:spPr>
          <a:xfrm>
            <a:off x="457200" y="1340768"/>
            <a:ext cx="8229600" cy="5112568"/>
          </a:xfrm>
        </p:spPr>
        <p:txBody>
          <a:bodyPr>
            <a:normAutofit/>
          </a:bodyPr>
          <a:lstStyle/>
          <a:p>
            <a:r>
              <a:rPr lang="pt-BR" b="1" dirty="0" smtClean="0"/>
              <a:t>O contexto mundial no séc. XXI – breves observações, gigantescas desigualdades;</a:t>
            </a:r>
          </a:p>
          <a:p>
            <a:r>
              <a:rPr lang="pt-BR" b="1" dirty="0" smtClean="0"/>
              <a:t>A educação brasileira no século XXI ... Ou retornamos ao XIX?</a:t>
            </a:r>
          </a:p>
          <a:p>
            <a:r>
              <a:rPr lang="pt-BR" b="1" dirty="0" smtClean="0"/>
              <a:t>A EC 95/ 2016 e o retorno ao séc. XIX para a Educação Brasileira;</a:t>
            </a:r>
          </a:p>
          <a:p>
            <a:r>
              <a:rPr lang="pt-BR" b="1" dirty="0" smtClean="0"/>
              <a:t>Propostas para a Educação Brasileira de Qualidade Socialmente Referenciada;</a:t>
            </a:r>
          </a:p>
          <a:p>
            <a:r>
              <a:rPr lang="pt-BR" b="1" dirty="0" smtClean="0"/>
              <a:t>Considerações Finais</a:t>
            </a:r>
            <a:endParaRPr lang="pt-BR" b="1" dirty="0"/>
          </a:p>
        </p:txBody>
      </p:sp>
    </p:spTree>
    <p:extLst>
      <p:ext uri="{BB962C8B-B14F-4D97-AF65-F5344CB8AC3E}">
        <p14:creationId xmlns:p14="http://schemas.microsoft.com/office/powerpoint/2010/main" val="375500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oto: Marcelo Oliveira/Diário Gaúcho/Agência R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5808663"/>
            <a:ext cx="9144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pt-BR" sz="1600" b="1">
                <a:latin typeface="Calibri" pitchFamily="34" charset="0"/>
              </a:rPr>
              <a:t>Buraco em Sala de aula no Rio Grande do Sul (Gravataí) – 09/06/2009 Fonte:</a:t>
            </a:r>
          </a:p>
          <a:p>
            <a:pPr eaLnBrk="1" hangingPunct="1">
              <a:spcBef>
                <a:spcPct val="50000"/>
              </a:spcBef>
            </a:pPr>
            <a:r>
              <a:rPr lang="pt-BR" sz="1400" b="1">
                <a:latin typeface="Calibri" pitchFamily="34" charset="0"/>
              </a:rPr>
              <a:t>http://g1.globo.com/Noticias/Vestibular/0,,MUL1188071-5604,00-SALA+DE+AULA+EM+ESCOLA+DE+GRAVATAI+RS+TEM+BURACO+DE+MAIS+DE+UM+METRO+NO+CHA.html</a:t>
            </a:r>
          </a:p>
        </p:txBody>
      </p:sp>
    </p:spTree>
    <p:extLst>
      <p:ext uri="{BB962C8B-B14F-4D97-AF65-F5344CB8AC3E}">
        <p14:creationId xmlns:p14="http://schemas.microsoft.com/office/powerpoint/2010/main" val="4229791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t>Quantos alunos matriculados na Educação Brasileira em 2016?</a:t>
            </a:r>
            <a:endParaRPr lang="pt-BR" b="1"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41186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778098"/>
          </a:xfrm>
        </p:spPr>
        <p:txBody>
          <a:bodyPr/>
          <a:lstStyle/>
          <a:p>
            <a:r>
              <a:rPr lang="pt-BR" b="1" dirty="0" smtClean="0"/>
              <a:t>EDUCAÇÃO NO BRASIL (2016)¹ </a:t>
            </a:r>
            <a:r>
              <a:rPr lang="pt-BR" sz="3600" b="1" dirty="0" smtClean="0"/>
              <a:t>*</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232205521"/>
              </p:ext>
            </p:extLst>
          </p:nvPr>
        </p:nvGraphicFramePr>
        <p:xfrm>
          <a:off x="0" y="1052736"/>
          <a:ext cx="9144000" cy="548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30707" y="5949280"/>
            <a:ext cx="7920880" cy="954107"/>
          </a:xfrm>
          <a:prstGeom prst="rect">
            <a:avLst/>
          </a:prstGeom>
          <a:noFill/>
        </p:spPr>
        <p:txBody>
          <a:bodyPr wrap="square" rtlCol="0">
            <a:spAutoFit/>
          </a:bodyPr>
          <a:lstStyle/>
          <a:p>
            <a:r>
              <a:rPr lang="pt-BR" sz="1400" b="1" dirty="0" smtClean="0"/>
              <a:t>1 Taxas Brutas</a:t>
            </a:r>
          </a:p>
          <a:p>
            <a:r>
              <a:rPr lang="pt-BR" sz="1400" b="1" dirty="0" smtClean="0"/>
              <a:t>Total:  54.119.112</a:t>
            </a:r>
          </a:p>
          <a:p>
            <a:r>
              <a:rPr lang="pt-BR" sz="1400" b="1" dirty="0" smtClean="0"/>
              <a:t>Fonte: Ensino Superior – </a:t>
            </a:r>
            <a:r>
              <a:rPr lang="pt-BR" sz="1400" b="1" dirty="0" err="1" smtClean="0"/>
              <a:t>Semesp</a:t>
            </a:r>
            <a:endParaRPr lang="pt-BR" sz="1400" b="1" dirty="0" smtClean="0"/>
          </a:p>
          <a:p>
            <a:r>
              <a:rPr lang="pt-BR" sz="1400" b="1" dirty="0" smtClean="0"/>
              <a:t>Educação Básica: Inep/MEC</a:t>
            </a:r>
          </a:p>
        </p:txBody>
      </p:sp>
    </p:spTree>
    <p:extLst>
      <p:ext uri="{BB962C8B-B14F-4D97-AF65-F5344CB8AC3E}">
        <p14:creationId xmlns:p14="http://schemas.microsoft.com/office/powerpoint/2010/main" val="3393406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3"/>
          <p:cNvSpPr>
            <a:spLocks noGrp="1"/>
          </p:cNvSpPr>
          <p:nvPr>
            <p:ph type="title"/>
          </p:nvPr>
        </p:nvSpPr>
        <p:spPr>
          <a:xfrm>
            <a:off x="457200" y="130622"/>
            <a:ext cx="8229600" cy="418058"/>
          </a:xfrm>
        </p:spPr>
        <p:txBody>
          <a:bodyPr>
            <a:noAutofit/>
          </a:bodyPr>
          <a:lstStyle/>
          <a:p>
            <a:r>
              <a:rPr lang="pt-BR" sz="3200" dirty="0" smtClean="0"/>
              <a:t>Mapa da Ensino Superior no Brasil (2016)</a:t>
            </a:r>
            <a:endParaRPr lang="pt-BR" sz="3200" dirty="0"/>
          </a:p>
        </p:txBody>
      </p:sp>
      <p:sp>
        <p:nvSpPr>
          <p:cNvPr id="5" name="CaixaDeTexto 4"/>
          <p:cNvSpPr txBox="1"/>
          <p:nvPr/>
        </p:nvSpPr>
        <p:spPr>
          <a:xfrm>
            <a:off x="179512" y="6597352"/>
            <a:ext cx="2160240" cy="369332"/>
          </a:xfrm>
          <a:prstGeom prst="rect">
            <a:avLst/>
          </a:prstGeom>
          <a:solidFill>
            <a:srgbClr val="FFC000"/>
          </a:solidFill>
          <a:ln>
            <a:solidFill>
              <a:srgbClr val="00B050"/>
            </a:solidFill>
          </a:ln>
        </p:spPr>
        <p:txBody>
          <a:bodyPr wrap="square" rtlCol="0">
            <a:spAutoFit/>
          </a:bodyPr>
          <a:lstStyle/>
          <a:p>
            <a:r>
              <a:rPr lang="pt-BR" b="1" dirty="0" smtClean="0"/>
              <a:t>Fonte: </a:t>
            </a:r>
            <a:r>
              <a:rPr lang="pt-BR" b="1" dirty="0" err="1" smtClean="0"/>
              <a:t>Semesp</a:t>
            </a:r>
            <a:endParaRPr lang="pt-BR" b="1" dirty="0"/>
          </a:p>
        </p:txBody>
      </p:sp>
    </p:spTree>
    <p:extLst>
      <p:ext uri="{BB962C8B-B14F-4D97-AF65-F5344CB8AC3E}">
        <p14:creationId xmlns:p14="http://schemas.microsoft.com/office/powerpoint/2010/main" val="91721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05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7856"/>
            <a:ext cx="8229600" cy="490066"/>
          </a:xfrm>
        </p:spPr>
        <p:txBody>
          <a:bodyPr>
            <a:normAutofit fontScale="90000"/>
          </a:bodyPr>
          <a:lstStyle/>
          <a:p>
            <a:r>
              <a:rPr lang="pt-BR" b="1" dirty="0" smtClean="0"/>
              <a:t>Educação Básica</a:t>
            </a: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51639895"/>
              </p:ext>
            </p:extLst>
          </p:nvPr>
        </p:nvGraphicFramePr>
        <p:xfrm>
          <a:off x="0" y="476672"/>
          <a:ext cx="9144000" cy="6371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72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418042" y="6421978"/>
            <a:ext cx="6984776" cy="369332"/>
          </a:xfrm>
          <a:prstGeom prst="rect">
            <a:avLst/>
          </a:prstGeom>
          <a:noFill/>
        </p:spPr>
        <p:txBody>
          <a:bodyPr wrap="square" rtlCol="0">
            <a:spAutoFit/>
          </a:bodyPr>
          <a:lstStyle/>
          <a:p>
            <a:r>
              <a:rPr lang="pt-BR" dirty="0" smtClean="0"/>
              <a:t>Fonte: Inep/MEC</a:t>
            </a:r>
            <a:endParaRPr lang="pt-BR" dirty="0"/>
          </a:p>
        </p:txBody>
      </p:sp>
    </p:spTree>
    <p:extLst>
      <p:ext uri="{BB962C8B-B14F-4D97-AF65-F5344CB8AC3E}">
        <p14:creationId xmlns:p14="http://schemas.microsoft.com/office/powerpoint/2010/main" val="133711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Autofit/>
          </a:bodyPr>
          <a:lstStyle/>
          <a:p>
            <a:r>
              <a:rPr lang="pt-BR" sz="3600" b="1" dirty="0" smtClean="0"/>
              <a:t>Comparação Brasil x Matrículas na Educação Brasileira (2016)</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36944250"/>
              </p:ext>
            </p:extLst>
          </p:nvPr>
        </p:nvGraphicFramePr>
        <p:xfrm>
          <a:off x="457200" y="1412777"/>
          <a:ext cx="82296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611560" y="5805264"/>
            <a:ext cx="7992888" cy="707886"/>
          </a:xfrm>
          <a:prstGeom prst="rect">
            <a:avLst/>
          </a:prstGeom>
          <a:noFill/>
        </p:spPr>
        <p:txBody>
          <a:bodyPr wrap="square" rtlCol="0">
            <a:spAutoFit/>
          </a:bodyPr>
          <a:lstStyle/>
          <a:p>
            <a:pPr algn="ctr"/>
            <a:r>
              <a:rPr lang="pt-BR" sz="4000" b="1" dirty="0" smtClean="0"/>
              <a:t>PERCENTUAL =  26,11% </a:t>
            </a:r>
            <a:endParaRPr lang="pt-BR" sz="4000" b="1" dirty="0"/>
          </a:p>
        </p:txBody>
      </p:sp>
    </p:spTree>
    <p:extLst>
      <p:ext uri="{BB962C8B-B14F-4D97-AF65-F5344CB8AC3E}">
        <p14:creationId xmlns:p14="http://schemas.microsoft.com/office/powerpoint/2010/main" val="4126499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Autofit/>
          </a:bodyPr>
          <a:lstStyle/>
          <a:p>
            <a:r>
              <a:rPr lang="pt-BR" sz="3600" b="1" dirty="0" smtClean="0"/>
              <a:t>Comparação Brasil x Matrículas na Educação  Básica Brasileira (2016)</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529154174"/>
              </p:ext>
            </p:extLst>
          </p:nvPr>
        </p:nvGraphicFramePr>
        <p:xfrm>
          <a:off x="457200" y="1412777"/>
          <a:ext cx="82296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611560" y="5805264"/>
            <a:ext cx="7992888" cy="707886"/>
          </a:xfrm>
          <a:prstGeom prst="rect">
            <a:avLst/>
          </a:prstGeom>
          <a:noFill/>
        </p:spPr>
        <p:txBody>
          <a:bodyPr wrap="square" rtlCol="0">
            <a:spAutoFit/>
          </a:bodyPr>
          <a:lstStyle/>
          <a:p>
            <a:pPr algn="ctr"/>
            <a:r>
              <a:rPr lang="pt-BR" sz="4000" b="1" dirty="0" smtClean="0"/>
              <a:t>PERCENTUAL =  22,90% </a:t>
            </a:r>
            <a:endParaRPr lang="pt-BR" sz="4000" b="1" dirty="0"/>
          </a:p>
        </p:txBody>
      </p:sp>
    </p:spTree>
    <p:extLst>
      <p:ext uri="{BB962C8B-B14F-4D97-AF65-F5344CB8AC3E}">
        <p14:creationId xmlns:p14="http://schemas.microsoft.com/office/powerpoint/2010/main" val="343066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 y="183198"/>
            <a:ext cx="9006840" cy="594042"/>
          </a:xfrm>
        </p:spPr>
        <p:txBody>
          <a:bodyPr>
            <a:noAutofit/>
          </a:bodyPr>
          <a:lstStyle/>
          <a:p>
            <a:r>
              <a:rPr lang="pt-BR" sz="2800" b="1" dirty="0" smtClean="0"/>
              <a:t>PAÍSES DA OCDE – EUROPA POPULAÇÃO (EM MILHÕES) 2012-2014</a:t>
            </a:r>
            <a:endParaRPr lang="pt-BR" sz="28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029403747"/>
              </p:ext>
            </p:extLst>
          </p:nvPr>
        </p:nvGraphicFramePr>
        <p:xfrm>
          <a:off x="0" y="548640"/>
          <a:ext cx="9144000" cy="6492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reto 5"/>
          <p:cNvCxnSpPr/>
          <p:nvPr/>
        </p:nvCxnSpPr>
        <p:spPr>
          <a:xfrm flipV="1">
            <a:off x="333695" y="2924944"/>
            <a:ext cx="8789670" cy="22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flipV="1">
            <a:off x="354330" y="2586042"/>
            <a:ext cx="8789670" cy="63062"/>
          </a:xfrm>
          <a:prstGeom prst="line">
            <a:avLst/>
          </a:prstGeom>
          <a:ln w="76200">
            <a:solidFill>
              <a:srgbClr val="FFFF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9434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260649"/>
            <a:ext cx="8640960" cy="5616624"/>
          </a:xfrm>
        </p:spPr>
        <p:txBody>
          <a:bodyPr>
            <a:normAutofit lnSpcReduction="10000"/>
          </a:bodyPr>
          <a:lstStyle/>
          <a:p>
            <a:pPr algn="just">
              <a:buNone/>
            </a:pPr>
            <a:r>
              <a:rPr lang="pt-BR" dirty="0" smtClean="0"/>
              <a:t>   </a:t>
            </a:r>
            <a:r>
              <a:rPr lang="pt-BR" sz="2400" dirty="0" smtClean="0">
                <a:latin typeface="Arial" pitchFamily="34" charset="0"/>
                <a:cs typeface="Arial" pitchFamily="34" charset="0"/>
              </a:rPr>
              <a:t>“A educação e a instrução são vantagens e devem ser pagas por quem delas se aproveita. Tal é a regra lógica da justiça (...)</a:t>
            </a:r>
          </a:p>
          <a:p>
            <a:pPr algn="just">
              <a:buNone/>
            </a:pPr>
            <a:r>
              <a:rPr lang="pt-BR" sz="2400" dirty="0" smtClean="0">
                <a:latin typeface="Arial" pitchFamily="34" charset="0"/>
                <a:cs typeface="Arial" pitchFamily="34" charset="0"/>
              </a:rPr>
              <a:t>     As classes ocupadas com trabalhos manuais ou degradadas pelos hábitos ociosos ou viciosos parecem, em muitos casos, comprazer-se com a ignorância. As escolas são para os pais, desta categoria, apenas um meio de ficarem desobrigados da vigilância de seus filhos. Já se conhece como são os filhos destes pais: pálidos, fracos, mal-nutridos; trazem em seu rosto um descaramento precoce, instintos perversos já se apropriaram do coração destes pequenos seres, que fumam, como adultos e não hesitam diante de um copo de pinga. Estas criaturas saem muitas vezes da escola tão logo quanto entraram, sem qualquer instrução nem mais moralizados nem menos turbulentos”</a:t>
            </a:r>
          </a:p>
          <a:p>
            <a:endParaRPr lang="pt-BR" dirty="0">
              <a:latin typeface="Arial" pitchFamily="34" charset="0"/>
              <a:cs typeface="Arial" pitchFamily="34" charset="0"/>
            </a:endParaRPr>
          </a:p>
        </p:txBody>
      </p:sp>
      <p:sp>
        <p:nvSpPr>
          <p:cNvPr id="4" name="CaixaDeTexto 3"/>
          <p:cNvSpPr txBox="1"/>
          <p:nvPr/>
        </p:nvSpPr>
        <p:spPr>
          <a:xfrm>
            <a:off x="323528" y="5949280"/>
            <a:ext cx="8143932" cy="646331"/>
          </a:xfrm>
          <a:prstGeom prst="rect">
            <a:avLst/>
          </a:prstGeom>
          <a:noFill/>
        </p:spPr>
        <p:txBody>
          <a:bodyPr wrap="square" rtlCol="0">
            <a:spAutoFit/>
          </a:bodyPr>
          <a:lstStyle/>
          <a:p>
            <a:pPr algn="ctr"/>
            <a:r>
              <a:rPr lang="pt-BR" b="1" dirty="0" smtClean="0"/>
              <a:t>José Ricardo Pires de Almeida – História da instrução pública no Brasil (1500-1889) – História e Legislação, p. 93-94, 1889</a:t>
            </a:r>
            <a:endParaRPr lang="pt-BR" b="1" dirty="0"/>
          </a:p>
        </p:txBody>
      </p:sp>
    </p:spTree>
    <p:extLst>
      <p:ext uri="{BB962C8B-B14F-4D97-AF65-F5344CB8AC3E}">
        <p14:creationId xmlns:p14="http://schemas.microsoft.com/office/powerpoint/2010/main" val="3001079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92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96059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395536" y="6237312"/>
            <a:ext cx="6984776" cy="369332"/>
          </a:xfrm>
          <a:prstGeom prst="rect">
            <a:avLst/>
          </a:prstGeom>
          <a:noFill/>
        </p:spPr>
        <p:txBody>
          <a:bodyPr wrap="square" rtlCol="0">
            <a:spAutoFit/>
          </a:bodyPr>
          <a:lstStyle/>
          <a:p>
            <a:r>
              <a:rPr lang="pt-BR" dirty="0" smtClean="0"/>
              <a:t>Fonte: Inep/MEC</a:t>
            </a:r>
            <a:endParaRPr lang="pt-BR" dirty="0"/>
          </a:p>
        </p:txBody>
      </p:sp>
    </p:spTree>
    <p:extLst>
      <p:ext uri="{BB962C8B-B14F-4D97-AF65-F5344CB8AC3E}">
        <p14:creationId xmlns:p14="http://schemas.microsoft.com/office/powerpoint/2010/main" val="306135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648072"/>
          </a:xfrm>
        </p:spPr>
        <p:txBody>
          <a:bodyPr>
            <a:normAutofit fontScale="90000"/>
          </a:bodyPr>
          <a:lstStyle/>
          <a:p>
            <a:r>
              <a:rPr lang="pt-BR" sz="4000" b="1" dirty="0" smtClean="0"/>
              <a:t>Crianças Brasileiras até 14 anos¹ ² ³  (2015)</a:t>
            </a:r>
            <a:endParaRPr lang="pt-BR" sz="40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452420294"/>
              </p:ext>
            </p:extLst>
          </p:nvPr>
        </p:nvGraphicFramePr>
        <p:xfrm>
          <a:off x="179512" y="908720"/>
          <a:ext cx="896448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1"/>
          <p:cNvSpPr txBox="1"/>
          <p:nvPr/>
        </p:nvSpPr>
        <p:spPr>
          <a:xfrm>
            <a:off x="2411760" y="5855437"/>
            <a:ext cx="6480720" cy="10025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pt-BR" sz="1400" dirty="0" smtClean="0"/>
              <a:t>Fonte: Fundação  Abrinq / PNAD (IBGE)</a:t>
            </a:r>
          </a:p>
          <a:p>
            <a:pPr algn="r"/>
            <a:r>
              <a:rPr lang="pt-BR" sz="1400" b="1" dirty="0" smtClean="0"/>
              <a:t>1 Considera-se de meio </a:t>
            </a:r>
          </a:p>
          <a:p>
            <a:pPr marL="228600" indent="-228600" algn="r">
              <a:buAutoNum type="arabicPlain" startAt="2"/>
            </a:pPr>
            <a:r>
              <a:rPr lang="pt-BR" sz="1400" b="1" dirty="0" smtClean="0"/>
              <a:t>(R$ 788,00)</a:t>
            </a:r>
          </a:p>
          <a:p>
            <a:pPr marL="228600" indent="-228600" algn="r">
              <a:buAutoNum type="arabicPlain" startAt="2"/>
            </a:pPr>
            <a:r>
              <a:rPr lang="pt-BR" sz="1400" b="1" dirty="0" smtClean="0"/>
              <a:t> População total de crianças até 14 anos em situação de pobreza 17,4 milhões </a:t>
            </a:r>
          </a:p>
          <a:p>
            <a:pPr marL="228600" indent="-228600" algn="r">
              <a:buAutoNum type="arabicPlain" startAt="2"/>
            </a:pPr>
            <a:endParaRPr lang="pt-BR" sz="1400" b="1" dirty="0"/>
          </a:p>
        </p:txBody>
      </p:sp>
    </p:spTree>
    <p:extLst>
      <p:ext uri="{BB962C8B-B14F-4D97-AF65-F5344CB8AC3E}">
        <p14:creationId xmlns:p14="http://schemas.microsoft.com/office/powerpoint/2010/main" val="245814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538928770"/>
              </p:ext>
            </p:extLst>
          </p:nvPr>
        </p:nvGraphicFramePr>
        <p:xfrm>
          <a:off x="179512" y="188640"/>
          <a:ext cx="8964488" cy="6408712"/>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591272" y="6525344"/>
            <a:ext cx="6552728" cy="461665"/>
          </a:xfrm>
          <a:prstGeom prst="rect">
            <a:avLst/>
          </a:prstGeom>
          <a:noFill/>
        </p:spPr>
        <p:txBody>
          <a:bodyPr wrap="square" rtlCol="0">
            <a:spAutoFit/>
          </a:bodyPr>
          <a:lstStyle/>
          <a:p>
            <a:pPr algn="r"/>
            <a:r>
              <a:rPr lang="pt-BR" sz="1200" dirty="0" smtClean="0"/>
              <a:t>Fonte: Fundação  Abrinq / PNAD (IBGE)</a:t>
            </a:r>
          </a:p>
          <a:p>
            <a:pPr algn="r"/>
            <a:endParaRPr lang="pt-BR" sz="1200" dirty="0"/>
          </a:p>
        </p:txBody>
      </p:sp>
    </p:spTree>
    <p:extLst>
      <p:ext uri="{BB962C8B-B14F-4D97-AF65-F5344CB8AC3E}">
        <p14:creationId xmlns:p14="http://schemas.microsoft.com/office/powerpoint/2010/main" val="3675139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395536" y="6237312"/>
            <a:ext cx="6984776" cy="276999"/>
          </a:xfrm>
          <a:prstGeom prst="rect">
            <a:avLst/>
          </a:prstGeom>
          <a:noFill/>
        </p:spPr>
        <p:txBody>
          <a:bodyPr wrap="square" rtlCol="0">
            <a:spAutoFit/>
          </a:bodyPr>
          <a:lstStyle/>
          <a:p>
            <a:r>
              <a:rPr lang="pt-BR" sz="1200" dirty="0" smtClean="0"/>
              <a:t>Fonte: Inep/MEC</a:t>
            </a:r>
            <a:endParaRPr lang="pt-BR" sz="1200" dirty="0"/>
          </a:p>
        </p:txBody>
      </p:sp>
      <p:sp>
        <p:nvSpPr>
          <p:cNvPr id="2" name="CaixaDeTexto 1"/>
          <p:cNvSpPr txBox="1"/>
          <p:nvPr/>
        </p:nvSpPr>
        <p:spPr>
          <a:xfrm flipH="1">
            <a:off x="1403647" y="161982"/>
            <a:ext cx="216023" cy="121491"/>
          </a:xfrm>
          <a:prstGeom prst="rect">
            <a:avLst/>
          </a:prstGeom>
          <a:solidFill>
            <a:schemeClr val="bg1"/>
          </a:solidFill>
        </p:spPr>
        <p:txBody>
          <a:bodyPr wrap="square" rtlCol="0">
            <a:spAutoFit/>
          </a:bodyPr>
          <a:lstStyle/>
          <a:p>
            <a:endParaRPr lang="pt-BR" dirty="0"/>
          </a:p>
        </p:txBody>
      </p:sp>
    </p:spTree>
    <p:extLst>
      <p:ext uri="{BB962C8B-B14F-4D97-AF65-F5344CB8AC3E}">
        <p14:creationId xmlns:p14="http://schemas.microsoft.com/office/powerpoint/2010/main" val="2972598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 y="6564310"/>
            <a:ext cx="9143999" cy="276999"/>
          </a:xfrm>
          <a:prstGeom prst="rect">
            <a:avLst/>
          </a:prstGeom>
          <a:noFill/>
        </p:spPr>
        <p:txBody>
          <a:bodyPr wrap="square" rtlCol="0">
            <a:spAutoFit/>
          </a:bodyPr>
          <a:lstStyle/>
          <a:p>
            <a:pPr algn="r"/>
            <a:r>
              <a:rPr lang="pt-BR" sz="1200" dirty="0" smtClean="0"/>
              <a:t>Fonte: http://www.institutounibanco.org.br/aprendizagem-em-foco/31/</a:t>
            </a:r>
            <a:endParaRPr lang="pt-BR" sz="1200" dirty="0"/>
          </a:p>
        </p:txBody>
      </p:sp>
    </p:spTree>
    <p:extLst>
      <p:ext uri="{BB962C8B-B14F-4D97-AF65-F5344CB8AC3E}">
        <p14:creationId xmlns:p14="http://schemas.microsoft.com/office/powerpoint/2010/main" val="1077404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568952" cy="576064"/>
          </a:xfrm>
        </p:spPr>
        <p:txBody>
          <a:bodyPr>
            <a:normAutofit fontScale="90000"/>
          </a:bodyPr>
          <a:lstStyle/>
          <a:p>
            <a:r>
              <a:rPr lang="pt-BR" sz="3200" b="1" dirty="0" smtClean="0"/>
              <a:t>QUEM É O PROFESSOR BRASILEIRO DO SÉCULO XXI?</a:t>
            </a:r>
            <a:endParaRPr lang="pt-BR" sz="32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778103848"/>
              </p:ext>
            </p:extLst>
          </p:nvPr>
        </p:nvGraphicFramePr>
        <p:xfrm>
          <a:off x="-177362" y="599090"/>
          <a:ext cx="9321362" cy="6132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242183" y="4581128"/>
            <a:ext cx="2160240" cy="1815882"/>
          </a:xfrm>
          <a:prstGeom prst="rect">
            <a:avLst/>
          </a:prstGeom>
          <a:noFill/>
        </p:spPr>
        <p:txBody>
          <a:bodyPr wrap="square" rtlCol="0">
            <a:spAutoFit/>
          </a:bodyPr>
          <a:lstStyle/>
          <a:p>
            <a:pPr algn="ctr"/>
            <a:r>
              <a:rPr lang="pt-BR" sz="1600" b="1" dirty="0" smtClean="0"/>
              <a:t>FONTE: TALIS, OCDE</a:t>
            </a:r>
          </a:p>
          <a:p>
            <a:pPr algn="ctr"/>
            <a:r>
              <a:rPr lang="pt-BR" sz="1600" b="1" dirty="0" smtClean="0"/>
              <a:t>(2013)</a:t>
            </a:r>
            <a:r>
              <a:rPr lang="pt-BR" sz="2000" b="1" dirty="0" smtClean="0"/>
              <a:t/>
            </a:r>
            <a:br>
              <a:rPr lang="pt-BR" sz="2000" b="1" dirty="0" smtClean="0"/>
            </a:br>
            <a:r>
              <a:rPr lang="pt-BR" sz="2000" b="1" dirty="0" smtClean="0"/>
              <a:t>PESQUISA REALIZADA COM</a:t>
            </a:r>
            <a:br>
              <a:rPr lang="pt-BR" sz="2000" b="1" dirty="0" smtClean="0"/>
            </a:br>
            <a:r>
              <a:rPr lang="pt-BR" sz="2000" b="1" dirty="0" smtClean="0"/>
              <a:t>14.291 DOCENTES DO PAÍS </a:t>
            </a:r>
            <a:endParaRPr lang="pt-BR" sz="2000" b="1" dirty="0"/>
          </a:p>
        </p:txBody>
      </p:sp>
    </p:spTree>
    <p:extLst>
      <p:ext uri="{BB962C8B-B14F-4D97-AF65-F5344CB8AC3E}">
        <p14:creationId xmlns:p14="http://schemas.microsoft.com/office/powerpoint/2010/main" val="127250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698143525"/>
              </p:ext>
            </p:extLst>
          </p:nvPr>
        </p:nvGraphicFramePr>
        <p:xfrm>
          <a:off x="0" y="1024758"/>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3"/>
          <p:cNvSpPr>
            <a:spLocks noGrp="1"/>
          </p:cNvSpPr>
          <p:nvPr>
            <p:ph type="title"/>
          </p:nvPr>
        </p:nvSpPr>
        <p:spPr>
          <a:xfrm>
            <a:off x="457200" y="274639"/>
            <a:ext cx="8229600" cy="671293"/>
          </a:xfrm>
        </p:spPr>
        <p:txBody>
          <a:bodyPr>
            <a:normAutofit fontScale="90000"/>
          </a:bodyPr>
          <a:lstStyle/>
          <a:p>
            <a:r>
              <a:rPr lang="pt-BR" sz="4000" b="1" dirty="0" smtClean="0"/>
              <a:t>Evolução do PNSPEB (2010-2016</a:t>
            </a:r>
            <a:r>
              <a:rPr lang="pt-BR" b="1" dirty="0" smtClean="0"/>
              <a:t>)</a:t>
            </a:r>
            <a:endParaRPr lang="pt-BR" b="1" dirty="0"/>
          </a:p>
        </p:txBody>
      </p:sp>
      <p:sp>
        <p:nvSpPr>
          <p:cNvPr id="7" name="CaixaDeTexto 6"/>
          <p:cNvSpPr txBox="1"/>
          <p:nvPr/>
        </p:nvSpPr>
        <p:spPr>
          <a:xfrm>
            <a:off x="425668" y="6506638"/>
            <a:ext cx="1383425" cy="369332"/>
          </a:xfrm>
          <a:prstGeom prst="rect">
            <a:avLst/>
          </a:prstGeom>
          <a:noFill/>
        </p:spPr>
        <p:txBody>
          <a:bodyPr wrap="square" rtlCol="0">
            <a:spAutoFit/>
          </a:bodyPr>
          <a:lstStyle/>
          <a:p>
            <a:r>
              <a:rPr lang="pt-BR" dirty="0" smtClean="0"/>
              <a:t>Fonte: MEC</a:t>
            </a:r>
            <a:endParaRPr lang="pt-BR" dirty="0"/>
          </a:p>
        </p:txBody>
      </p:sp>
    </p:spTree>
    <p:extLst>
      <p:ext uri="{BB962C8B-B14F-4D97-AF65-F5344CB8AC3E}">
        <p14:creationId xmlns:p14="http://schemas.microsoft.com/office/powerpoint/2010/main" val="528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b="1" dirty="0" smtClean="0"/>
              <a:t>O Valor real do PNSPEB</a:t>
            </a:r>
            <a:endParaRPr lang="pt-BR" b="1" dirty="0"/>
          </a:p>
        </p:txBody>
      </p:sp>
      <p:sp>
        <p:nvSpPr>
          <p:cNvPr id="3" name="Espaço Reservado para Conteúdo 2"/>
          <p:cNvSpPr>
            <a:spLocks noGrp="1"/>
          </p:cNvSpPr>
          <p:nvPr>
            <p:ph idx="1"/>
          </p:nvPr>
        </p:nvSpPr>
        <p:spPr/>
        <p:txBody>
          <a:bodyPr>
            <a:normAutofit/>
          </a:bodyPr>
          <a:lstStyle/>
          <a:p>
            <a:r>
              <a:rPr lang="pt-BR" sz="4400" b="1" dirty="0" smtClean="0"/>
              <a:t>R$ 2.298,80 / R$ 937,00=  2,45 SM OFICIAIS</a:t>
            </a:r>
          </a:p>
          <a:p>
            <a:endParaRPr lang="pt-BR" sz="4400" b="1" dirty="0"/>
          </a:p>
          <a:p>
            <a:r>
              <a:rPr lang="pt-BR" sz="4400" b="1" dirty="0" smtClean="0"/>
              <a:t>2.298,80/ R$ 3.810,36=  0,60 SM DIEESE JULHO DE 2017</a:t>
            </a:r>
            <a:endParaRPr lang="pt-BR" sz="4400" b="1" dirty="0"/>
          </a:p>
        </p:txBody>
      </p:sp>
    </p:spTree>
    <p:extLst>
      <p:ext uri="{BB962C8B-B14F-4D97-AF65-F5344CB8AC3E}">
        <p14:creationId xmlns:p14="http://schemas.microsoft.com/office/powerpoint/2010/main" val="78825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22787831"/>
              </p:ext>
            </p:extLst>
          </p:nvPr>
        </p:nvGraphicFramePr>
        <p:xfrm>
          <a:off x="250824" y="836712"/>
          <a:ext cx="889317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Text Box 5"/>
          <p:cNvSpPr txBox="1">
            <a:spLocks noChangeArrowheads="1"/>
          </p:cNvSpPr>
          <p:nvPr/>
        </p:nvSpPr>
        <p:spPr bwMode="auto">
          <a:xfrm>
            <a:off x="406833" y="260349"/>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2400" b="1" dirty="0"/>
              <a:t>Onde o professor da escola pública básica matricula seu filho?</a:t>
            </a:r>
          </a:p>
        </p:txBody>
      </p:sp>
      <p:graphicFrame>
        <p:nvGraphicFramePr>
          <p:cNvPr id="3" name="Object 6"/>
          <p:cNvGraphicFramePr>
            <a:graphicFrameLocks noChangeAspect="1"/>
          </p:cNvGraphicFramePr>
          <p:nvPr>
            <p:extLst>
              <p:ext uri="{D42A27DB-BD31-4B8C-83A1-F6EECF244321}">
                <p14:modId xmlns:p14="http://schemas.microsoft.com/office/powerpoint/2010/main" val="3534923166"/>
              </p:ext>
            </p:extLst>
          </p:nvPr>
        </p:nvGraphicFramePr>
        <p:xfrm>
          <a:off x="3975100" y="4653136"/>
          <a:ext cx="4470400" cy="2154064"/>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 Box 7"/>
          <p:cNvSpPr txBox="1">
            <a:spLocks noChangeArrowheads="1"/>
          </p:cNvSpPr>
          <p:nvPr/>
        </p:nvSpPr>
        <p:spPr bwMode="auto">
          <a:xfrm>
            <a:off x="250825" y="5589588"/>
            <a:ext cx="3025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a:t>Fonte: Alves e Pinto com base na PNAD/2009</a:t>
            </a:r>
          </a:p>
        </p:txBody>
      </p:sp>
    </p:spTree>
    <p:extLst>
      <p:ext uri="{BB962C8B-B14F-4D97-AF65-F5344CB8AC3E}">
        <p14:creationId xmlns:p14="http://schemas.microsoft.com/office/powerpoint/2010/main" val="290266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asil247.com/images/cache/1000x357/crop/images%7Ccms-image-000530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1124744"/>
            <a:ext cx="9036496" cy="548237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0" y="44624"/>
            <a:ext cx="9144000" cy="1661993"/>
          </a:xfrm>
          <a:prstGeom prst="rect">
            <a:avLst/>
          </a:prstGeom>
          <a:noFill/>
        </p:spPr>
        <p:txBody>
          <a:bodyPr wrap="square" rtlCol="0">
            <a:spAutoFit/>
          </a:bodyPr>
          <a:lstStyle/>
          <a:p>
            <a:pPr algn="ctr"/>
            <a:r>
              <a:rPr lang="pt-BR" sz="3400" b="1" cap="all" dirty="0"/>
              <a:t>OITO HOMENS TÊM A MESMA RIQUEZA QUE OS 3,6 BILHÕES MAIS POBRES DO MUNDO</a:t>
            </a:r>
          </a:p>
          <a:p>
            <a:pPr algn="ctr"/>
            <a:endParaRPr lang="pt-BR" sz="3400" dirty="0"/>
          </a:p>
        </p:txBody>
      </p:sp>
      <p:sp>
        <p:nvSpPr>
          <p:cNvPr id="3" name="CaixaDeTexto 2"/>
          <p:cNvSpPr txBox="1"/>
          <p:nvPr/>
        </p:nvSpPr>
        <p:spPr>
          <a:xfrm>
            <a:off x="81154" y="6607115"/>
            <a:ext cx="9036496" cy="230832"/>
          </a:xfrm>
          <a:prstGeom prst="rect">
            <a:avLst/>
          </a:prstGeom>
          <a:noFill/>
        </p:spPr>
        <p:txBody>
          <a:bodyPr wrap="square" rtlCol="0">
            <a:spAutoFit/>
          </a:bodyPr>
          <a:lstStyle/>
          <a:p>
            <a:pPr algn="r"/>
            <a:r>
              <a:rPr lang="pt-BR" sz="900" b="1" dirty="0" smtClean="0"/>
              <a:t>Fonte: </a:t>
            </a:r>
            <a:r>
              <a:rPr lang="pt-BR" sz="900" b="1" dirty="0" err="1" smtClean="0"/>
              <a:t>Oxfam</a:t>
            </a:r>
            <a:r>
              <a:rPr lang="pt-BR" sz="900" b="1" dirty="0" smtClean="0"/>
              <a:t>, 2017</a:t>
            </a:r>
            <a:r>
              <a:rPr lang="pt-BR" sz="900" b="1" dirty="0"/>
              <a:t>,  disponível em: http://www.cartacapital.com.br/economia/oito-homens-tem-a-mesma-riqueza-que-os-3-6-bilhoes-mais-pobres-do-mundo/#Oxfam</a:t>
            </a:r>
          </a:p>
        </p:txBody>
      </p:sp>
      <p:sp>
        <p:nvSpPr>
          <p:cNvPr id="4" name="CaixaDeTexto 3"/>
          <p:cNvSpPr txBox="1"/>
          <p:nvPr/>
        </p:nvSpPr>
        <p:spPr>
          <a:xfrm>
            <a:off x="52914" y="3745225"/>
            <a:ext cx="1656184" cy="230832"/>
          </a:xfrm>
          <a:prstGeom prst="rect">
            <a:avLst/>
          </a:prstGeom>
          <a:solidFill>
            <a:schemeClr val="bg1"/>
          </a:solidFill>
        </p:spPr>
        <p:txBody>
          <a:bodyPr wrap="square" rtlCol="0">
            <a:spAutoFit/>
          </a:bodyPr>
          <a:lstStyle/>
          <a:p>
            <a:r>
              <a:rPr lang="pt-BR" sz="900" dirty="0"/>
              <a:t>Bill Gates </a:t>
            </a:r>
            <a:r>
              <a:rPr lang="pt-BR" sz="900" dirty="0" smtClean="0"/>
              <a:t>(U$D 70 Bi)</a:t>
            </a:r>
            <a:r>
              <a:rPr lang="pt-BR" sz="900" dirty="0" smtClean="0">
                <a:solidFill>
                  <a:schemeClr val="bg1"/>
                </a:solidFill>
              </a:rPr>
              <a:t>dólares)</a:t>
            </a:r>
            <a:endParaRPr lang="pt-BR" sz="900" dirty="0">
              <a:solidFill>
                <a:schemeClr val="bg1"/>
              </a:solidFill>
            </a:endParaRPr>
          </a:p>
        </p:txBody>
      </p:sp>
      <p:sp>
        <p:nvSpPr>
          <p:cNvPr id="7" name="CaixaDeTexto 6"/>
          <p:cNvSpPr txBox="1"/>
          <p:nvPr/>
        </p:nvSpPr>
        <p:spPr>
          <a:xfrm>
            <a:off x="1709098" y="3713958"/>
            <a:ext cx="1647622" cy="369332"/>
          </a:xfrm>
          <a:prstGeom prst="rect">
            <a:avLst/>
          </a:prstGeom>
          <a:solidFill>
            <a:schemeClr val="bg1"/>
          </a:solidFill>
        </p:spPr>
        <p:txBody>
          <a:bodyPr wrap="square" rtlCol="0">
            <a:spAutoFit/>
          </a:bodyPr>
          <a:lstStyle/>
          <a:p>
            <a:r>
              <a:rPr lang="pt-BR" sz="900" dirty="0" smtClean="0"/>
              <a:t>Amâncio Ortega (</a:t>
            </a:r>
            <a:r>
              <a:rPr lang="pt-BR" sz="900" dirty="0" err="1" smtClean="0"/>
              <a:t>Zara</a:t>
            </a:r>
            <a:r>
              <a:rPr lang="pt-BR" sz="900" dirty="0" smtClean="0"/>
              <a:t>, U$D 67B) </a:t>
            </a:r>
            <a:r>
              <a:rPr lang="pt-BR" sz="900" dirty="0" smtClean="0">
                <a:solidFill>
                  <a:schemeClr val="bg1"/>
                </a:solidFill>
              </a:rPr>
              <a:t>ÓLARES)</a:t>
            </a:r>
            <a:endParaRPr lang="pt-BR" sz="900" dirty="0">
              <a:solidFill>
                <a:schemeClr val="bg1"/>
              </a:solidFill>
            </a:endParaRPr>
          </a:p>
        </p:txBody>
      </p:sp>
      <p:sp>
        <p:nvSpPr>
          <p:cNvPr id="8" name="CaixaDeTexto 7"/>
          <p:cNvSpPr txBox="1"/>
          <p:nvPr/>
        </p:nvSpPr>
        <p:spPr>
          <a:xfrm>
            <a:off x="3424064" y="3805539"/>
            <a:ext cx="1575320" cy="230832"/>
          </a:xfrm>
          <a:prstGeom prst="rect">
            <a:avLst/>
          </a:prstGeom>
          <a:solidFill>
            <a:schemeClr val="bg1"/>
          </a:solidFill>
        </p:spPr>
        <p:txBody>
          <a:bodyPr wrap="square" rtlCol="0">
            <a:spAutoFit/>
          </a:bodyPr>
          <a:lstStyle/>
          <a:p>
            <a:r>
              <a:rPr lang="pt-BR" sz="900" dirty="0" smtClean="0"/>
              <a:t>Warren Buffet (USD$60,8 BI)</a:t>
            </a:r>
            <a:endParaRPr lang="pt-BR" sz="900" dirty="0">
              <a:solidFill>
                <a:schemeClr val="bg1"/>
              </a:solidFill>
            </a:endParaRPr>
          </a:p>
        </p:txBody>
      </p:sp>
      <p:sp>
        <p:nvSpPr>
          <p:cNvPr id="9" name="CaixaDeTexto 8"/>
          <p:cNvSpPr txBox="1"/>
          <p:nvPr/>
        </p:nvSpPr>
        <p:spPr>
          <a:xfrm>
            <a:off x="5084440" y="3713958"/>
            <a:ext cx="1391344" cy="230832"/>
          </a:xfrm>
          <a:prstGeom prst="rect">
            <a:avLst/>
          </a:prstGeom>
          <a:solidFill>
            <a:schemeClr val="bg1"/>
          </a:solidFill>
        </p:spPr>
        <p:txBody>
          <a:bodyPr wrap="square" rtlCol="0">
            <a:spAutoFit/>
          </a:bodyPr>
          <a:lstStyle/>
          <a:p>
            <a:r>
              <a:rPr lang="pt-BR" sz="900" dirty="0" smtClean="0"/>
              <a:t>Carlos </a:t>
            </a:r>
            <a:r>
              <a:rPr lang="pt-BR" sz="900" dirty="0" err="1" smtClean="0"/>
              <a:t>Slim</a:t>
            </a:r>
            <a:r>
              <a:rPr lang="pt-BR" sz="900" dirty="0" smtClean="0"/>
              <a:t> (U$D50 Bi)</a:t>
            </a:r>
            <a:endParaRPr lang="pt-BR" sz="900" dirty="0">
              <a:solidFill>
                <a:schemeClr val="bg1"/>
              </a:solidFill>
            </a:endParaRPr>
          </a:p>
        </p:txBody>
      </p:sp>
      <p:sp>
        <p:nvSpPr>
          <p:cNvPr id="10" name="CaixaDeTexto 9"/>
          <p:cNvSpPr txBox="1"/>
          <p:nvPr/>
        </p:nvSpPr>
        <p:spPr>
          <a:xfrm>
            <a:off x="107504" y="6369887"/>
            <a:ext cx="1624608" cy="230832"/>
          </a:xfrm>
          <a:prstGeom prst="rect">
            <a:avLst/>
          </a:prstGeom>
          <a:solidFill>
            <a:schemeClr val="bg1"/>
          </a:solidFill>
        </p:spPr>
        <p:txBody>
          <a:bodyPr wrap="square" rtlCol="0">
            <a:spAutoFit/>
          </a:bodyPr>
          <a:lstStyle/>
          <a:p>
            <a:r>
              <a:rPr lang="pt-BR" sz="900" dirty="0" smtClean="0"/>
              <a:t>Jeff </a:t>
            </a:r>
            <a:r>
              <a:rPr lang="pt-BR" sz="900" dirty="0" err="1" smtClean="0"/>
              <a:t>Besos</a:t>
            </a:r>
            <a:r>
              <a:rPr lang="pt-BR" sz="900" dirty="0" smtClean="0"/>
              <a:t>(U$D50 Bi, </a:t>
            </a:r>
            <a:r>
              <a:rPr lang="pt-BR" sz="900" dirty="0" err="1" smtClean="0"/>
              <a:t>Amazon</a:t>
            </a:r>
            <a:r>
              <a:rPr lang="pt-BR" sz="900" dirty="0" smtClean="0"/>
              <a:t>)</a:t>
            </a:r>
            <a:endParaRPr lang="pt-BR" sz="900" dirty="0">
              <a:solidFill>
                <a:schemeClr val="bg1"/>
              </a:solidFill>
            </a:endParaRPr>
          </a:p>
        </p:txBody>
      </p:sp>
      <p:sp>
        <p:nvSpPr>
          <p:cNvPr id="11" name="CaixaDeTexto 10"/>
          <p:cNvSpPr txBox="1"/>
          <p:nvPr/>
        </p:nvSpPr>
        <p:spPr>
          <a:xfrm>
            <a:off x="1732112" y="6299964"/>
            <a:ext cx="1543744" cy="353943"/>
          </a:xfrm>
          <a:prstGeom prst="rect">
            <a:avLst/>
          </a:prstGeom>
          <a:solidFill>
            <a:schemeClr val="bg1"/>
          </a:solidFill>
        </p:spPr>
        <p:txBody>
          <a:bodyPr wrap="square" rtlCol="0">
            <a:spAutoFit/>
          </a:bodyPr>
          <a:lstStyle/>
          <a:p>
            <a:r>
              <a:rPr lang="pt-BR" sz="900" dirty="0" smtClean="0"/>
              <a:t>M. </a:t>
            </a:r>
            <a:r>
              <a:rPr lang="pt-BR" sz="800" dirty="0" err="1" smtClean="0"/>
              <a:t>Zuckerber</a:t>
            </a:r>
            <a:r>
              <a:rPr lang="pt-BR" sz="800" dirty="0" smtClean="0"/>
              <a:t>(</a:t>
            </a:r>
            <a:r>
              <a:rPr lang="pt-BR" sz="800" dirty="0" err="1" smtClean="0"/>
              <a:t>Facebook</a:t>
            </a:r>
            <a:r>
              <a:rPr lang="pt-BR" sz="800" dirty="0" smtClean="0"/>
              <a:t>, U$D44, 6 bi)</a:t>
            </a:r>
            <a:endParaRPr lang="pt-BR" sz="800" dirty="0">
              <a:solidFill>
                <a:schemeClr val="bg1"/>
              </a:solidFill>
            </a:endParaRPr>
          </a:p>
        </p:txBody>
      </p:sp>
      <p:sp>
        <p:nvSpPr>
          <p:cNvPr id="12" name="CaixaDeTexto 11"/>
          <p:cNvSpPr txBox="1"/>
          <p:nvPr/>
        </p:nvSpPr>
        <p:spPr>
          <a:xfrm>
            <a:off x="3356720" y="6322251"/>
            <a:ext cx="1624608" cy="230832"/>
          </a:xfrm>
          <a:prstGeom prst="rect">
            <a:avLst/>
          </a:prstGeom>
          <a:solidFill>
            <a:schemeClr val="bg1"/>
          </a:solidFill>
        </p:spPr>
        <p:txBody>
          <a:bodyPr wrap="square" rtlCol="0">
            <a:spAutoFit/>
          </a:bodyPr>
          <a:lstStyle/>
          <a:p>
            <a:r>
              <a:rPr lang="pt-BR" sz="900" dirty="0" smtClean="0"/>
              <a:t>Larry Ellison (</a:t>
            </a:r>
            <a:r>
              <a:rPr lang="pt-BR" sz="900" dirty="0" err="1" smtClean="0"/>
              <a:t>Oracloll</a:t>
            </a:r>
            <a:r>
              <a:rPr lang="pt-BR" sz="900" dirty="0" smtClean="0"/>
              <a:t>$$43,6Bi)</a:t>
            </a:r>
            <a:endParaRPr lang="pt-BR" sz="900" dirty="0">
              <a:solidFill>
                <a:schemeClr val="bg1"/>
              </a:solidFill>
            </a:endParaRPr>
          </a:p>
        </p:txBody>
      </p:sp>
      <p:sp>
        <p:nvSpPr>
          <p:cNvPr id="13" name="CaixaDeTexto 12"/>
          <p:cNvSpPr txBox="1"/>
          <p:nvPr/>
        </p:nvSpPr>
        <p:spPr>
          <a:xfrm>
            <a:off x="4999384" y="6231387"/>
            <a:ext cx="1732856" cy="369332"/>
          </a:xfrm>
          <a:prstGeom prst="rect">
            <a:avLst/>
          </a:prstGeom>
          <a:solidFill>
            <a:schemeClr val="bg1"/>
          </a:solidFill>
        </p:spPr>
        <p:txBody>
          <a:bodyPr wrap="square" rtlCol="0">
            <a:spAutoFit/>
          </a:bodyPr>
          <a:lstStyle/>
          <a:p>
            <a:r>
              <a:rPr lang="pt-BR" sz="900" dirty="0" smtClean="0"/>
              <a:t>M. </a:t>
            </a:r>
            <a:r>
              <a:rPr lang="pt-BR" sz="900" dirty="0" err="1" smtClean="0"/>
              <a:t>Blooberg</a:t>
            </a:r>
            <a:r>
              <a:rPr lang="pt-BR" sz="900" dirty="0" smtClean="0"/>
              <a:t> (</a:t>
            </a:r>
            <a:r>
              <a:rPr lang="pt-BR" sz="900" dirty="0" err="1" smtClean="0"/>
              <a:t>Bloomberg</a:t>
            </a:r>
            <a:r>
              <a:rPr lang="pt-BR" sz="900" dirty="0" smtClean="0"/>
              <a:t>, R$40bi)</a:t>
            </a:r>
            <a:endParaRPr lang="pt-BR" sz="900" dirty="0">
              <a:solidFill>
                <a:schemeClr val="bg1"/>
              </a:solidFill>
            </a:endParaRPr>
          </a:p>
        </p:txBody>
      </p:sp>
    </p:spTree>
    <p:extLst>
      <p:ext uri="{BB962C8B-B14F-4D97-AF65-F5344CB8AC3E}">
        <p14:creationId xmlns:p14="http://schemas.microsoft.com/office/powerpoint/2010/main" val="4207127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bsenteism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0" y="6559508"/>
            <a:ext cx="8946232" cy="261610"/>
          </a:xfrm>
          <a:prstGeom prst="rect">
            <a:avLst/>
          </a:prstGeom>
          <a:noFill/>
        </p:spPr>
        <p:txBody>
          <a:bodyPr wrap="square" rtlCol="0">
            <a:spAutoFit/>
          </a:bodyPr>
          <a:lstStyle/>
          <a:p>
            <a:pPr algn="r"/>
            <a:r>
              <a:rPr lang="pt-BR" sz="1100" dirty="0"/>
              <a:t>Fonte: http://www1.folha.uol.com.br/educacao/2017/07/1903769-ausencia-de-professor-da-rede-publica-chega-a-30-dias-no-ano-no-estado-de-sp.shtml</a:t>
            </a:r>
          </a:p>
        </p:txBody>
      </p:sp>
    </p:spTree>
    <p:extLst>
      <p:ext uri="{BB962C8B-B14F-4D97-AF65-F5344CB8AC3E}">
        <p14:creationId xmlns:p14="http://schemas.microsoft.com/office/powerpoint/2010/main" val="154613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0" y="6559508"/>
            <a:ext cx="8946232" cy="261610"/>
          </a:xfrm>
          <a:prstGeom prst="rect">
            <a:avLst/>
          </a:prstGeom>
          <a:noFill/>
        </p:spPr>
        <p:txBody>
          <a:bodyPr wrap="square" rtlCol="0">
            <a:spAutoFit/>
          </a:bodyPr>
          <a:lstStyle/>
          <a:p>
            <a:pPr algn="r"/>
            <a:r>
              <a:rPr lang="pt-BR" sz="1100" dirty="0"/>
              <a:t>Fonte: http://www1.folha.uol.com.br/educacao/2017/07/1903769-ausencia-de-professor-da-rede-publica-chega-a-30-dias-no-ano-no-estado-de-sp.shtml</a:t>
            </a:r>
          </a:p>
        </p:txBody>
      </p:sp>
    </p:spTree>
    <p:extLst>
      <p:ext uri="{BB962C8B-B14F-4D97-AF65-F5344CB8AC3E}">
        <p14:creationId xmlns:p14="http://schemas.microsoft.com/office/powerpoint/2010/main" val="2217714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761225" y="1412776"/>
            <a:ext cx="763277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4800" b="1" dirty="0"/>
              <a:t>Será que dinheiro faz diferença em educação</a:t>
            </a:r>
            <a:r>
              <a:rPr lang="pt-BR" altLang="pt-BR" sz="4800" b="1" dirty="0" smtClean="0"/>
              <a:t>?</a:t>
            </a:r>
          </a:p>
          <a:p>
            <a:pPr algn="ctr" eaLnBrk="1" hangingPunct="1">
              <a:spcBef>
                <a:spcPct val="50000"/>
              </a:spcBef>
              <a:buClrTx/>
              <a:buSzTx/>
              <a:buFontTx/>
              <a:buNone/>
            </a:pPr>
            <a:r>
              <a:rPr lang="pt-BR" altLang="pt-BR" sz="4800" b="1" dirty="0" smtClean="0"/>
              <a:t>A EC 95/2016 E O SÉCULO XIX NA EDUCAÇÃO BRASILEIRA</a:t>
            </a:r>
            <a:endParaRPr lang="pt-BR" altLang="pt-BR" sz="4800" b="1" dirty="0"/>
          </a:p>
        </p:txBody>
      </p:sp>
    </p:spTree>
    <p:extLst>
      <p:ext uri="{BB962C8B-B14F-4D97-AF65-F5344CB8AC3E}">
        <p14:creationId xmlns:p14="http://schemas.microsoft.com/office/powerpoint/2010/main" val="2142864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800"/>
            <a:ext cx="8820150" cy="33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5"/>
          <p:cNvSpPr txBox="1">
            <a:spLocks noChangeArrowheads="1"/>
          </p:cNvSpPr>
          <p:nvPr/>
        </p:nvSpPr>
        <p:spPr bwMode="auto">
          <a:xfrm>
            <a:off x="1331913" y="5013325"/>
            <a:ext cx="45370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a:t>Maior PISA: Coreia = 539</a:t>
            </a:r>
          </a:p>
          <a:p>
            <a:pPr eaLnBrk="1" hangingPunct="1">
              <a:spcBef>
                <a:spcPct val="50000"/>
              </a:spcBef>
              <a:buClrTx/>
              <a:buSzTx/>
              <a:buFontTx/>
              <a:buNone/>
            </a:pPr>
            <a:r>
              <a:rPr lang="pt-BR" altLang="pt-BR" sz="1800"/>
              <a:t>Menor PISA: Brasil: 412</a:t>
            </a:r>
          </a:p>
          <a:p>
            <a:pPr eaLnBrk="1" hangingPunct="1">
              <a:spcBef>
                <a:spcPct val="50000"/>
              </a:spcBef>
              <a:buClrTx/>
              <a:buSzTx/>
              <a:buFontTx/>
              <a:buNone/>
            </a:pPr>
            <a:r>
              <a:rPr lang="pt-BR" altLang="pt-BR" sz="1800"/>
              <a:t>Diferença: 127 pontos</a:t>
            </a:r>
          </a:p>
          <a:p>
            <a:pPr eaLnBrk="1" hangingPunct="1">
              <a:spcBef>
                <a:spcPct val="50000"/>
              </a:spcBef>
              <a:buClrTx/>
              <a:buSzTx/>
              <a:buFontTx/>
              <a:buNone/>
            </a:pPr>
            <a:r>
              <a:rPr lang="pt-BR" altLang="pt-BR" sz="1600"/>
              <a:t>* 40 pontos (1 ano escolar)</a:t>
            </a:r>
          </a:p>
          <a:p>
            <a:pPr eaLnBrk="1" hangingPunct="1">
              <a:spcBef>
                <a:spcPct val="50000"/>
              </a:spcBef>
              <a:buClrTx/>
              <a:buSzTx/>
              <a:buFontTx/>
              <a:buNone/>
            </a:pPr>
            <a:endParaRPr lang="pt-BR" altLang="pt-BR" sz="1800"/>
          </a:p>
        </p:txBody>
      </p:sp>
      <p:sp>
        <p:nvSpPr>
          <p:cNvPr id="7172" name="Text Box 6"/>
          <p:cNvSpPr txBox="1">
            <a:spLocks noChangeArrowheads="1"/>
          </p:cNvSpPr>
          <p:nvPr/>
        </p:nvSpPr>
        <p:spPr bwMode="auto">
          <a:xfrm>
            <a:off x="1116013" y="404813"/>
            <a:ext cx="741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a:t>Será que dinheiro não faz diferença? Mesmo no PISA?</a:t>
            </a:r>
          </a:p>
        </p:txBody>
      </p:sp>
      <p:sp>
        <p:nvSpPr>
          <p:cNvPr id="7173" name="Line 7"/>
          <p:cNvSpPr>
            <a:spLocks noChangeShapeType="1"/>
          </p:cNvSpPr>
          <p:nvPr/>
        </p:nvSpPr>
        <p:spPr bwMode="auto">
          <a:xfrm flipV="1">
            <a:off x="5219700" y="4076700"/>
            <a:ext cx="43180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174" name="Line 8"/>
          <p:cNvSpPr>
            <a:spLocks noChangeShapeType="1"/>
          </p:cNvSpPr>
          <p:nvPr/>
        </p:nvSpPr>
        <p:spPr bwMode="auto">
          <a:xfrm flipH="1" flipV="1">
            <a:off x="3492500" y="4005263"/>
            <a:ext cx="151130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175" name="Text Box 9"/>
          <p:cNvSpPr txBox="1">
            <a:spLocks noChangeArrowheads="1"/>
          </p:cNvSpPr>
          <p:nvPr/>
        </p:nvSpPr>
        <p:spPr bwMode="auto">
          <a:xfrm>
            <a:off x="5219700" y="5084763"/>
            <a:ext cx="3240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a:t>Efeito socialismo?</a:t>
            </a:r>
          </a:p>
        </p:txBody>
      </p:sp>
      <p:sp>
        <p:nvSpPr>
          <p:cNvPr id="7176" name="Text Box 10"/>
          <p:cNvSpPr txBox="1">
            <a:spLocks noChangeArrowheads="1"/>
          </p:cNvSpPr>
          <p:nvPr/>
        </p:nvSpPr>
        <p:spPr bwMode="auto">
          <a:xfrm>
            <a:off x="5039519" y="5572124"/>
            <a:ext cx="3600450" cy="8540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2000" dirty="0"/>
              <a:t>Gasto Coréia= 3 x Brasil</a:t>
            </a:r>
          </a:p>
          <a:p>
            <a:pPr eaLnBrk="1" hangingPunct="1">
              <a:spcBef>
                <a:spcPct val="50000"/>
              </a:spcBef>
              <a:buClrTx/>
              <a:buSzTx/>
              <a:buFontTx/>
              <a:buNone/>
            </a:pPr>
            <a:r>
              <a:rPr lang="pt-BR" altLang="pt-BR" sz="2000" dirty="0"/>
              <a:t>(JP, CAN, SUE, DIN: x 4)</a:t>
            </a:r>
          </a:p>
        </p:txBody>
      </p:sp>
      <p:sp>
        <p:nvSpPr>
          <p:cNvPr id="7177" name="Text Box 11"/>
          <p:cNvSpPr txBox="1">
            <a:spLocks noChangeArrowheads="1"/>
          </p:cNvSpPr>
          <p:nvPr/>
        </p:nvSpPr>
        <p:spPr bwMode="auto">
          <a:xfrm>
            <a:off x="7524750" y="2636838"/>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400"/>
              <a:t>Nota</a:t>
            </a:r>
          </a:p>
        </p:txBody>
      </p:sp>
      <p:sp>
        <p:nvSpPr>
          <p:cNvPr id="7178" name="Text Box 12"/>
          <p:cNvSpPr txBox="1">
            <a:spLocks noChangeArrowheads="1"/>
          </p:cNvSpPr>
          <p:nvPr/>
        </p:nvSpPr>
        <p:spPr bwMode="auto">
          <a:xfrm>
            <a:off x="250825" y="2492375"/>
            <a:ext cx="827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400"/>
              <a:t>Gasto</a:t>
            </a:r>
          </a:p>
        </p:txBody>
      </p:sp>
      <p:sp>
        <p:nvSpPr>
          <p:cNvPr id="2" name="CaixaDeTexto 1"/>
          <p:cNvSpPr txBox="1"/>
          <p:nvPr/>
        </p:nvSpPr>
        <p:spPr>
          <a:xfrm>
            <a:off x="250825" y="6525344"/>
            <a:ext cx="3817119" cy="307777"/>
          </a:xfrm>
          <a:prstGeom prst="rect">
            <a:avLst/>
          </a:prstGeom>
          <a:solidFill>
            <a:schemeClr val="accent5">
              <a:lumMod val="60000"/>
              <a:lumOff val="40000"/>
            </a:schemeClr>
          </a:solid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662486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374650" y="958850"/>
          <a:ext cx="8513763" cy="3695700"/>
        </p:xfrm>
        <a:graphic>
          <a:graphicData uri="http://schemas.openxmlformats.org/drawingml/2006/chart">
            <c:chart xmlns:c="http://schemas.openxmlformats.org/drawingml/2006/chart" xmlns:r="http://schemas.openxmlformats.org/officeDocument/2006/relationships" r:id="rId2"/>
          </a:graphicData>
        </a:graphic>
      </p:graphicFrame>
      <p:sp>
        <p:nvSpPr>
          <p:cNvPr id="8195" name="Text Box 7"/>
          <p:cNvSpPr txBox="1">
            <a:spLocks noChangeArrowheads="1"/>
          </p:cNvSpPr>
          <p:nvPr/>
        </p:nvSpPr>
        <p:spPr bwMode="auto">
          <a:xfrm>
            <a:off x="1187450" y="5157788"/>
            <a:ext cx="5545138" cy="1192212"/>
          </a:xfrm>
          <a:prstGeom prst="rect">
            <a:avLst/>
          </a:prstGeom>
          <a:solidFill>
            <a:srgbClr val="A7FF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a:t>Maior valor: DF = 439</a:t>
            </a:r>
          </a:p>
          <a:p>
            <a:pPr eaLnBrk="1" hangingPunct="1">
              <a:spcBef>
                <a:spcPct val="50000"/>
              </a:spcBef>
              <a:buClrTx/>
              <a:buSzTx/>
              <a:buFontTx/>
              <a:buNone/>
            </a:pPr>
            <a:r>
              <a:rPr lang="pt-BR" altLang="pt-BR" sz="1800"/>
              <a:t>Menor: Alagoas = 354</a:t>
            </a:r>
          </a:p>
          <a:p>
            <a:pPr eaLnBrk="1" hangingPunct="1">
              <a:spcBef>
                <a:spcPct val="50000"/>
              </a:spcBef>
              <a:buClrTx/>
              <a:buSzTx/>
              <a:buFontTx/>
              <a:buNone/>
            </a:pPr>
            <a:r>
              <a:rPr lang="pt-BR" altLang="pt-BR" sz="1800"/>
              <a:t>Obs: diferença de 40 ptos equivale a 1 ano escolar.</a:t>
            </a:r>
          </a:p>
        </p:txBody>
      </p:sp>
      <p:sp>
        <p:nvSpPr>
          <p:cNvPr id="8196" name="Text Box 8"/>
          <p:cNvSpPr txBox="1">
            <a:spLocks noChangeArrowheads="1"/>
          </p:cNvSpPr>
          <p:nvPr/>
        </p:nvSpPr>
        <p:spPr bwMode="auto">
          <a:xfrm>
            <a:off x="7308850" y="1628775"/>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400"/>
              <a:t>PISA</a:t>
            </a:r>
          </a:p>
        </p:txBody>
      </p:sp>
      <p:sp>
        <p:nvSpPr>
          <p:cNvPr id="8197" name="Text Box 7"/>
          <p:cNvSpPr txBox="1">
            <a:spLocks noChangeArrowheads="1"/>
          </p:cNvSpPr>
          <p:nvPr/>
        </p:nvSpPr>
        <p:spPr bwMode="auto">
          <a:xfrm>
            <a:off x="395288" y="260350"/>
            <a:ext cx="842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2400"/>
              <a:t>Mas...será que nota em exame é igual qualidade da escola?</a:t>
            </a:r>
          </a:p>
        </p:txBody>
      </p:sp>
      <p:sp>
        <p:nvSpPr>
          <p:cNvPr id="6" name="CaixaDeTexto 5"/>
          <p:cNvSpPr txBox="1"/>
          <p:nvPr/>
        </p:nvSpPr>
        <p:spPr>
          <a:xfrm>
            <a:off x="5326881" y="6550223"/>
            <a:ext cx="3817119" cy="307777"/>
          </a:xfrm>
          <a:prstGeom prst="rect">
            <a:avLst/>
          </a:prstGeom>
          <a:solidFill>
            <a:schemeClr val="accent6"/>
          </a:solidFill>
        </p:spPr>
        <p:txBody>
          <a:bodyPr wrap="square" rtlCol="0">
            <a:spAutoFit/>
          </a:bodyPr>
          <a:lstStyle/>
          <a:p>
            <a:pPr algn="r"/>
            <a:r>
              <a:rPr lang="pt-BR" sz="1400" dirty="0" smtClean="0"/>
              <a:t>Fonte ( e elaboração): Marcelino, José   2015</a:t>
            </a:r>
            <a:endParaRPr lang="pt-BR" sz="1400" dirty="0"/>
          </a:p>
        </p:txBody>
      </p:sp>
    </p:spTree>
    <p:extLst>
      <p:ext uri="{BB962C8B-B14F-4D97-AF65-F5344CB8AC3E}">
        <p14:creationId xmlns:p14="http://schemas.microsoft.com/office/powerpoint/2010/main" val="1339556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038225"/>
            <a:ext cx="63436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3674"/>
            <a:ext cx="8964488" cy="546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4"/>
          <p:cNvSpPr>
            <a:spLocks noGrp="1"/>
          </p:cNvSpPr>
          <p:nvPr>
            <p:ph type="title"/>
          </p:nvPr>
        </p:nvSpPr>
        <p:spPr>
          <a:xfrm>
            <a:off x="365091" y="116631"/>
            <a:ext cx="8512209" cy="728495"/>
          </a:xfrm>
        </p:spPr>
        <p:txBody>
          <a:bodyPr>
            <a:noAutofit/>
          </a:bodyPr>
          <a:lstStyle/>
          <a:p>
            <a:r>
              <a:rPr lang="pt-BR" sz="3200" b="1" dirty="0" smtClean="0"/>
              <a:t>Para aumentar </a:t>
            </a:r>
            <a:r>
              <a:rPr lang="pt-BR" sz="3200" b="1" dirty="0" err="1" smtClean="0"/>
              <a:t>Ideb</a:t>
            </a:r>
            <a:r>
              <a:rPr lang="pt-BR" sz="3200" b="1" dirty="0" smtClean="0"/>
              <a:t>, escola manda alunos para EJA (The </a:t>
            </a:r>
            <a:r>
              <a:rPr lang="pt-BR" sz="3200" b="1" dirty="0" err="1" smtClean="0"/>
              <a:t>Fast</a:t>
            </a:r>
            <a:r>
              <a:rPr lang="pt-BR" sz="3200" b="1" dirty="0" smtClean="0"/>
              <a:t> </a:t>
            </a:r>
            <a:r>
              <a:rPr lang="pt-BR" sz="3200" b="1" dirty="0" err="1" smtClean="0"/>
              <a:t>Track</a:t>
            </a:r>
            <a:r>
              <a:rPr lang="pt-BR" sz="3200" b="1" dirty="0" smtClean="0"/>
              <a:t> </a:t>
            </a:r>
            <a:r>
              <a:rPr lang="pt-BR" sz="3200" b="1" dirty="0" err="1" smtClean="0"/>
              <a:t>View</a:t>
            </a:r>
            <a:r>
              <a:rPr lang="pt-BR" sz="3200" b="1" dirty="0" smtClean="0"/>
              <a:t>)  </a:t>
            </a:r>
            <a:endParaRPr lang="pt-BR" sz="32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6525344"/>
            <a:ext cx="74771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365091" y="6442217"/>
            <a:ext cx="964945" cy="369332"/>
          </a:xfrm>
          <a:prstGeom prst="rect">
            <a:avLst/>
          </a:prstGeom>
          <a:noFill/>
        </p:spPr>
        <p:txBody>
          <a:bodyPr wrap="square" rtlCol="0">
            <a:spAutoFit/>
          </a:bodyPr>
          <a:lstStyle/>
          <a:p>
            <a:r>
              <a:rPr lang="pt-BR" dirty="0" smtClean="0"/>
              <a:t>Fonte:</a:t>
            </a:r>
            <a:endParaRPr lang="pt-BR" dirty="0"/>
          </a:p>
        </p:txBody>
      </p:sp>
    </p:spTree>
    <p:extLst>
      <p:ext uri="{BB962C8B-B14F-4D97-AF65-F5344CB8AC3E}">
        <p14:creationId xmlns:p14="http://schemas.microsoft.com/office/powerpoint/2010/main" val="1781128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684213" y="549275"/>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2400" dirty="0" smtClean="0"/>
              <a:t>- </a:t>
            </a:r>
            <a:r>
              <a:rPr lang="pt-BR" altLang="pt-BR" sz="2400" dirty="0"/>
              <a:t>O logro da melhor qualidade do ensino privado:</a:t>
            </a:r>
          </a:p>
        </p:txBody>
      </p:sp>
      <p:sp>
        <p:nvSpPr>
          <p:cNvPr id="10243" name="Text Box 5"/>
          <p:cNvSpPr txBox="1">
            <a:spLocks noChangeArrowheads="1"/>
          </p:cNvSpPr>
          <p:nvPr/>
        </p:nvSpPr>
        <p:spPr bwMode="auto">
          <a:xfrm>
            <a:off x="539750" y="1052513"/>
            <a:ext cx="8280400" cy="3414712"/>
          </a:xfrm>
          <a:prstGeom prst="rect">
            <a:avLst/>
          </a:prstGeom>
          <a:solidFill>
            <a:srgbClr val="A7FF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lnSpc>
                <a:spcPct val="130000"/>
              </a:lnSpc>
              <a:spcBef>
                <a:spcPct val="50000"/>
              </a:spcBef>
              <a:buClrTx/>
              <a:buSzTx/>
              <a:buFontTx/>
              <a:buNone/>
            </a:pPr>
            <a:r>
              <a:rPr lang="pt-PT" altLang="pt-BR" sz="2400"/>
              <a:t>“Na verdade, o PISA descobriu que quando são dados às escolas públicas graus semelhantes de autonomia, e quando as escolas públicas recebem um estudante com perfil semelhante ao das escolas privadas, a vantagem escola privada deixa de existir em 13 dos 16 países da OCDE que, inicialmente, mostraram essa vantagem.” (OCDE, 2011, p. 2)</a:t>
            </a:r>
            <a:endParaRPr lang="pt-BR" altLang="pt-BR" sz="2400"/>
          </a:p>
        </p:txBody>
      </p:sp>
      <p:sp>
        <p:nvSpPr>
          <p:cNvPr id="10244" name="Text Box 6"/>
          <p:cNvSpPr txBox="1">
            <a:spLocks noChangeArrowheads="1"/>
          </p:cNvSpPr>
          <p:nvPr/>
        </p:nvSpPr>
        <p:spPr bwMode="auto">
          <a:xfrm>
            <a:off x="395288" y="4724400"/>
            <a:ext cx="8351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2000"/>
              <a:t>* </a:t>
            </a:r>
            <a:r>
              <a:rPr lang="pt-BR" altLang="pt-BR" sz="2400"/>
              <a:t>Na média da OCDE, a diferença que era de cerca de 30 pontos, reduz-se a zero e no Brasil, que era de cerca de 100 pontos (2,5 anos escolares de diferença) cai para 20 pontos. </a:t>
            </a:r>
          </a:p>
        </p:txBody>
      </p:sp>
      <p:sp>
        <p:nvSpPr>
          <p:cNvPr id="10245" name="Text Box 7"/>
          <p:cNvSpPr txBox="1">
            <a:spLocks noChangeArrowheads="1"/>
          </p:cNvSpPr>
          <p:nvPr/>
        </p:nvSpPr>
        <p:spPr bwMode="auto">
          <a:xfrm>
            <a:off x="468313" y="6165850"/>
            <a:ext cx="8280400" cy="519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2800"/>
              <a:t>Escola privada se beneficia: NSE e efeito dos pares</a:t>
            </a:r>
          </a:p>
        </p:txBody>
      </p:sp>
      <p:sp>
        <p:nvSpPr>
          <p:cNvPr id="6" name="CaixaDeTexto 5"/>
          <p:cNvSpPr txBox="1"/>
          <p:nvPr/>
        </p:nvSpPr>
        <p:spPr>
          <a:xfrm>
            <a:off x="5220072" y="13708"/>
            <a:ext cx="3817119" cy="307777"/>
          </a:xfrm>
          <a:prstGeom prst="rect">
            <a:avLst/>
          </a:prstGeom>
          <a:solidFill>
            <a:schemeClr val="accent5">
              <a:lumMod val="60000"/>
              <a:lumOff val="40000"/>
            </a:schemeClr>
          </a:solid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1242130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pt-BR" altLang="pt-BR" sz="4400">
                <a:solidFill>
                  <a:schemeClr val="tx2"/>
                </a:solidFill>
              </a:rPr>
              <a:t>MAS A ESCOLA SE RESUME A PREPARAR PARA TESTES?</a:t>
            </a:r>
          </a:p>
        </p:txBody>
      </p:sp>
      <p:sp>
        <p:nvSpPr>
          <p:cNvPr id="11267" name="Rectangle 3"/>
          <p:cNvSpPr>
            <a:spLocks noChangeArrowheads="1"/>
          </p:cNvSpPr>
          <p:nvPr/>
        </p:nvSpPr>
        <p:spPr bwMode="auto">
          <a:xfrm>
            <a:off x="468313" y="2017713"/>
            <a:ext cx="8486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r>
              <a:rPr lang="pt-BR" altLang="pt-BR" sz="2800"/>
              <a:t>Historicamente a escola de massa teve como objetivo adequar o aluno pobre às condições de trabalho do capitalismo (foco na disciplina);</a:t>
            </a:r>
          </a:p>
          <a:p>
            <a:pPr eaLnBrk="1" hangingPunct="1"/>
            <a:r>
              <a:rPr lang="pt-BR" altLang="pt-BR" sz="2800"/>
              <a:t>Efeitos interessantes dessa ‘escola de massa’:</a:t>
            </a:r>
          </a:p>
          <a:p>
            <a:pPr lvl="1" eaLnBrk="1" hangingPunct="1"/>
            <a:r>
              <a:rPr lang="pt-BR" altLang="pt-BR" sz="2400"/>
              <a:t>Escolaridade x perfil mais tolerante (datafolha sp);</a:t>
            </a:r>
          </a:p>
          <a:p>
            <a:pPr lvl="1" eaLnBrk="1" hangingPunct="1"/>
            <a:r>
              <a:rPr lang="pt-BR" altLang="pt-BR" sz="2400"/>
              <a:t>Escolaridade x participação eleitoral (OCDE)</a:t>
            </a:r>
          </a:p>
          <a:p>
            <a:pPr lvl="1" eaLnBrk="1" hangingPunct="1"/>
            <a:r>
              <a:rPr lang="pt-BR" altLang="pt-BR" sz="2400"/>
              <a:t>Escolaridade x perfil do eleitor</a:t>
            </a:r>
          </a:p>
        </p:txBody>
      </p:sp>
      <p:sp>
        <p:nvSpPr>
          <p:cNvPr id="4" name="CaixaDeTexto 3"/>
          <p:cNvSpPr txBox="1"/>
          <p:nvPr/>
        </p:nvSpPr>
        <p:spPr>
          <a:xfrm>
            <a:off x="5326881" y="6525197"/>
            <a:ext cx="3817119" cy="307777"/>
          </a:xfrm>
          <a:prstGeom prst="rect">
            <a:avLst/>
          </a:prstGeom>
          <a:solidFill>
            <a:schemeClr val="accent5">
              <a:lumMod val="60000"/>
              <a:lumOff val="40000"/>
            </a:schemeClr>
          </a:solid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1204116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
          <p:cNvPicPr>
            <a:picLocks noChangeAspect="1" noChangeArrowheads="1"/>
          </p:cNvPicPr>
          <p:nvPr/>
        </p:nvPicPr>
        <p:blipFill>
          <a:blip r:embed="rId2" cstate="print"/>
          <a:srcRect/>
          <a:stretch>
            <a:fillRect/>
          </a:stretch>
        </p:blipFill>
        <p:spPr bwMode="auto">
          <a:xfrm>
            <a:off x="827584" y="1196752"/>
            <a:ext cx="7632848" cy="4824536"/>
          </a:xfrm>
          <a:prstGeom prst="rect">
            <a:avLst/>
          </a:prstGeom>
          <a:noFill/>
        </p:spPr>
      </p:pic>
      <p:sp>
        <p:nvSpPr>
          <p:cNvPr id="5" name="Retângulo 4"/>
          <p:cNvSpPr/>
          <p:nvPr/>
        </p:nvSpPr>
        <p:spPr>
          <a:xfrm>
            <a:off x="5662475" y="6453336"/>
            <a:ext cx="3281668" cy="261610"/>
          </a:xfrm>
          <a:prstGeom prst="rect">
            <a:avLst/>
          </a:prstGeom>
        </p:spPr>
        <p:txBody>
          <a:bodyPr wrap="none">
            <a:spAutoFit/>
          </a:bodyPr>
          <a:lstStyle/>
          <a:p>
            <a:r>
              <a:rPr lang="pt-BR" sz="1100" dirty="0" smtClean="0"/>
              <a:t>Fonte: http://www.vermelho.org.br/noticia/270024-1</a:t>
            </a:r>
            <a:endParaRPr lang="pt-BR" sz="1100" dirty="0"/>
          </a:p>
        </p:txBody>
      </p:sp>
      <p:sp>
        <p:nvSpPr>
          <p:cNvPr id="2" name="Título 1"/>
          <p:cNvSpPr>
            <a:spLocks noGrp="1"/>
          </p:cNvSpPr>
          <p:nvPr>
            <p:ph type="title"/>
          </p:nvPr>
        </p:nvSpPr>
        <p:spPr>
          <a:xfrm>
            <a:off x="529208" y="78873"/>
            <a:ext cx="8229600" cy="1143000"/>
          </a:xfrm>
        </p:spPr>
        <p:txBody>
          <a:bodyPr/>
          <a:lstStyle/>
          <a:p>
            <a:r>
              <a:rPr lang="pt-BR" b="1" dirty="0" smtClean="0"/>
              <a:t>ÔOOO, PAPAI! QUE COISA FEIA!</a:t>
            </a:r>
            <a:endParaRPr lang="pt-BR" b="1" dirty="0"/>
          </a:p>
        </p:txBody>
      </p:sp>
    </p:spTree>
    <p:extLst>
      <p:ext uri="{BB962C8B-B14F-4D97-AF65-F5344CB8AC3E}">
        <p14:creationId xmlns:p14="http://schemas.microsoft.com/office/powerpoint/2010/main" val="218111648"/>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490066"/>
          </a:xfrm>
        </p:spPr>
        <p:txBody>
          <a:bodyPr>
            <a:normAutofit fontScale="90000"/>
          </a:bodyPr>
          <a:lstStyle/>
          <a:p>
            <a:r>
              <a:rPr lang="pt-BR" sz="3200" b="1" dirty="0" smtClean="0"/>
              <a:t>Carga Tributária: Quem paga o quê?</a:t>
            </a:r>
            <a:endParaRPr lang="pt-BR" sz="32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096243590"/>
              </p:ext>
            </p:extLst>
          </p:nvPr>
        </p:nvGraphicFramePr>
        <p:xfrm>
          <a:off x="107505" y="692696"/>
          <a:ext cx="8928992"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107505" y="6219907"/>
            <a:ext cx="8928992" cy="584775"/>
          </a:xfrm>
          <a:prstGeom prst="rect">
            <a:avLst/>
          </a:prstGeom>
          <a:noFill/>
        </p:spPr>
        <p:txBody>
          <a:bodyPr wrap="square" rtlCol="0">
            <a:spAutoFit/>
          </a:bodyPr>
          <a:lstStyle/>
          <a:p>
            <a:pPr algn="just"/>
            <a:r>
              <a:rPr lang="pt-BR" sz="1600" dirty="0" smtClean="0"/>
              <a:t>Fonte: </a:t>
            </a:r>
            <a:r>
              <a:rPr lang="pt-BR" sz="1600" b="1" dirty="0" smtClean="0"/>
              <a:t>Instituto Brasileiro de Planejamento Tributário </a:t>
            </a:r>
            <a:r>
              <a:rPr lang="pt-BR" sz="1600" dirty="0" smtClean="0"/>
              <a:t>(IBPT), 2014 . Disponível em: </a:t>
            </a:r>
            <a:r>
              <a:rPr lang="pt-BR" sz="1600" dirty="0" smtClean="0">
                <a:hlinkClick r:id="rId3"/>
              </a:rPr>
              <a:t>www.ibtp.org.br</a:t>
            </a:r>
            <a:r>
              <a:rPr lang="pt-BR" sz="1600" dirty="0" smtClean="0"/>
              <a:t> . Acesso em 14/08/2014.</a:t>
            </a:r>
            <a:endParaRPr lang="pt-BR" sz="1600" dirty="0"/>
          </a:p>
        </p:txBody>
      </p:sp>
    </p:spTree>
    <p:extLst>
      <p:ext uri="{BB962C8B-B14F-4D97-AF65-F5344CB8AC3E}">
        <p14:creationId xmlns:p14="http://schemas.microsoft.com/office/powerpoint/2010/main" val="19623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6" y="3212976"/>
            <a:ext cx="9144000" cy="175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625872" y="94473"/>
            <a:ext cx="10369152" cy="584775"/>
          </a:xfrm>
          <a:prstGeom prst="rect">
            <a:avLst/>
          </a:prstGeom>
          <a:noFill/>
        </p:spPr>
        <p:txBody>
          <a:bodyPr wrap="square" rtlCol="0">
            <a:spAutoFit/>
          </a:bodyPr>
          <a:lstStyle/>
          <a:p>
            <a:pPr algn="ctr"/>
            <a:r>
              <a:rPr lang="pt-BR" sz="3200" b="1" dirty="0" smtClean="0"/>
              <a:t>BRASIL: A SUPERCONCENTRAÇÃO DA DESIGUALDADE</a:t>
            </a:r>
            <a:endParaRPr lang="pt-BR" sz="3200" b="1" dirty="0"/>
          </a:p>
        </p:txBody>
      </p:sp>
      <p:sp>
        <p:nvSpPr>
          <p:cNvPr id="3" name="CaixaDeTexto 2"/>
          <p:cNvSpPr txBox="1"/>
          <p:nvPr/>
        </p:nvSpPr>
        <p:spPr>
          <a:xfrm>
            <a:off x="-8760" y="4806760"/>
            <a:ext cx="9152760" cy="2031325"/>
          </a:xfrm>
          <a:prstGeom prst="rect">
            <a:avLst/>
          </a:prstGeom>
          <a:noFill/>
        </p:spPr>
        <p:txBody>
          <a:bodyPr wrap="square" rtlCol="0">
            <a:spAutoFit/>
          </a:bodyPr>
          <a:lstStyle/>
          <a:p>
            <a:pPr algn="ctr"/>
            <a:r>
              <a:rPr lang="pt-BR" sz="6600" b="1" dirty="0" smtClean="0"/>
              <a:t>= </a:t>
            </a:r>
            <a:r>
              <a:rPr lang="pt-BR" sz="6000" b="1" dirty="0" smtClean="0"/>
              <a:t>MAIS DE 100.000.000 DE BRASILEIROS!</a:t>
            </a:r>
            <a:endParaRPr lang="pt-BR" sz="6000" b="1" dirty="0"/>
          </a:p>
        </p:txBody>
      </p:sp>
      <p:sp>
        <p:nvSpPr>
          <p:cNvPr id="4" name="CaixaDeTexto 3"/>
          <p:cNvSpPr txBox="1"/>
          <p:nvPr/>
        </p:nvSpPr>
        <p:spPr>
          <a:xfrm>
            <a:off x="0" y="694119"/>
            <a:ext cx="9144000" cy="2800767"/>
          </a:xfrm>
          <a:prstGeom prst="rect">
            <a:avLst/>
          </a:prstGeom>
          <a:noFill/>
        </p:spPr>
        <p:txBody>
          <a:bodyPr wrap="square" rtlCol="0">
            <a:spAutoFit/>
          </a:bodyPr>
          <a:lstStyle/>
          <a:p>
            <a:pPr algn="just"/>
            <a:r>
              <a:rPr lang="pt-BR" sz="2200" b="1" dirty="0" smtClean="0"/>
              <a:t>SEIS HOMENS: </a:t>
            </a:r>
            <a:r>
              <a:rPr lang="pt-BR" sz="2200" b="1" i="1" dirty="0" smtClean="0"/>
              <a:t>Jorge </a:t>
            </a:r>
            <a:r>
              <a:rPr lang="pt-BR" sz="2200" b="1" i="1" dirty="0"/>
              <a:t>Paulo </a:t>
            </a:r>
            <a:r>
              <a:rPr lang="pt-BR" sz="2200" b="1" i="1" dirty="0" err="1"/>
              <a:t>Lemann</a:t>
            </a:r>
            <a:r>
              <a:rPr lang="pt-BR" sz="2200" i="1" dirty="0"/>
              <a:t>, sócio da Ambev (dona das marcas Skol, Brahma e Antarctica) e dono de marcas como Budweiser, Burger King e </a:t>
            </a:r>
            <a:r>
              <a:rPr lang="pt-BR" sz="2200" i="1" dirty="0" smtClean="0"/>
              <a:t>Heinz; </a:t>
            </a:r>
            <a:r>
              <a:rPr lang="pt-BR" sz="2200" b="1" i="1" dirty="0" smtClean="0"/>
              <a:t>Joseph </a:t>
            </a:r>
            <a:r>
              <a:rPr lang="pt-BR" sz="2200" b="1" i="1" dirty="0"/>
              <a:t>Safra</a:t>
            </a:r>
            <a:r>
              <a:rPr lang="pt-BR" sz="2200" i="1" dirty="0"/>
              <a:t>, dono do banco </a:t>
            </a:r>
            <a:r>
              <a:rPr lang="pt-BR" sz="2200" i="1" dirty="0" smtClean="0"/>
              <a:t>Safra; </a:t>
            </a:r>
            <a:r>
              <a:rPr lang="pt-BR" sz="2200" b="1" i="1" dirty="0" smtClean="0"/>
              <a:t>Marcel</a:t>
            </a:r>
            <a:r>
              <a:rPr lang="pt-BR" sz="2200" b="1" i="1" dirty="0"/>
              <a:t> Herrmann Telles</a:t>
            </a:r>
            <a:r>
              <a:rPr lang="pt-BR" sz="2200" i="1" dirty="0"/>
              <a:t>, sócio da Ambev e dono de marcas como Budweiser, Burger King e </a:t>
            </a:r>
            <a:r>
              <a:rPr lang="pt-BR" sz="2200" i="1" dirty="0" smtClean="0"/>
              <a:t>Heinz; </a:t>
            </a:r>
            <a:r>
              <a:rPr lang="pt-BR" sz="2200" b="1" i="1" dirty="0" smtClean="0"/>
              <a:t>Carlos </a:t>
            </a:r>
            <a:r>
              <a:rPr lang="pt-BR" sz="2200" b="1" i="1" dirty="0"/>
              <a:t>Alberto Sicupira</a:t>
            </a:r>
            <a:r>
              <a:rPr lang="pt-BR" sz="2200" i="1" dirty="0"/>
              <a:t>, sócio da Ambev e dono de marcas como Budweiser, Burger King e </a:t>
            </a:r>
            <a:r>
              <a:rPr lang="pt-BR" sz="2200" i="1" dirty="0" smtClean="0"/>
              <a:t>Heinz; </a:t>
            </a:r>
            <a:r>
              <a:rPr lang="pt-BR" sz="2200" b="1" i="1" dirty="0" smtClean="0"/>
              <a:t>Eduardo </a:t>
            </a:r>
            <a:r>
              <a:rPr lang="pt-BR" sz="2200" b="1" i="1" dirty="0" err="1"/>
              <a:t>Saverin</a:t>
            </a:r>
            <a:r>
              <a:rPr lang="pt-BR" sz="2200" i="1" dirty="0"/>
              <a:t>, </a:t>
            </a:r>
            <a:r>
              <a:rPr lang="pt-BR" sz="2200" i="1" dirty="0" err="1"/>
              <a:t>cofundador</a:t>
            </a:r>
            <a:r>
              <a:rPr lang="pt-BR" sz="2200" i="1" dirty="0"/>
              <a:t> do </a:t>
            </a:r>
            <a:r>
              <a:rPr lang="pt-BR" sz="2200" i="1" dirty="0" err="1" smtClean="0"/>
              <a:t>Facebook</a:t>
            </a:r>
            <a:r>
              <a:rPr lang="pt-BR" sz="2200" i="1" dirty="0" smtClean="0"/>
              <a:t>  </a:t>
            </a:r>
            <a:r>
              <a:rPr lang="pt-BR" sz="2200" b="1" i="1" dirty="0" smtClean="0"/>
              <a:t>João </a:t>
            </a:r>
            <a:r>
              <a:rPr lang="pt-BR" sz="2200" b="1" i="1" dirty="0"/>
              <a:t>Roberto Marinho</a:t>
            </a:r>
            <a:r>
              <a:rPr lang="pt-BR" sz="2200" i="1" dirty="0"/>
              <a:t>, herdeiro do grupo </a:t>
            </a:r>
            <a:r>
              <a:rPr lang="pt-BR" sz="2200" i="1" dirty="0" smtClean="0"/>
              <a:t>Globo.</a:t>
            </a:r>
            <a:endParaRPr lang="pt-BR" sz="2200" dirty="0"/>
          </a:p>
          <a:p>
            <a:endParaRPr lang="pt-BR" sz="2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960"/>
            <a:ext cx="9130704" cy="190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0" y="6597352"/>
            <a:ext cx="9130704" cy="230832"/>
          </a:xfrm>
          <a:prstGeom prst="rect">
            <a:avLst/>
          </a:prstGeom>
          <a:noFill/>
        </p:spPr>
        <p:txBody>
          <a:bodyPr wrap="square" rtlCol="0">
            <a:spAutoFit/>
          </a:bodyPr>
          <a:lstStyle/>
          <a:p>
            <a:pPr algn="r"/>
            <a:r>
              <a:rPr lang="pt-BR" sz="900" dirty="0" smtClean="0"/>
              <a:t>Fonte</a:t>
            </a:r>
            <a:r>
              <a:rPr lang="pt-BR" sz="900" dirty="0"/>
              <a:t>: http://economia.uol.com.br/noticias/redacao/2017/01/17/6-homens-tem-a-mesma-riqueza-que-100-milhoes-de-brasileiros-juntos-diz-ong.htm#fotoNav=4</a:t>
            </a:r>
          </a:p>
        </p:txBody>
      </p:sp>
    </p:spTree>
    <p:extLst>
      <p:ext uri="{BB962C8B-B14F-4D97-AF65-F5344CB8AC3E}">
        <p14:creationId xmlns:p14="http://schemas.microsoft.com/office/powerpoint/2010/main" val="3328064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96875" y="981075"/>
            <a:ext cx="8372475" cy="5184775"/>
          </a:xfrm>
          <a:prstGeom prst="rect">
            <a:avLst/>
          </a:prstGeom>
          <a:solidFill>
            <a:schemeClr val="accent1">
              <a:lumMod val="20000"/>
              <a:lumOff val="80000"/>
            </a:schemeClr>
          </a:solidFill>
        </p:spPr>
      </p:pic>
      <p:sp>
        <p:nvSpPr>
          <p:cNvPr id="19459" name="CaixaDeTexto 3"/>
          <p:cNvSpPr txBox="1">
            <a:spLocks noChangeArrowheads="1"/>
          </p:cNvSpPr>
          <p:nvPr/>
        </p:nvSpPr>
        <p:spPr bwMode="auto">
          <a:xfrm>
            <a:off x="2664296" y="6488112"/>
            <a:ext cx="6588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1400" dirty="0"/>
              <a:t>Fonte: Thomas </a:t>
            </a:r>
            <a:r>
              <a:rPr lang="pt-BR" altLang="pt-BR" sz="1400" dirty="0" err="1" smtClean="0"/>
              <a:t>Piketty</a:t>
            </a:r>
            <a:r>
              <a:rPr lang="pt-BR" altLang="pt-BR" sz="1400" dirty="0" smtClean="0"/>
              <a:t>. O </a:t>
            </a:r>
            <a:r>
              <a:rPr lang="pt-BR" altLang="pt-BR" sz="1400" dirty="0"/>
              <a:t>capital no séc. </a:t>
            </a:r>
            <a:r>
              <a:rPr lang="pt-BR" altLang="pt-BR" sz="1400" dirty="0" smtClean="0"/>
              <a:t>XXI – ( adaptado de Marcelino, J. 2016)</a:t>
            </a:r>
            <a:endParaRPr lang="pt-BR" altLang="pt-BR" sz="1400" dirty="0"/>
          </a:p>
        </p:txBody>
      </p:sp>
      <p:sp>
        <p:nvSpPr>
          <p:cNvPr id="19460" name="CaixaDeTexto 1"/>
          <p:cNvSpPr txBox="1">
            <a:spLocks noChangeArrowheads="1"/>
          </p:cNvSpPr>
          <p:nvPr/>
        </p:nvSpPr>
        <p:spPr bwMode="auto">
          <a:xfrm>
            <a:off x="1908175" y="260350"/>
            <a:ext cx="6119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1800" b="1"/>
              <a:t>Não existem políticas sociais sem tributação</a:t>
            </a:r>
          </a:p>
        </p:txBody>
      </p:sp>
    </p:spTree>
    <p:extLst>
      <p:ext uri="{BB962C8B-B14F-4D97-AF65-F5344CB8AC3E}">
        <p14:creationId xmlns:p14="http://schemas.microsoft.com/office/powerpoint/2010/main" val="1689552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1"/>
          <p:cNvSpPr txBox="1">
            <a:spLocks noChangeArrowheads="1"/>
          </p:cNvSpPr>
          <p:nvPr/>
        </p:nvSpPr>
        <p:spPr bwMode="auto">
          <a:xfrm>
            <a:off x="1482725" y="476250"/>
            <a:ext cx="5903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FontTx/>
              <a:buNone/>
            </a:pPr>
            <a:r>
              <a:rPr lang="pt-BR" altLang="pt-BR" sz="2400" dirty="0"/>
              <a:t>Os efeitos da </a:t>
            </a:r>
            <a:r>
              <a:rPr lang="pt-BR" altLang="pt-BR" sz="2400" dirty="0" smtClean="0"/>
              <a:t>EC 95/2016</a:t>
            </a:r>
            <a:endParaRPr lang="pt-BR" altLang="pt-BR" sz="2400" dirty="0"/>
          </a:p>
        </p:txBody>
      </p:sp>
      <p:pic>
        <p:nvPicPr>
          <p:cNvPr id="16387" name="Image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8078787"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aixaDeTexto 5"/>
          <p:cNvSpPr txBox="1">
            <a:spLocks noChangeArrowheads="1"/>
          </p:cNvSpPr>
          <p:nvPr/>
        </p:nvSpPr>
        <p:spPr bwMode="auto">
          <a:xfrm>
            <a:off x="827088" y="6021388"/>
            <a:ext cx="669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1800"/>
              <a:t>Obs: Supondo crescimento anual da receita de 3%.</a:t>
            </a:r>
          </a:p>
        </p:txBody>
      </p:sp>
      <p:sp>
        <p:nvSpPr>
          <p:cNvPr id="7" name="CaixaDeTexto 6"/>
          <p:cNvSpPr txBox="1"/>
          <p:nvPr/>
        </p:nvSpPr>
        <p:spPr>
          <a:xfrm>
            <a:off x="1042988" y="1100138"/>
            <a:ext cx="6985000" cy="923925"/>
          </a:xfrm>
          <a:prstGeom prst="rect">
            <a:avLst/>
          </a:prstGeom>
          <a:solidFill>
            <a:schemeClr val="accent1">
              <a:lumMod val="20000"/>
              <a:lumOff val="80000"/>
            </a:schemeClr>
          </a:solidFill>
        </p:spPr>
        <p:txBody>
          <a:bodyPr>
            <a:spAutoFit/>
          </a:bodyPr>
          <a:lstStyle/>
          <a:p>
            <a:pPr>
              <a:defRPr/>
            </a:pPr>
            <a:r>
              <a:rPr lang="pt-BR" dirty="0">
                <a:cs typeface="Arial" panose="020B0604020202020204" pitchFamily="34" charset="0"/>
              </a:rPr>
              <a:t>Efeito da PEC 241 sobre a vinculação de 18% da União quando a receita voltar a crescer </a:t>
            </a:r>
            <a:r>
              <a:rPr lang="pt-BR" dirty="0">
                <a:cs typeface="Arial" panose="020B0604020202020204" pitchFamily="34" charset="0"/>
                <a:sym typeface="Wingdings" panose="05000000000000000000" pitchFamily="2" charset="2"/>
              </a:rPr>
              <a:t> 18% transformam-se 10,3%</a:t>
            </a:r>
          </a:p>
          <a:p>
            <a:pPr>
              <a:defRPr/>
            </a:pPr>
            <a:r>
              <a:rPr lang="pt-BR" dirty="0">
                <a:cs typeface="Arial" panose="020B0604020202020204" pitchFamily="34" charset="0"/>
                <a:sym typeface="Wingdings" panose="05000000000000000000" pitchFamily="2" charset="2"/>
              </a:rPr>
              <a:t>Voltamos aos tempos da ditadura militar Fim da vinculação</a:t>
            </a:r>
            <a:endParaRPr lang="pt-BR" dirty="0">
              <a:cs typeface="Arial" panose="020B0604020202020204" pitchFamily="34" charset="0"/>
            </a:endParaRPr>
          </a:p>
        </p:txBody>
      </p:sp>
      <p:sp>
        <p:nvSpPr>
          <p:cNvPr id="2" name="CaixaDeTexto 1"/>
          <p:cNvSpPr txBox="1"/>
          <p:nvPr/>
        </p:nvSpPr>
        <p:spPr>
          <a:xfrm>
            <a:off x="107504" y="6597352"/>
            <a:ext cx="8640960" cy="307777"/>
          </a:xfrm>
          <a:prstGeom prst="rect">
            <a:avLst/>
          </a:prstGeom>
          <a:noFill/>
        </p:spPr>
        <p:txBody>
          <a:bodyPr wrap="square" rtlCol="0">
            <a:spAutoFit/>
          </a:bodyPr>
          <a:lstStyle/>
          <a:p>
            <a:pPr algn="r"/>
            <a:r>
              <a:rPr lang="pt-BR" sz="1400" dirty="0" smtClean="0"/>
              <a:t>Fonte: Nota Técnica Fineduca, 2016; MARCELINO, 2016 (Elaboração: MARCELINO, J. 2016)</a:t>
            </a:r>
            <a:endParaRPr lang="pt-BR" sz="1400" dirty="0"/>
          </a:p>
        </p:txBody>
      </p:sp>
    </p:spTree>
    <p:extLst>
      <p:ext uri="{BB962C8B-B14F-4D97-AF65-F5344CB8AC3E}">
        <p14:creationId xmlns:p14="http://schemas.microsoft.com/office/powerpoint/2010/main" val="3597863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4"/>
          <p:cNvSpPr>
            <a:spLocks noChangeArrowheads="1"/>
          </p:cNvSpPr>
          <p:nvPr/>
        </p:nvSpPr>
        <p:spPr bwMode="auto">
          <a:xfrm>
            <a:off x="755650" y="2349500"/>
            <a:ext cx="1800225" cy="914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pt-BR" altLang="pt-BR" sz="1600">
              <a:latin typeface="Arial" charset="0"/>
            </a:endParaRPr>
          </a:p>
        </p:txBody>
      </p:sp>
      <p:sp>
        <p:nvSpPr>
          <p:cNvPr id="6147" name="Oval 5"/>
          <p:cNvSpPr>
            <a:spLocks noChangeArrowheads="1"/>
          </p:cNvSpPr>
          <p:nvPr/>
        </p:nvSpPr>
        <p:spPr bwMode="auto">
          <a:xfrm>
            <a:off x="755650" y="3789363"/>
            <a:ext cx="1800225" cy="914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pt-BR" altLang="pt-BR" sz="1600">
              <a:latin typeface="Arial" charset="0"/>
            </a:endParaRPr>
          </a:p>
        </p:txBody>
      </p:sp>
      <p:sp>
        <p:nvSpPr>
          <p:cNvPr id="6148" name="Oval 6"/>
          <p:cNvSpPr>
            <a:spLocks noChangeArrowheads="1"/>
          </p:cNvSpPr>
          <p:nvPr/>
        </p:nvSpPr>
        <p:spPr bwMode="auto">
          <a:xfrm>
            <a:off x="1187450" y="5445125"/>
            <a:ext cx="914400" cy="914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pt-BR" altLang="pt-BR" sz="1600">
              <a:latin typeface="Arial" charset="0"/>
            </a:endParaRPr>
          </a:p>
        </p:txBody>
      </p:sp>
      <p:sp>
        <p:nvSpPr>
          <p:cNvPr id="6149" name="Text Box 7"/>
          <p:cNvSpPr txBox="1">
            <a:spLocks noChangeArrowheads="1"/>
          </p:cNvSpPr>
          <p:nvPr/>
        </p:nvSpPr>
        <p:spPr bwMode="auto">
          <a:xfrm>
            <a:off x="827088" y="476250"/>
            <a:ext cx="7129462" cy="461963"/>
          </a:xfrm>
          <a:prstGeom prst="rect">
            <a:avLst/>
          </a:prstGeom>
          <a:solidFill>
            <a:srgbClr val="D6F7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2400"/>
              <a:t>O Fundeb (2007-2020) (sem $ novo)</a:t>
            </a:r>
          </a:p>
        </p:txBody>
      </p:sp>
      <p:sp>
        <p:nvSpPr>
          <p:cNvPr id="6150" name="Text Box 8"/>
          <p:cNvSpPr txBox="1">
            <a:spLocks noChangeArrowheads="1"/>
          </p:cNvSpPr>
          <p:nvPr/>
        </p:nvSpPr>
        <p:spPr bwMode="auto">
          <a:xfrm>
            <a:off x="1042988" y="2565400"/>
            <a:ext cx="122555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b="1"/>
              <a:t>Estados</a:t>
            </a:r>
          </a:p>
        </p:txBody>
      </p:sp>
      <p:sp>
        <p:nvSpPr>
          <p:cNvPr id="6151" name="Text Box 9"/>
          <p:cNvSpPr txBox="1">
            <a:spLocks noChangeArrowheads="1"/>
          </p:cNvSpPr>
          <p:nvPr/>
        </p:nvSpPr>
        <p:spPr bwMode="auto">
          <a:xfrm>
            <a:off x="971550" y="4005263"/>
            <a:ext cx="1512888"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b="1"/>
              <a:t>Municípios</a:t>
            </a:r>
          </a:p>
        </p:txBody>
      </p:sp>
      <p:sp>
        <p:nvSpPr>
          <p:cNvPr id="6152" name="Text Box 10"/>
          <p:cNvSpPr txBox="1">
            <a:spLocks noChangeArrowheads="1"/>
          </p:cNvSpPr>
          <p:nvPr/>
        </p:nvSpPr>
        <p:spPr bwMode="auto">
          <a:xfrm>
            <a:off x="1258888" y="5661025"/>
            <a:ext cx="792162" cy="33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600" b="1"/>
              <a:t>União</a:t>
            </a:r>
          </a:p>
        </p:txBody>
      </p:sp>
      <p:sp>
        <p:nvSpPr>
          <p:cNvPr id="6153" name="Oval 11"/>
          <p:cNvSpPr>
            <a:spLocks noChangeArrowheads="1"/>
          </p:cNvSpPr>
          <p:nvPr/>
        </p:nvSpPr>
        <p:spPr bwMode="auto">
          <a:xfrm>
            <a:off x="3708400" y="3284538"/>
            <a:ext cx="1439863" cy="1152525"/>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pt-BR" altLang="pt-BR" sz="1600">
              <a:latin typeface="Arial" charset="0"/>
            </a:endParaRPr>
          </a:p>
        </p:txBody>
      </p:sp>
      <p:sp>
        <p:nvSpPr>
          <p:cNvPr id="6154" name="Text Box 12"/>
          <p:cNvSpPr txBox="1">
            <a:spLocks noChangeArrowheads="1"/>
          </p:cNvSpPr>
          <p:nvPr/>
        </p:nvSpPr>
        <p:spPr bwMode="auto">
          <a:xfrm>
            <a:off x="3851275" y="3644900"/>
            <a:ext cx="1152525"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1800" b="1"/>
              <a:t>Fundeb</a:t>
            </a:r>
          </a:p>
        </p:txBody>
      </p:sp>
      <p:sp>
        <p:nvSpPr>
          <p:cNvPr id="6155" name="Line 19"/>
          <p:cNvSpPr>
            <a:spLocks noChangeShapeType="1"/>
          </p:cNvSpPr>
          <p:nvPr/>
        </p:nvSpPr>
        <p:spPr bwMode="auto">
          <a:xfrm>
            <a:off x="2700338" y="2997200"/>
            <a:ext cx="792162"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56" name="Line 20"/>
          <p:cNvSpPr>
            <a:spLocks noChangeShapeType="1"/>
          </p:cNvSpPr>
          <p:nvPr/>
        </p:nvSpPr>
        <p:spPr bwMode="auto">
          <a:xfrm flipV="1">
            <a:off x="2700338" y="4149725"/>
            <a:ext cx="792162"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57" name="Line 21"/>
          <p:cNvSpPr>
            <a:spLocks noChangeShapeType="1"/>
          </p:cNvSpPr>
          <p:nvPr/>
        </p:nvSpPr>
        <p:spPr bwMode="auto">
          <a:xfrm flipV="1">
            <a:off x="2268538" y="4508500"/>
            <a:ext cx="1366837" cy="1296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58" name="Text Box 22"/>
          <p:cNvSpPr txBox="1">
            <a:spLocks noChangeArrowheads="1"/>
          </p:cNvSpPr>
          <p:nvPr/>
        </p:nvSpPr>
        <p:spPr bwMode="auto">
          <a:xfrm>
            <a:off x="1331913" y="1700213"/>
            <a:ext cx="2087562" cy="366712"/>
          </a:xfrm>
          <a:prstGeom prst="rect">
            <a:avLst/>
          </a:prstGeom>
          <a:solidFill>
            <a:srgbClr val="D6F7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1800" b="1"/>
              <a:t>Origem dos $:</a:t>
            </a:r>
          </a:p>
        </p:txBody>
      </p:sp>
      <p:sp>
        <p:nvSpPr>
          <p:cNvPr id="6159" name="Text Box 23"/>
          <p:cNvSpPr txBox="1">
            <a:spLocks noChangeArrowheads="1"/>
          </p:cNvSpPr>
          <p:nvPr/>
        </p:nvSpPr>
        <p:spPr bwMode="auto">
          <a:xfrm>
            <a:off x="3059113" y="2420938"/>
            <a:ext cx="143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a:t>20% de todos os Impostos</a:t>
            </a:r>
          </a:p>
        </p:txBody>
      </p:sp>
      <p:sp>
        <p:nvSpPr>
          <p:cNvPr id="6160" name="Text Box 24"/>
          <p:cNvSpPr txBox="1">
            <a:spLocks noChangeArrowheads="1"/>
          </p:cNvSpPr>
          <p:nvPr/>
        </p:nvSpPr>
        <p:spPr bwMode="auto">
          <a:xfrm>
            <a:off x="2339975" y="3644900"/>
            <a:ext cx="13033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
              </a:spcBef>
              <a:buClrTx/>
              <a:buSzTx/>
              <a:buFontTx/>
              <a:buNone/>
            </a:pPr>
            <a:r>
              <a:rPr lang="pt-BR" altLang="pt-BR" sz="1600"/>
              <a:t>20% Trans- ferências de Impostos</a:t>
            </a:r>
            <a:r>
              <a:rPr lang="pt-BR" altLang="pt-BR" sz="1800"/>
              <a:t>.</a:t>
            </a:r>
          </a:p>
        </p:txBody>
      </p:sp>
      <p:sp>
        <p:nvSpPr>
          <p:cNvPr id="6161" name="Text Box 25"/>
          <p:cNvSpPr txBox="1">
            <a:spLocks noChangeArrowheads="1"/>
          </p:cNvSpPr>
          <p:nvPr/>
        </p:nvSpPr>
        <p:spPr bwMode="auto">
          <a:xfrm>
            <a:off x="2339975" y="5589588"/>
            <a:ext cx="1871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a:t>Complemento p/ mínimo nacional</a:t>
            </a:r>
          </a:p>
        </p:txBody>
      </p:sp>
      <p:sp>
        <p:nvSpPr>
          <p:cNvPr id="6162" name="Text Box 26"/>
          <p:cNvSpPr txBox="1">
            <a:spLocks noChangeArrowheads="1"/>
          </p:cNvSpPr>
          <p:nvPr/>
        </p:nvSpPr>
        <p:spPr bwMode="auto">
          <a:xfrm>
            <a:off x="6084888" y="1700213"/>
            <a:ext cx="1871662" cy="366712"/>
          </a:xfrm>
          <a:prstGeom prst="rect">
            <a:avLst/>
          </a:prstGeom>
          <a:solidFill>
            <a:srgbClr val="D6F7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pt-BR" altLang="pt-BR" sz="1800" b="1"/>
              <a:t>Destino dos $:</a:t>
            </a:r>
          </a:p>
        </p:txBody>
      </p:sp>
      <p:sp>
        <p:nvSpPr>
          <p:cNvPr id="6163" name="Oval 28"/>
          <p:cNvSpPr>
            <a:spLocks noChangeArrowheads="1"/>
          </p:cNvSpPr>
          <p:nvPr/>
        </p:nvSpPr>
        <p:spPr bwMode="auto">
          <a:xfrm>
            <a:off x="5795963" y="2708275"/>
            <a:ext cx="3097212" cy="8651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pt-BR" altLang="pt-BR" sz="1600">
              <a:latin typeface="Arial" charset="0"/>
            </a:endParaRPr>
          </a:p>
        </p:txBody>
      </p:sp>
      <p:sp>
        <p:nvSpPr>
          <p:cNvPr id="6164" name="Oval 29"/>
          <p:cNvSpPr>
            <a:spLocks noChangeArrowheads="1"/>
          </p:cNvSpPr>
          <p:nvPr/>
        </p:nvSpPr>
        <p:spPr bwMode="auto">
          <a:xfrm>
            <a:off x="5724525" y="4724400"/>
            <a:ext cx="2952750" cy="914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pt-BR" altLang="pt-BR" sz="1600">
              <a:latin typeface="Arial" charset="0"/>
            </a:endParaRPr>
          </a:p>
        </p:txBody>
      </p:sp>
      <p:sp>
        <p:nvSpPr>
          <p:cNvPr id="6165" name="Text Box 30"/>
          <p:cNvSpPr txBox="1">
            <a:spLocks noChangeArrowheads="1"/>
          </p:cNvSpPr>
          <p:nvPr/>
        </p:nvSpPr>
        <p:spPr bwMode="auto">
          <a:xfrm>
            <a:off x="6156325" y="2997200"/>
            <a:ext cx="2592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1600" b="1"/>
              <a:t>Escolas Estaduais</a:t>
            </a:r>
          </a:p>
        </p:txBody>
      </p:sp>
      <p:sp>
        <p:nvSpPr>
          <p:cNvPr id="6166" name="Text Box 31"/>
          <p:cNvSpPr txBox="1">
            <a:spLocks noChangeArrowheads="1"/>
          </p:cNvSpPr>
          <p:nvPr/>
        </p:nvSpPr>
        <p:spPr bwMode="auto">
          <a:xfrm>
            <a:off x="6011863" y="5013325"/>
            <a:ext cx="2303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1600" b="1"/>
              <a:t>Escolas Municipais</a:t>
            </a:r>
          </a:p>
        </p:txBody>
      </p:sp>
      <p:sp>
        <p:nvSpPr>
          <p:cNvPr id="6167" name="Line 32"/>
          <p:cNvSpPr>
            <a:spLocks noChangeShapeType="1"/>
          </p:cNvSpPr>
          <p:nvPr/>
        </p:nvSpPr>
        <p:spPr bwMode="auto">
          <a:xfrm flipV="1">
            <a:off x="5219700" y="3429000"/>
            <a:ext cx="576263"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68" name="Line 33"/>
          <p:cNvSpPr>
            <a:spLocks noChangeShapeType="1"/>
          </p:cNvSpPr>
          <p:nvPr/>
        </p:nvSpPr>
        <p:spPr bwMode="auto">
          <a:xfrm>
            <a:off x="5076825" y="4292600"/>
            <a:ext cx="64770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69" name="Text Box 34"/>
          <p:cNvSpPr txBox="1">
            <a:spLocks noChangeArrowheads="1"/>
          </p:cNvSpPr>
          <p:nvPr/>
        </p:nvSpPr>
        <p:spPr bwMode="auto">
          <a:xfrm>
            <a:off x="5508625" y="3789363"/>
            <a:ext cx="3635375" cy="950912"/>
          </a:xfrm>
          <a:prstGeom prst="rect">
            <a:avLst/>
          </a:prstGeom>
          <a:solidFill>
            <a:srgbClr val="D6F7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10000"/>
              </a:spcBef>
              <a:buClrTx/>
              <a:buSzTx/>
              <a:buFontTx/>
              <a:buNone/>
            </a:pPr>
            <a:r>
              <a:rPr lang="pt-BR" altLang="pt-BR" sz="1800" u="sng">
                <a:latin typeface="Arial" charset="0"/>
              </a:rPr>
              <a:t>Critério de repartição</a:t>
            </a:r>
            <a:r>
              <a:rPr lang="pt-BR" altLang="pt-BR" sz="1800">
                <a:latin typeface="Arial" charset="0"/>
              </a:rPr>
              <a:t>: Matrícula</a:t>
            </a:r>
          </a:p>
          <a:p>
            <a:pPr eaLnBrk="1" hangingPunct="1">
              <a:spcBef>
                <a:spcPct val="10000"/>
              </a:spcBef>
              <a:buClrTx/>
              <a:buSzTx/>
              <a:buFontTx/>
              <a:buNone/>
            </a:pPr>
            <a:r>
              <a:rPr lang="pt-BR" altLang="pt-BR" sz="1800">
                <a:latin typeface="Arial" charset="0"/>
              </a:rPr>
              <a:t>Ed. Básica (ponderada pela etapa e modalidade)</a:t>
            </a:r>
          </a:p>
        </p:txBody>
      </p:sp>
      <p:sp>
        <p:nvSpPr>
          <p:cNvPr id="6170" name="Line 35"/>
          <p:cNvSpPr>
            <a:spLocks noChangeShapeType="1"/>
          </p:cNvSpPr>
          <p:nvPr/>
        </p:nvSpPr>
        <p:spPr bwMode="auto">
          <a:xfrm>
            <a:off x="4572000" y="4437063"/>
            <a:ext cx="863600" cy="1439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71" name="Rectangle 36"/>
          <p:cNvSpPr>
            <a:spLocks noChangeArrowheads="1"/>
          </p:cNvSpPr>
          <p:nvPr/>
        </p:nvSpPr>
        <p:spPr bwMode="auto">
          <a:xfrm>
            <a:off x="5651500" y="5841464"/>
            <a:ext cx="3168650"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pt-BR" altLang="pt-BR" sz="1800">
                <a:latin typeface="Arial" charset="0"/>
              </a:rPr>
              <a:t>60% </a:t>
            </a:r>
            <a:r>
              <a:rPr lang="pt-BR" altLang="pt-BR" sz="1800">
                <a:latin typeface="Arial" charset="0"/>
                <a:sym typeface="Wingdings" pitchFamily="2" charset="2"/>
              </a:rPr>
              <a:t> Professores e equipe </a:t>
            </a:r>
          </a:p>
          <a:p>
            <a:pPr algn="ctr" eaLnBrk="1" hangingPunct="1">
              <a:spcBef>
                <a:spcPct val="0"/>
              </a:spcBef>
              <a:buClrTx/>
              <a:buSzTx/>
              <a:buFontTx/>
              <a:buNone/>
            </a:pPr>
            <a:r>
              <a:rPr lang="pt-BR" altLang="pt-BR" sz="1800">
                <a:latin typeface="Arial" charset="0"/>
                <a:sym typeface="Wingdings" pitchFamily="2" charset="2"/>
              </a:rPr>
              <a:t>de apoio pedagógico</a:t>
            </a:r>
            <a:endParaRPr lang="pt-BR" altLang="pt-BR" sz="1800">
              <a:latin typeface="Arial" charset="0"/>
            </a:endParaRPr>
          </a:p>
        </p:txBody>
      </p:sp>
      <p:cxnSp>
        <p:nvCxnSpPr>
          <p:cNvPr id="29" name="Conector de seta reta 28"/>
          <p:cNvCxnSpPr/>
          <p:nvPr/>
        </p:nvCxnSpPr>
        <p:spPr>
          <a:xfrm rot="10800000" flipV="1">
            <a:off x="1428750" y="4572000"/>
            <a:ext cx="1500188"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73" name="CaixaDeTexto 29"/>
          <p:cNvSpPr txBox="1">
            <a:spLocks noChangeArrowheads="1"/>
          </p:cNvSpPr>
          <p:nvPr/>
        </p:nvSpPr>
        <p:spPr bwMode="auto">
          <a:xfrm>
            <a:off x="142875" y="4857750"/>
            <a:ext cx="1143000" cy="738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1400"/>
              <a:t>Não inclui receita própria</a:t>
            </a:r>
          </a:p>
        </p:txBody>
      </p:sp>
      <p:sp>
        <p:nvSpPr>
          <p:cNvPr id="6174" name="CaixaDeTexto 1"/>
          <p:cNvSpPr txBox="1">
            <a:spLocks noChangeArrowheads="1"/>
          </p:cNvSpPr>
          <p:nvPr/>
        </p:nvSpPr>
        <p:spPr bwMode="auto">
          <a:xfrm>
            <a:off x="1692275" y="6359525"/>
            <a:ext cx="3959225"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pt-BR" altLang="pt-BR"/>
              <a:t>Só 0,14 do PIB é de fonte nova</a:t>
            </a:r>
          </a:p>
        </p:txBody>
      </p:sp>
      <p:sp>
        <p:nvSpPr>
          <p:cNvPr id="31" name="CaixaDeTexto 30"/>
          <p:cNvSpPr txBox="1"/>
          <p:nvPr/>
        </p:nvSpPr>
        <p:spPr>
          <a:xfrm>
            <a:off x="5616575" y="6597650"/>
            <a:ext cx="3168650" cy="276999"/>
          </a:xfrm>
          <a:prstGeom prst="rect">
            <a:avLst/>
          </a:prstGeom>
          <a:solidFill>
            <a:schemeClr val="bg1"/>
          </a:solidFill>
        </p:spPr>
        <p:txBody>
          <a:bodyPr wrap="square" rtlCol="0">
            <a:spAutoFit/>
          </a:bodyPr>
          <a:lstStyle/>
          <a:p>
            <a:pPr algn="r"/>
            <a:r>
              <a:rPr lang="pt-BR" sz="1200" dirty="0" smtClean="0"/>
              <a:t>Fonte ( e elaboração): Marcelino, José   2015</a:t>
            </a:r>
            <a:endParaRPr lang="pt-BR" sz="1200" dirty="0"/>
          </a:p>
        </p:txBody>
      </p:sp>
    </p:spTree>
    <p:extLst>
      <p:ext uri="{BB962C8B-B14F-4D97-AF65-F5344CB8AC3E}">
        <p14:creationId xmlns:p14="http://schemas.microsoft.com/office/powerpoint/2010/main" val="3739063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1"/>
          <p:cNvSpPr txBox="1">
            <a:spLocks noChangeArrowheads="1"/>
          </p:cNvSpPr>
          <p:nvPr/>
        </p:nvSpPr>
        <p:spPr bwMode="auto">
          <a:xfrm>
            <a:off x="827088" y="107950"/>
            <a:ext cx="28082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2800"/>
              <a:t>Dá para cobrar mais imposto no Brasil???</a:t>
            </a:r>
          </a:p>
        </p:txBody>
      </p:sp>
      <p:graphicFrame>
        <p:nvGraphicFramePr>
          <p:cNvPr id="3" name="Gráfico 2"/>
          <p:cNvGraphicFramePr>
            <a:graphicFrameLocks/>
          </p:cNvGraphicFramePr>
          <p:nvPr/>
        </p:nvGraphicFramePr>
        <p:xfrm>
          <a:off x="3851920" y="108108"/>
          <a:ext cx="4572000" cy="2384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a:graphicFrameLocks/>
          </p:cNvGraphicFramePr>
          <p:nvPr/>
        </p:nvGraphicFramePr>
        <p:xfrm>
          <a:off x="224644" y="2996952"/>
          <a:ext cx="4014192" cy="18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nvGraphicFramePr>
        <p:xfrm>
          <a:off x="4572000" y="4289270"/>
          <a:ext cx="4104456" cy="2308082"/>
        </p:xfrm>
        <a:graphic>
          <a:graphicData uri="http://schemas.openxmlformats.org/drawingml/2006/chart">
            <c:chart xmlns:c="http://schemas.openxmlformats.org/drawingml/2006/chart" xmlns:r="http://schemas.openxmlformats.org/officeDocument/2006/relationships" r:id="rId4"/>
          </a:graphicData>
        </a:graphic>
      </p:graphicFrame>
      <p:sp>
        <p:nvSpPr>
          <p:cNvPr id="20486" name="CaixaDeTexto 1"/>
          <p:cNvSpPr txBox="1">
            <a:spLocks noChangeArrowheads="1"/>
          </p:cNvSpPr>
          <p:nvPr/>
        </p:nvSpPr>
        <p:spPr bwMode="auto">
          <a:xfrm>
            <a:off x="3203575" y="3387725"/>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1400"/>
              <a:t>% do PIB</a:t>
            </a:r>
          </a:p>
        </p:txBody>
      </p:sp>
      <p:sp>
        <p:nvSpPr>
          <p:cNvPr id="20487" name="CaixaDeTexto 6"/>
          <p:cNvSpPr txBox="1">
            <a:spLocks noChangeArrowheads="1"/>
          </p:cNvSpPr>
          <p:nvPr/>
        </p:nvSpPr>
        <p:spPr bwMode="auto">
          <a:xfrm>
            <a:off x="6840538" y="4797425"/>
            <a:ext cx="1582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1400"/>
              <a:t>% do PIB</a:t>
            </a:r>
          </a:p>
        </p:txBody>
      </p:sp>
      <p:sp>
        <p:nvSpPr>
          <p:cNvPr id="8" name="CaixaDeTexto 7"/>
          <p:cNvSpPr txBox="1"/>
          <p:nvPr/>
        </p:nvSpPr>
        <p:spPr>
          <a:xfrm>
            <a:off x="5148064" y="6591640"/>
            <a:ext cx="3817119" cy="307777"/>
          </a:xfrm>
          <a:prstGeom prst="rect">
            <a:avLst/>
          </a:prstGeom>
          <a:solidFill>
            <a:schemeClr val="accent5">
              <a:lumMod val="60000"/>
              <a:lumOff val="40000"/>
            </a:schemeClr>
          </a:solid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1384328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nvGraphicFramePr>
        <p:xfrm>
          <a:off x="1043608" y="764705"/>
          <a:ext cx="7200799" cy="5688632"/>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ector de Seta Reta 2"/>
          <p:cNvCxnSpPr/>
          <p:nvPr/>
        </p:nvCxnSpPr>
        <p:spPr>
          <a:xfrm flipH="1">
            <a:off x="1763713" y="4581525"/>
            <a:ext cx="287337" cy="86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323850" y="3635375"/>
            <a:ext cx="2016125" cy="954088"/>
          </a:xfrm>
          <a:prstGeom prst="rect">
            <a:avLst/>
          </a:prstGeom>
          <a:solidFill>
            <a:schemeClr val="accent1">
              <a:lumMod val="20000"/>
              <a:lumOff val="80000"/>
            </a:schemeClr>
          </a:solidFill>
        </p:spPr>
        <p:txBody>
          <a:bodyPr>
            <a:spAutoFit/>
          </a:bodyPr>
          <a:lstStyle/>
          <a:p>
            <a:pPr>
              <a:defRPr/>
            </a:pPr>
            <a:r>
              <a:rPr lang="pt-BR" sz="1400" dirty="0">
                <a:cs typeface="Arial" panose="020B0604020202020204" pitchFamily="34" charset="0"/>
              </a:rPr>
              <a:t>Imposto Territorial Rural em um país de 8 milhões de km2: 0,02% do PIB</a:t>
            </a:r>
          </a:p>
        </p:txBody>
      </p:sp>
      <p:cxnSp>
        <p:nvCxnSpPr>
          <p:cNvPr id="7" name="Conector de Seta Reta 6"/>
          <p:cNvCxnSpPr/>
          <p:nvPr/>
        </p:nvCxnSpPr>
        <p:spPr>
          <a:xfrm flipH="1">
            <a:off x="3132138" y="3284538"/>
            <a:ext cx="647700" cy="2160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84438" y="2492375"/>
            <a:ext cx="3024187" cy="739775"/>
          </a:xfrm>
          <a:prstGeom prst="rect">
            <a:avLst/>
          </a:prstGeom>
          <a:solidFill>
            <a:schemeClr val="accent1">
              <a:lumMod val="20000"/>
              <a:lumOff val="80000"/>
            </a:schemeClr>
          </a:solidFill>
        </p:spPr>
        <p:txBody>
          <a:bodyPr>
            <a:spAutoFit/>
          </a:bodyPr>
          <a:lstStyle/>
          <a:p>
            <a:pPr>
              <a:defRPr/>
            </a:pPr>
            <a:r>
              <a:rPr lang="pt-BR" sz="1400" dirty="0">
                <a:cs typeface="Arial" panose="020B0604020202020204" pitchFamily="34" charset="0"/>
              </a:rPr>
              <a:t>Imposto sobre herança: maior alíquota no </a:t>
            </a:r>
            <a:r>
              <a:rPr lang="pt-BR" sz="1400" dirty="0" err="1">
                <a:cs typeface="Arial" panose="020B0604020202020204" pitchFamily="34" charset="0"/>
              </a:rPr>
              <a:t>Br</a:t>
            </a:r>
            <a:r>
              <a:rPr lang="pt-BR" sz="1400" dirty="0">
                <a:cs typeface="Arial" panose="020B0604020202020204" pitchFamily="34" charset="0"/>
              </a:rPr>
              <a:t>: 8%. No Reino Unido: + de 50%</a:t>
            </a:r>
          </a:p>
        </p:txBody>
      </p:sp>
      <p:sp>
        <p:nvSpPr>
          <p:cNvPr id="9" name="CaixaDeTexto 8"/>
          <p:cNvSpPr txBox="1"/>
          <p:nvPr/>
        </p:nvSpPr>
        <p:spPr>
          <a:xfrm>
            <a:off x="6588125" y="1196975"/>
            <a:ext cx="2087563" cy="646113"/>
          </a:xfrm>
          <a:prstGeom prst="rect">
            <a:avLst/>
          </a:prstGeom>
          <a:solidFill>
            <a:schemeClr val="accent1">
              <a:lumMod val="20000"/>
              <a:lumOff val="80000"/>
            </a:schemeClr>
          </a:solidFill>
        </p:spPr>
        <p:txBody>
          <a:bodyPr>
            <a:spAutoFit/>
          </a:bodyPr>
          <a:lstStyle/>
          <a:p>
            <a:pPr>
              <a:defRPr/>
            </a:pPr>
            <a:r>
              <a:rPr lang="pt-BR" dirty="0">
                <a:cs typeface="Arial" panose="020B0604020202020204" pitchFamily="34" charset="0"/>
              </a:rPr>
              <a:t>ICMS: pobre paga mais que o rico</a:t>
            </a:r>
          </a:p>
        </p:txBody>
      </p:sp>
      <p:sp>
        <p:nvSpPr>
          <p:cNvPr id="10" name="CaixaDeTexto 9"/>
          <p:cNvSpPr txBox="1"/>
          <p:nvPr/>
        </p:nvSpPr>
        <p:spPr>
          <a:xfrm>
            <a:off x="5220072" y="6525344"/>
            <a:ext cx="3817119" cy="307777"/>
          </a:xfrm>
          <a:prstGeom prst="rect">
            <a:avLst/>
          </a:prstGeom>
          <a:solidFill>
            <a:schemeClr val="accent5">
              <a:lumMod val="60000"/>
              <a:lumOff val="40000"/>
            </a:schemeClr>
          </a:solid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1907018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423863" y="2205038"/>
          <a:ext cx="8289925" cy="2447925"/>
        </p:xfrm>
        <a:graphic>
          <a:graphicData uri="http://schemas.openxmlformats.org/presentationml/2006/ole">
            <mc:AlternateContent xmlns:mc="http://schemas.openxmlformats.org/markup-compatibility/2006">
              <mc:Choice xmlns:v="urn:schemas-microsoft-com:vml" Requires="v">
                <p:oleObj spid="_x0000_s2077" name="Documento" r:id="rId4" imgW="5552690" imgH="1640198" progId="Word.Document.12">
                  <p:embed/>
                </p:oleObj>
              </mc:Choice>
              <mc:Fallback>
                <p:oleObj name="Documento" r:id="rId4" imgW="5552690" imgH="164019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2205038"/>
                        <a:ext cx="82899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CaixaDeTexto 2"/>
          <p:cNvSpPr txBox="1">
            <a:spLocks noChangeArrowheads="1"/>
          </p:cNvSpPr>
          <p:nvPr/>
        </p:nvSpPr>
        <p:spPr bwMode="auto">
          <a:xfrm>
            <a:off x="1619250" y="981075"/>
            <a:ext cx="6481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pt-BR" altLang="pt-BR" sz="2400">
                <a:latin typeface="Times New Roman" pitchFamily="18" charset="0"/>
              </a:rPr>
              <a:t>Imposto de Renda – 2013 (alíquotas progressivas)</a:t>
            </a:r>
          </a:p>
        </p:txBody>
      </p:sp>
      <p:sp>
        <p:nvSpPr>
          <p:cNvPr id="4" name="CaixaDeTexto 3"/>
          <p:cNvSpPr txBox="1"/>
          <p:nvPr/>
        </p:nvSpPr>
        <p:spPr>
          <a:xfrm>
            <a:off x="611188" y="4581525"/>
            <a:ext cx="7921625" cy="1570038"/>
          </a:xfrm>
          <a:prstGeom prst="rect">
            <a:avLst/>
          </a:prstGeom>
          <a:solidFill>
            <a:schemeClr val="accent5"/>
          </a:solidFill>
        </p:spPr>
        <p:txBody>
          <a:bodyPr>
            <a:spAutoFit/>
          </a:bodyPr>
          <a:lstStyle/>
          <a:p>
            <a:pPr eaLnBrk="1" hangingPunct="1">
              <a:defRPr/>
            </a:pPr>
            <a:r>
              <a:rPr lang="pt-BR" sz="2400" dirty="0">
                <a:cs typeface="Arial" panose="020B0604020202020204" pitchFamily="34" charset="0"/>
              </a:rPr>
              <a:t>No mundo (maior alíquota):</a:t>
            </a:r>
          </a:p>
          <a:p>
            <a:pPr eaLnBrk="1" hangingPunct="1">
              <a:defRPr/>
            </a:pPr>
            <a:r>
              <a:rPr lang="pt-BR" sz="2400" dirty="0">
                <a:cs typeface="Arial" panose="020B0604020202020204" pitchFamily="34" charset="0"/>
              </a:rPr>
              <a:t>Suécia: 58,2%; Alemanha: 51,2%; EUA: 46,1%; Japão: 45,5%; Chile: 45%; Argentina: 35%</a:t>
            </a:r>
          </a:p>
          <a:p>
            <a:pPr eaLnBrk="1" hangingPunct="1">
              <a:defRPr/>
            </a:pPr>
            <a:endParaRPr lang="pt-BR" sz="2400" dirty="0">
              <a:cs typeface="Arial" panose="020B0604020202020204" pitchFamily="34" charset="0"/>
            </a:endParaRPr>
          </a:p>
        </p:txBody>
      </p:sp>
    </p:spTree>
    <p:extLst>
      <p:ext uri="{BB962C8B-B14F-4D97-AF65-F5344CB8AC3E}">
        <p14:creationId xmlns:p14="http://schemas.microsoft.com/office/powerpoint/2010/main" val="2474746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1"/>
          <p:cNvSpPr txBox="1">
            <a:spLocks noChangeArrowheads="1"/>
          </p:cNvSpPr>
          <p:nvPr/>
        </p:nvSpPr>
        <p:spPr bwMode="auto">
          <a:xfrm>
            <a:off x="1187450" y="242888"/>
            <a:ext cx="7656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pt-BR" altLang="pt-BR" sz="2800"/>
              <a:t>Aquilo que escapa aos efeitos da PEC 241....</a:t>
            </a:r>
            <a:endParaRPr lang="pt-BR" altLang="pt-BR" sz="1800"/>
          </a:p>
        </p:txBody>
      </p:sp>
      <p:pic>
        <p:nvPicPr>
          <p:cNvPr id="23555"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800225"/>
            <a:ext cx="571182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755650" y="5456238"/>
            <a:ext cx="7872413" cy="1384300"/>
          </a:xfrm>
          <a:prstGeom prst="rect">
            <a:avLst/>
          </a:prstGeom>
          <a:solidFill>
            <a:schemeClr val="accent2">
              <a:lumMod val="40000"/>
              <a:lumOff val="60000"/>
            </a:schemeClr>
          </a:solidFill>
        </p:spPr>
        <p:txBody>
          <a:bodyPr>
            <a:spAutoFit/>
          </a:bodyPr>
          <a:lstStyle/>
          <a:p>
            <a:pPr>
              <a:defRPr/>
            </a:pPr>
            <a:r>
              <a:rPr lang="pt-BR" sz="2800" dirty="0">
                <a:cs typeface="Arial" panose="020B0604020202020204" pitchFamily="34" charset="0"/>
              </a:rPr>
              <a:t>Uma vinculação que faz muito mal à educação:</a:t>
            </a:r>
          </a:p>
          <a:p>
            <a:pPr>
              <a:defRPr/>
            </a:pPr>
            <a:endParaRPr lang="pt-BR" sz="2800" dirty="0">
              <a:cs typeface="Arial" panose="020B0604020202020204" pitchFamily="34" charset="0"/>
            </a:endParaRPr>
          </a:p>
          <a:p>
            <a:pPr>
              <a:defRPr/>
            </a:pPr>
            <a:r>
              <a:rPr lang="pt-BR" sz="2800" dirty="0">
                <a:cs typeface="Arial" panose="020B0604020202020204" pitchFamily="34" charset="0"/>
                <a:sym typeface="Wingdings" panose="05000000000000000000" pitchFamily="2" charset="2"/>
              </a:rPr>
              <a:t> l</a:t>
            </a:r>
            <a:r>
              <a:rPr lang="pt-BR" sz="2800" dirty="0">
                <a:cs typeface="Arial" panose="020B0604020202020204" pitchFamily="34" charset="0"/>
              </a:rPr>
              <a:t>imitação de gastos com pessoal da LRF</a:t>
            </a:r>
          </a:p>
        </p:txBody>
      </p:sp>
      <p:sp>
        <p:nvSpPr>
          <p:cNvPr id="23557" name="CaixaDeTexto 9"/>
          <p:cNvSpPr txBox="1">
            <a:spLocks noChangeArrowheads="1"/>
          </p:cNvSpPr>
          <p:nvPr/>
        </p:nvSpPr>
        <p:spPr bwMode="auto">
          <a:xfrm>
            <a:off x="323850" y="3973513"/>
            <a:ext cx="2592388"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2000"/>
              <a:t>Juros </a:t>
            </a:r>
            <a:r>
              <a:rPr lang="pt-BR" altLang="pt-BR" sz="2000">
                <a:sym typeface="Wingdings" pitchFamily="2" charset="2"/>
              </a:rPr>
              <a:t> 7% do PIB</a:t>
            </a:r>
          </a:p>
          <a:p>
            <a:pPr>
              <a:spcBef>
                <a:spcPct val="0"/>
              </a:spcBef>
              <a:buClrTx/>
              <a:buSzTx/>
              <a:buFontTx/>
              <a:buNone/>
            </a:pPr>
            <a:r>
              <a:rPr lang="pt-BR" altLang="pt-BR" sz="2000">
                <a:sym typeface="Wingdings" pitchFamily="2" charset="2"/>
              </a:rPr>
              <a:t>Bolsa família: 0,4%</a:t>
            </a:r>
            <a:endParaRPr lang="pt-BR" altLang="pt-BR" sz="2000"/>
          </a:p>
        </p:txBody>
      </p:sp>
      <p:sp>
        <p:nvSpPr>
          <p:cNvPr id="6" name="CaixaDeTexto 5"/>
          <p:cNvSpPr txBox="1"/>
          <p:nvPr/>
        </p:nvSpPr>
        <p:spPr>
          <a:xfrm>
            <a:off x="5362095" y="1124744"/>
            <a:ext cx="3817119" cy="307777"/>
          </a:xfrm>
          <a:prstGeom prst="rect">
            <a:avLst/>
          </a:prstGeom>
          <a:solidFill>
            <a:schemeClr val="accent5">
              <a:lumMod val="60000"/>
              <a:lumOff val="40000"/>
            </a:schemeClr>
          </a:solid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2436043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CONSIDERAÇÕES FINAIS</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3885985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6013" y="268288"/>
            <a:ext cx="7585075" cy="2800350"/>
          </a:xfrm>
          <a:prstGeom prst="rect">
            <a:avLst/>
          </a:prstGeom>
          <a:solidFill>
            <a:schemeClr val="accent1">
              <a:lumMod val="20000"/>
              <a:lumOff val="80000"/>
            </a:schemeClr>
          </a:solidFill>
        </p:spPr>
        <p:txBody>
          <a:bodyPr>
            <a:spAutoFit/>
          </a:bodyPr>
          <a:lstStyle/>
          <a:p>
            <a:pPr>
              <a:defRPr/>
            </a:pPr>
            <a:r>
              <a:rPr lang="pt-BR" sz="2800" dirty="0">
                <a:cs typeface="Arial" panose="020B0604020202020204" pitchFamily="34" charset="0"/>
              </a:rPr>
              <a:t>1-O Dinheiro que se deixa de arrecadar (incentivos fiscais):</a:t>
            </a:r>
          </a:p>
          <a:p>
            <a:pPr>
              <a:defRPr/>
            </a:pPr>
            <a:endParaRPr lang="pt-BR" sz="2400" dirty="0">
              <a:cs typeface="Arial" panose="020B0604020202020204" pitchFamily="34" charset="0"/>
            </a:endParaRPr>
          </a:p>
          <a:p>
            <a:pPr>
              <a:defRPr/>
            </a:pPr>
            <a:r>
              <a:rPr lang="pt-BR" sz="2400" dirty="0">
                <a:solidFill>
                  <a:srgbClr val="FF0000"/>
                </a:solidFill>
                <a:cs typeface="Arial" panose="020B0604020202020204" pitchFamily="34" charset="0"/>
              </a:rPr>
              <a:t>Gastos tributários totais (LOA 2016) </a:t>
            </a:r>
            <a:r>
              <a:rPr lang="pt-BR" sz="2400" dirty="0">
                <a:solidFill>
                  <a:srgbClr val="FF0000"/>
                </a:solidFill>
                <a:cs typeface="Arial" panose="020B0604020202020204" pitchFamily="34" charset="0"/>
                <a:sym typeface="Wingdings" panose="05000000000000000000" pitchFamily="2" charset="2"/>
              </a:rPr>
              <a:t> R$ 271 Bi</a:t>
            </a:r>
          </a:p>
          <a:p>
            <a:pPr>
              <a:defRPr/>
            </a:pPr>
            <a:r>
              <a:rPr lang="pt-BR" sz="2400" dirty="0">
                <a:solidFill>
                  <a:srgbClr val="FF0000"/>
                </a:solidFill>
                <a:cs typeface="Arial" panose="020B0604020202020204" pitchFamily="34" charset="0"/>
                <a:sym typeface="Wingdings" panose="05000000000000000000" pitchFamily="2" charset="2"/>
              </a:rPr>
              <a:t>Educação:</a:t>
            </a:r>
          </a:p>
          <a:p>
            <a:pPr>
              <a:defRPr/>
            </a:pPr>
            <a:r>
              <a:rPr lang="pt-BR" sz="2400" dirty="0">
                <a:solidFill>
                  <a:srgbClr val="FF0000"/>
                </a:solidFill>
                <a:cs typeface="Arial" panose="020B0604020202020204" pitchFamily="34" charset="0"/>
                <a:sym typeface="Wingdings" panose="05000000000000000000" pitchFamily="2" charset="2"/>
              </a:rPr>
              <a:t>	- IR: 3,7 Bi (2014)</a:t>
            </a:r>
          </a:p>
          <a:p>
            <a:pPr>
              <a:defRPr/>
            </a:pPr>
            <a:r>
              <a:rPr lang="pt-BR" sz="2400" dirty="0">
                <a:solidFill>
                  <a:srgbClr val="FF0000"/>
                </a:solidFill>
                <a:cs typeface="Arial" panose="020B0604020202020204" pitchFamily="34" charset="0"/>
                <a:sym typeface="Wingdings" panose="05000000000000000000" pitchFamily="2" charset="2"/>
              </a:rPr>
              <a:t>	- </a:t>
            </a:r>
            <a:r>
              <a:rPr lang="pt-BR" sz="2400" dirty="0" err="1">
                <a:solidFill>
                  <a:srgbClr val="FF0000"/>
                </a:solidFill>
                <a:cs typeface="Arial" panose="020B0604020202020204" pitchFamily="34" charset="0"/>
                <a:sym typeface="Wingdings" panose="05000000000000000000" pitchFamily="2" charset="2"/>
              </a:rPr>
              <a:t>Prouni</a:t>
            </a:r>
            <a:r>
              <a:rPr lang="pt-BR" sz="2400" dirty="0">
                <a:solidFill>
                  <a:srgbClr val="FF0000"/>
                </a:solidFill>
                <a:cs typeface="Arial" panose="020B0604020202020204" pitchFamily="34" charset="0"/>
                <a:sym typeface="Wingdings" panose="05000000000000000000" pitchFamily="2" charset="2"/>
              </a:rPr>
              <a:t>: 1,3 Bi (2014)</a:t>
            </a:r>
          </a:p>
        </p:txBody>
      </p:sp>
      <p:sp>
        <p:nvSpPr>
          <p:cNvPr id="3" name="CaixaDeTexto 2"/>
          <p:cNvSpPr txBox="1"/>
          <p:nvPr/>
        </p:nvSpPr>
        <p:spPr>
          <a:xfrm>
            <a:off x="214313" y="5357813"/>
            <a:ext cx="8501062" cy="1169987"/>
          </a:xfrm>
          <a:prstGeom prst="rect">
            <a:avLst/>
          </a:prstGeom>
          <a:solidFill>
            <a:schemeClr val="accent1">
              <a:lumMod val="20000"/>
              <a:lumOff val="80000"/>
            </a:schemeClr>
          </a:solidFill>
        </p:spPr>
        <p:txBody>
          <a:bodyPr>
            <a:spAutoFit/>
          </a:bodyPr>
          <a:lstStyle/>
          <a:p>
            <a:pPr>
              <a:defRPr/>
            </a:pPr>
            <a:r>
              <a:rPr lang="pt-BR" sz="2800" dirty="0">
                <a:cs typeface="Arial" panose="020B0604020202020204" pitchFamily="34" charset="0"/>
              </a:rPr>
              <a:t>3- E aquele que nunca irá se receber...</a:t>
            </a:r>
          </a:p>
          <a:p>
            <a:pPr>
              <a:defRPr/>
            </a:pPr>
            <a:endParaRPr lang="pt-BR" dirty="0">
              <a:cs typeface="Arial" panose="020B0604020202020204" pitchFamily="34" charset="0"/>
            </a:endParaRPr>
          </a:p>
          <a:p>
            <a:pPr>
              <a:defRPr/>
            </a:pPr>
            <a:r>
              <a:rPr lang="pt-BR" sz="2400" dirty="0">
                <a:solidFill>
                  <a:srgbClr val="FF0000"/>
                </a:solidFill>
                <a:cs typeface="Arial" panose="020B0604020202020204" pitchFamily="34" charset="0"/>
              </a:rPr>
              <a:t>FIES: 18 bi (2015)  </a:t>
            </a:r>
            <a:r>
              <a:rPr lang="pt-BR" sz="1600" dirty="0">
                <a:solidFill>
                  <a:srgbClr val="FF0000"/>
                </a:solidFill>
                <a:cs typeface="Arial" panose="020B0604020202020204" pitchFamily="34" charset="0"/>
              </a:rPr>
              <a:t>(</a:t>
            </a:r>
            <a:r>
              <a:rPr lang="pt-BR" sz="1600" dirty="0" err="1">
                <a:solidFill>
                  <a:srgbClr val="FF0000"/>
                </a:solidFill>
                <a:cs typeface="Arial" panose="020B0604020202020204" pitchFamily="34" charset="0"/>
              </a:rPr>
              <a:t>Kroton</a:t>
            </a:r>
            <a:r>
              <a:rPr lang="pt-BR" sz="1600" dirty="0">
                <a:solidFill>
                  <a:srgbClr val="FF0000"/>
                </a:solidFill>
                <a:cs typeface="Arial" panose="020B0604020202020204" pitchFamily="34" charset="0"/>
              </a:rPr>
              <a:t>+Estácio (</a:t>
            </a:r>
            <a:r>
              <a:rPr lang="pt-BR" sz="1600" dirty="0" err="1">
                <a:solidFill>
                  <a:srgbClr val="FF0000"/>
                </a:solidFill>
                <a:cs typeface="Arial" panose="020B0604020202020204" pitchFamily="34" charset="0"/>
              </a:rPr>
              <a:t>cade</a:t>
            </a:r>
            <a:r>
              <a:rPr lang="pt-BR" sz="1600" dirty="0">
                <a:solidFill>
                  <a:srgbClr val="FF0000"/>
                </a:solidFill>
                <a:cs typeface="Arial" panose="020B0604020202020204" pitchFamily="34" charset="0"/>
              </a:rPr>
              <a:t>): 1,6 mi de alunos (23% do total)</a:t>
            </a:r>
          </a:p>
        </p:txBody>
      </p:sp>
      <p:sp>
        <p:nvSpPr>
          <p:cNvPr id="24580" name="CaixaDeTexto 3"/>
          <p:cNvSpPr txBox="1">
            <a:spLocks noChangeArrowheads="1"/>
          </p:cNvSpPr>
          <p:nvPr/>
        </p:nvSpPr>
        <p:spPr bwMode="auto">
          <a:xfrm>
            <a:off x="755650" y="3068638"/>
            <a:ext cx="80645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pt-BR" altLang="pt-BR" sz="2800"/>
              <a:t>2- O dinheiro que é mal gasto:</a:t>
            </a:r>
          </a:p>
          <a:p>
            <a:pPr>
              <a:spcBef>
                <a:spcPct val="0"/>
              </a:spcBef>
              <a:buClrTx/>
              <a:buSzTx/>
              <a:buFontTx/>
              <a:buNone/>
            </a:pPr>
            <a:endParaRPr lang="pt-BR" altLang="pt-BR" sz="1800"/>
          </a:p>
          <a:p>
            <a:pPr>
              <a:spcBef>
                <a:spcPct val="0"/>
              </a:spcBef>
              <a:buClrTx/>
              <a:buSzTx/>
              <a:buFontTx/>
              <a:buNone/>
            </a:pPr>
            <a:r>
              <a:rPr lang="pt-BR" altLang="pt-BR" sz="2400">
                <a:solidFill>
                  <a:srgbClr val="FF0000"/>
                </a:solidFill>
              </a:rPr>
              <a:t>Pronatec: R$ 3,1 Bi (2013)</a:t>
            </a:r>
          </a:p>
          <a:p>
            <a:pPr>
              <a:spcBef>
                <a:spcPct val="0"/>
              </a:spcBef>
              <a:buClrTx/>
              <a:buSzTx/>
              <a:buFontTx/>
              <a:buNone/>
            </a:pPr>
            <a:r>
              <a:rPr lang="pt-BR" altLang="pt-BR" sz="2400">
                <a:solidFill>
                  <a:srgbClr val="FF0000"/>
                </a:solidFill>
              </a:rPr>
              <a:t>Sistema “S”: 18 bilhões sem qualquer transparência </a:t>
            </a:r>
            <a:r>
              <a:rPr lang="pt-BR" altLang="pt-BR" sz="2400">
                <a:solidFill>
                  <a:srgbClr val="FF0000"/>
                </a:solidFill>
                <a:sym typeface="Wingdings" pitchFamily="2" charset="2"/>
              </a:rPr>
              <a:t> dinheiro público (tributo) para o setor patronal privado</a:t>
            </a:r>
            <a:endParaRPr lang="pt-BR" altLang="pt-BR" sz="2400">
              <a:solidFill>
                <a:srgbClr val="FF0000"/>
              </a:solidFill>
            </a:endParaRPr>
          </a:p>
          <a:p>
            <a:pPr>
              <a:spcBef>
                <a:spcPct val="0"/>
              </a:spcBef>
              <a:buClrTx/>
              <a:buSzTx/>
              <a:buFontTx/>
              <a:buNone/>
            </a:pPr>
            <a:endParaRPr lang="pt-BR" altLang="pt-BR" sz="1800"/>
          </a:p>
        </p:txBody>
      </p:sp>
      <p:sp>
        <p:nvSpPr>
          <p:cNvPr id="5" name="CaixaDeTexto 4"/>
          <p:cNvSpPr txBox="1"/>
          <p:nvPr/>
        </p:nvSpPr>
        <p:spPr>
          <a:xfrm>
            <a:off x="5343514" y="6527800"/>
            <a:ext cx="3817119" cy="307777"/>
          </a:xfrm>
          <a:prstGeom prst="rect">
            <a:avLst/>
          </a:prstGeom>
          <a:noFill/>
        </p:spPr>
        <p:txBody>
          <a:bodyPr wrap="square" rtlCol="0">
            <a:spAutoFit/>
          </a:bodyPr>
          <a:lstStyle/>
          <a:p>
            <a:r>
              <a:rPr lang="pt-BR" sz="1400" dirty="0" smtClean="0"/>
              <a:t>Fonte ( e elaboração): MARCELINO, José   2015</a:t>
            </a:r>
            <a:endParaRPr lang="pt-BR" sz="1400" dirty="0"/>
          </a:p>
        </p:txBody>
      </p:sp>
    </p:spTree>
    <p:extLst>
      <p:ext uri="{BB962C8B-B14F-4D97-AF65-F5344CB8AC3E}">
        <p14:creationId xmlns:p14="http://schemas.microsoft.com/office/powerpoint/2010/main" val="699435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3.bp.blogspot.com/-yD1SW6YBr5k/VXhjx78yFBI/AAAAAAAAFCs/gYRHje36B88/s1600/pirc3a2mides-etc3a1rias-absolutas.png"/>
          <p:cNvPicPr>
            <a:picLocks noChangeAspect="1" noChangeArrowheads="1"/>
          </p:cNvPicPr>
          <p:nvPr/>
        </p:nvPicPr>
        <p:blipFill>
          <a:blip r:embed="rId2" cstate="print"/>
          <a:srcRect/>
          <a:stretch>
            <a:fillRect/>
          </a:stretch>
        </p:blipFill>
        <p:spPr bwMode="auto">
          <a:xfrm>
            <a:off x="0" y="692700"/>
            <a:ext cx="9144000" cy="5481043"/>
          </a:xfrm>
          <a:prstGeom prst="rect">
            <a:avLst/>
          </a:prstGeom>
          <a:noFill/>
        </p:spPr>
      </p:pic>
      <p:sp>
        <p:nvSpPr>
          <p:cNvPr id="3" name="CaixaDeTexto 2"/>
          <p:cNvSpPr txBox="1"/>
          <p:nvPr/>
        </p:nvSpPr>
        <p:spPr>
          <a:xfrm>
            <a:off x="323529" y="6453336"/>
            <a:ext cx="4464496" cy="369332"/>
          </a:xfrm>
          <a:prstGeom prst="rect">
            <a:avLst/>
          </a:prstGeom>
          <a:noFill/>
        </p:spPr>
        <p:txBody>
          <a:bodyPr wrap="square" rtlCol="0">
            <a:spAutoFit/>
          </a:bodyPr>
          <a:lstStyle/>
          <a:p>
            <a:r>
              <a:rPr lang="pt-BR" dirty="0" smtClean="0"/>
              <a:t>FONTE: IPEA; IBGE</a:t>
            </a:r>
            <a:endParaRPr lang="pt-BR" dirty="0"/>
          </a:p>
        </p:txBody>
      </p:sp>
      <p:sp>
        <p:nvSpPr>
          <p:cNvPr id="2" name="Título 1"/>
          <p:cNvSpPr>
            <a:spLocks noGrp="1"/>
          </p:cNvSpPr>
          <p:nvPr>
            <p:ph type="title"/>
          </p:nvPr>
        </p:nvSpPr>
        <p:spPr>
          <a:xfrm>
            <a:off x="457200" y="188640"/>
            <a:ext cx="8229600" cy="418062"/>
          </a:xfrm>
        </p:spPr>
        <p:txBody>
          <a:bodyPr>
            <a:normAutofit fontScale="90000"/>
          </a:bodyPr>
          <a:lstStyle/>
          <a:p>
            <a:r>
              <a:rPr lang="pt-BR" dirty="0" smtClean="0"/>
              <a:t>O  BÔNUS DEMOGRÁFICO</a:t>
            </a:r>
            <a:endParaRPr lang="pt-BR" dirty="0"/>
          </a:p>
        </p:txBody>
      </p:sp>
    </p:spTree>
    <p:extLst>
      <p:ext uri="{BB962C8B-B14F-4D97-AF65-F5344CB8AC3E}">
        <p14:creationId xmlns:p14="http://schemas.microsoft.com/office/powerpoint/2010/main" val="79188971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m para porcentagem de ricos e pobres no bras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96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971550" y="1989138"/>
            <a:ext cx="7632700" cy="1323439"/>
          </a:xfrm>
          <a:prstGeom prst="rect">
            <a:avLst/>
          </a:prstGeom>
          <a:solidFill>
            <a:srgbClr val="9FFF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8000" dirty="0" smtClean="0"/>
              <a:t>CAQi</a:t>
            </a:r>
            <a:endParaRPr lang="pt-BR" altLang="pt-BR" sz="8000" dirty="0"/>
          </a:p>
        </p:txBody>
      </p:sp>
    </p:spTree>
    <p:extLst>
      <p:ext uri="{BB962C8B-B14F-4D97-AF65-F5344CB8AC3E}">
        <p14:creationId xmlns:p14="http://schemas.microsoft.com/office/powerpoint/2010/main" val="186762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1550" y="1989138"/>
            <a:ext cx="7632700" cy="4401205"/>
          </a:xfrm>
          <a:prstGeom prst="rect">
            <a:avLst/>
          </a:prstGeom>
          <a:solidFill>
            <a:srgbClr val="9FFF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8000" dirty="0" smtClean="0"/>
              <a:t>FUNDEB PERMANENTE</a:t>
            </a:r>
          </a:p>
          <a:p>
            <a:pPr algn="ctr" eaLnBrk="1" hangingPunct="1">
              <a:spcBef>
                <a:spcPct val="50000"/>
              </a:spcBef>
              <a:buClrTx/>
              <a:buSzTx/>
              <a:buFontTx/>
              <a:buNone/>
            </a:pPr>
            <a:r>
              <a:rPr lang="pt-BR" altLang="pt-BR" sz="8000" smtClean="0"/>
              <a:t>PEC 15/2015</a:t>
            </a:r>
            <a:endParaRPr lang="pt-BR" altLang="pt-BR" sz="8000" dirty="0"/>
          </a:p>
        </p:txBody>
      </p:sp>
    </p:spTree>
    <p:extLst>
      <p:ext uri="{BB962C8B-B14F-4D97-AF65-F5344CB8AC3E}">
        <p14:creationId xmlns:p14="http://schemas.microsoft.com/office/powerpoint/2010/main" val="930246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55576" y="404664"/>
            <a:ext cx="7632700" cy="5016758"/>
          </a:xfrm>
          <a:prstGeom prst="rect">
            <a:avLst/>
          </a:prstGeom>
          <a:solidFill>
            <a:srgbClr val="9FFF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8000" dirty="0" smtClean="0"/>
              <a:t>PELO CUMPRIMENTO DA META 20 DO PNE</a:t>
            </a:r>
            <a:endParaRPr lang="pt-BR" altLang="pt-BR" sz="8000" dirty="0"/>
          </a:p>
        </p:txBody>
      </p:sp>
    </p:spTree>
    <p:extLst>
      <p:ext uri="{BB962C8B-B14F-4D97-AF65-F5344CB8AC3E}">
        <p14:creationId xmlns:p14="http://schemas.microsoft.com/office/powerpoint/2010/main" val="4018434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3568" y="1196752"/>
            <a:ext cx="7920682" cy="4401205"/>
          </a:xfrm>
          <a:prstGeom prst="rect">
            <a:avLst/>
          </a:prstGeom>
          <a:solidFill>
            <a:srgbClr val="9FFF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eaLnBrk="1" hangingPunct="1">
              <a:spcBef>
                <a:spcPct val="50000"/>
              </a:spcBef>
              <a:buClrTx/>
              <a:buSzTx/>
              <a:buFontTx/>
              <a:buNone/>
            </a:pPr>
            <a:r>
              <a:rPr lang="pt-BR" altLang="pt-BR" sz="4000" b="1" dirty="0" smtClean="0"/>
              <a:t>EDUCAÇÃO PÚBLICA, GRATUITA, LAICA, RESPEITANDO A DIFERENÇAS, INCLUSIVA E DE QUALIDADE SOCIALMENTE REFERENCIADA!</a:t>
            </a:r>
            <a:endParaRPr lang="pt-BR" altLang="pt-BR" sz="4000" b="1" dirty="0"/>
          </a:p>
        </p:txBody>
      </p:sp>
    </p:spTree>
    <p:extLst>
      <p:ext uri="{BB962C8B-B14F-4D97-AF65-F5344CB8AC3E}">
        <p14:creationId xmlns:p14="http://schemas.microsoft.com/office/powerpoint/2010/main" val="3669383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5400" dirty="0" smtClean="0"/>
              <a:t>OBRIGADO !</a:t>
            </a:r>
            <a:endParaRPr lang="pt-BR" sz="5400"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02802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e miércoles la organización no gubernamental Transparencia Internacional (Transparency International) ha publicado su índice de corrupción del 2016, posicionando a México en el puesto 123 de 176 países analizados. El índice demuestra una brecha entre la percepción de corrupción y la desigualdad social que persiste y aumenta cada día más no únicamente en los países subdesarrollados o emergentes. Este fenómeno se da debido a que la mayoría de los piases cuentan con un terreno fértil para el ascenso de políticos populistas en el 2016. Los realizadores de dicho índice señalaron que líderes populistas como el presidente de Estados Unidos, Donald Trump, y la candidata a la presidencia de Francia Marine Le Pen han buscado reiteradamente establecer vínculos entre una élite corrupta y la marginación de la clase trabajadora. Destacando que los partidos anti-sistema por lo general no lograron disminuir la percepción sobre corrupción una vez que llegaron al poder, sostuvo el grupo. &quot;En el caso de Donald Trump, las primeras señales de una traición a sus promesas ya están ahí&quot;, escribió el principal investigador de Transparencia Internacional, Finn Heinrich, en un blog sobre el informe. Heinrich declaró que Trump ha dicho que podría revocar &quot;leyes clave en la lucha contra la corrupción y está haciendo caso omiso de los posibles conflictos de interés que exacerbarán y que no controlarán la corrupció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3"/>
            <a:ext cx="9144000" cy="609329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274638"/>
            <a:ext cx="8229600" cy="346050"/>
          </a:xfrm>
        </p:spPr>
        <p:txBody>
          <a:bodyPr>
            <a:normAutofit fontScale="90000"/>
          </a:bodyPr>
          <a:lstStyle/>
          <a:p>
            <a:r>
              <a:rPr lang="pt-BR" sz="3600" b="1" dirty="0" smtClean="0"/>
              <a:t>MAPA DA CORRUPÇÃO MUNDIAL -2016</a:t>
            </a:r>
            <a:endParaRPr lang="pt-BR" sz="3600" b="1" dirty="0"/>
          </a:p>
        </p:txBody>
      </p:sp>
      <p:sp>
        <p:nvSpPr>
          <p:cNvPr id="3" name="CaixaDeTexto 2"/>
          <p:cNvSpPr txBox="1"/>
          <p:nvPr/>
        </p:nvSpPr>
        <p:spPr>
          <a:xfrm>
            <a:off x="102120" y="6541387"/>
            <a:ext cx="9144000" cy="276999"/>
          </a:xfrm>
          <a:prstGeom prst="rect">
            <a:avLst/>
          </a:prstGeom>
          <a:noFill/>
        </p:spPr>
        <p:txBody>
          <a:bodyPr wrap="square" rtlCol="0">
            <a:spAutoFit/>
          </a:bodyPr>
          <a:lstStyle/>
          <a:p>
            <a:pPr algn="r"/>
            <a:r>
              <a:rPr lang="pt-BR" sz="1200" dirty="0"/>
              <a:t>Fontehttp://www.transparency.org/news/feature/corruption_perceptions_index_2016</a:t>
            </a:r>
          </a:p>
        </p:txBody>
      </p:sp>
    </p:spTree>
    <p:extLst>
      <p:ext uri="{BB962C8B-B14F-4D97-AF65-F5344CB8AC3E}">
        <p14:creationId xmlns:p14="http://schemas.microsoft.com/office/powerpoint/2010/main" val="1864552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3241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9239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aixaDeTexto 2"/>
          <p:cNvSpPr txBox="1">
            <a:spLocks noChangeArrowheads="1"/>
          </p:cNvSpPr>
          <p:nvPr/>
        </p:nvSpPr>
        <p:spPr bwMode="auto">
          <a:xfrm>
            <a:off x="1214438" y="0"/>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FontTx/>
              <a:buNone/>
            </a:pPr>
            <a:r>
              <a:rPr lang="pt-BR" altLang="pt-BR" sz="2400" b="1" dirty="0" smtClean="0"/>
              <a:t>EC 95/2016: O </a:t>
            </a:r>
            <a:r>
              <a:rPr lang="pt-BR" altLang="pt-BR" sz="2400" b="1" dirty="0"/>
              <a:t>QUE ESTÁ EM DISPUTA</a:t>
            </a:r>
          </a:p>
        </p:txBody>
      </p:sp>
      <p:sp>
        <p:nvSpPr>
          <p:cNvPr id="26628" name="CaixaDeTexto 3"/>
          <p:cNvSpPr txBox="1">
            <a:spLocks noChangeArrowheads="1"/>
          </p:cNvSpPr>
          <p:nvPr/>
        </p:nvSpPr>
        <p:spPr bwMode="auto">
          <a:xfrm>
            <a:off x="4067175" y="5445125"/>
            <a:ext cx="792163"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pt-BR" altLang="pt-BR"/>
              <a:t>60 bi</a:t>
            </a:r>
          </a:p>
        </p:txBody>
      </p:sp>
    </p:spTree>
    <p:extLst>
      <p:ext uri="{BB962C8B-B14F-4D97-AF65-F5344CB8AC3E}">
        <p14:creationId xmlns:p14="http://schemas.microsoft.com/office/powerpoint/2010/main" val="151298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84976"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457200" y="58614"/>
            <a:ext cx="8229600" cy="562074"/>
          </a:xfrm>
        </p:spPr>
        <p:txBody>
          <a:bodyPr>
            <a:normAutofit fontScale="90000"/>
          </a:bodyPr>
          <a:lstStyle/>
          <a:p>
            <a:r>
              <a:rPr lang="pt-BR" dirty="0" smtClean="0"/>
              <a:t>O Fundo Público: a fronteira final!</a:t>
            </a:r>
            <a:endParaRPr lang="pt-BR" dirty="0"/>
          </a:p>
        </p:txBody>
      </p:sp>
    </p:spTree>
    <p:extLst>
      <p:ext uri="{BB962C8B-B14F-4D97-AF65-F5344CB8AC3E}">
        <p14:creationId xmlns:p14="http://schemas.microsoft.com/office/powerpoint/2010/main" val="221274791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1844</Words>
  <Application>Microsoft Office PowerPoint</Application>
  <PresentationFormat>Apresentação na tela (4:3)</PresentationFormat>
  <Paragraphs>217</Paragraphs>
  <Slides>64</Slides>
  <Notes>1</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64</vt:i4>
      </vt:variant>
    </vt:vector>
  </HeadingPairs>
  <TitlesOfParts>
    <vt:vector size="71" baseType="lpstr">
      <vt:lpstr>Arial</vt:lpstr>
      <vt:lpstr>Calibri</vt:lpstr>
      <vt:lpstr>Tahoma</vt:lpstr>
      <vt:lpstr>Times New Roman</vt:lpstr>
      <vt:lpstr>Wingdings</vt:lpstr>
      <vt:lpstr>Tema do Office</vt:lpstr>
      <vt:lpstr>Documento</vt:lpstr>
      <vt:lpstr>Debater as propostas prioritárias e sugestões da sociedade civil na área educacional</vt:lpstr>
      <vt:lpstr>Roteiro da Exposição</vt:lpstr>
      <vt:lpstr>Apresentação do PowerPoint</vt:lpstr>
      <vt:lpstr>Apresentação do PowerPoint</vt:lpstr>
      <vt:lpstr>Apresentação do PowerPoint</vt:lpstr>
      <vt:lpstr>Apresentação do PowerPoint</vt:lpstr>
      <vt:lpstr>MAPA DA CORRUPÇÃO MUNDIAL -2016</vt:lpstr>
      <vt:lpstr>Apresentação do PowerPoint</vt:lpstr>
      <vt:lpstr>O Fundo Público: a fronteira final!</vt:lpstr>
      <vt:lpstr>Apresentação do PowerPoint</vt:lpstr>
      <vt:lpstr>Apresentação do PowerPoint</vt:lpstr>
      <vt:lpstr>Apresentação do PowerPoint</vt:lpstr>
      <vt:lpstr>MAPA DA POBREZA NO BRASIL - 2016</vt:lpstr>
      <vt:lpstr>BRASIL – PNUD 2016 </vt:lpstr>
      <vt:lpstr>Apresentação do PowerPoint</vt:lpstr>
      <vt:lpstr>Apresentação do PowerPoint</vt:lpstr>
      <vt:lpstr>O SÉCULO XXI JÁ CHEGOU PARA A EDUCAÇÃO BRASILEIRA?</vt:lpstr>
      <vt:lpstr>Apresentação do PowerPoint</vt:lpstr>
      <vt:lpstr>Apresentação do PowerPoint</vt:lpstr>
      <vt:lpstr>Apresentação do PowerPoint</vt:lpstr>
      <vt:lpstr>Quantos alunos matriculados na Educação Brasileira em 2016?</vt:lpstr>
      <vt:lpstr>EDUCAÇÃO NO BRASIL (2016)¹ *</vt:lpstr>
      <vt:lpstr>Mapa da Ensino Superior no Brasil (2016)</vt:lpstr>
      <vt:lpstr>Apresentação do PowerPoint</vt:lpstr>
      <vt:lpstr>Educação Básica</vt:lpstr>
      <vt:lpstr>Apresentação do PowerPoint</vt:lpstr>
      <vt:lpstr>Comparação Brasil x Matrículas na Educação Brasileira (2016)</vt:lpstr>
      <vt:lpstr>Comparação Brasil x Matrículas na Educação  Básica Brasileira (2016)</vt:lpstr>
      <vt:lpstr>PAÍSES DA OCDE – EUROPA POPULAÇÃO (EM MILHÕES) 2012-2014</vt:lpstr>
      <vt:lpstr>Apresentação do PowerPoint</vt:lpstr>
      <vt:lpstr>Apresentação do PowerPoint</vt:lpstr>
      <vt:lpstr>Crianças Brasileiras até 14 anos¹ ² ³  (2015)</vt:lpstr>
      <vt:lpstr>Apresentação do PowerPoint</vt:lpstr>
      <vt:lpstr>Apresentação do PowerPoint</vt:lpstr>
      <vt:lpstr>Apresentação do PowerPoint</vt:lpstr>
      <vt:lpstr>QUEM É O PROFESSOR BRASILEIRO DO SÉCULO XXI?</vt:lpstr>
      <vt:lpstr>Evolução do PNSPEB (2010-2016)</vt:lpstr>
      <vt:lpstr>O Valor real do PNSPEB</vt:lpstr>
      <vt:lpstr>Apresentação do PowerPoint</vt:lpstr>
      <vt:lpstr>Apresentação do PowerPoint</vt:lpstr>
      <vt:lpstr>Apresentação do PowerPoint</vt:lpstr>
      <vt:lpstr>Apresentação do PowerPoint</vt:lpstr>
      <vt:lpstr>Apresentação do PowerPoint</vt:lpstr>
      <vt:lpstr>Apresentação do PowerPoint</vt:lpstr>
      <vt:lpstr>Para aumentar Ideb, escola manda alunos para EJA (The Fast Track View)  </vt:lpstr>
      <vt:lpstr>Apresentação do PowerPoint</vt:lpstr>
      <vt:lpstr>Apresentação do PowerPoint</vt:lpstr>
      <vt:lpstr>ÔOOO, PAPAI! QUE COISA FEIA!</vt:lpstr>
      <vt:lpstr>Carga Tributária: Quem paga o quê?</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CONSIDERAÇÕES FINAIS</vt:lpstr>
      <vt:lpstr>Apresentação do PowerPoint</vt:lpstr>
      <vt:lpstr>O  BÔNUS DEMOGRÁFICO</vt:lpstr>
      <vt:lpstr>Apresentação do PowerPoint</vt:lpstr>
      <vt:lpstr>Apresentação do PowerPoint</vt:lpstr>
      <vt:lpstr>Apresentação do PowerPoint</vt:lpstr>
      <vt:lpstr>Apresentação do PowerPoint</vt:lpstr>
      <vt:lpstr>OBRIGADO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Welington</dc:creator>
  <cp:lastModifiedBy>cd</cp:lastModifiedBy>
  <cp:revision>31</cp:revision>
  <dcterms:created xsi:type="dcterms:W3CDTF">2017-08-15T00:10:03Z</dcterms:created>
  <dcterms:modified xsi:type="dcterms:W3CDTF">2017-08-15T17:13:44Z</dcterms:modified>
</cp:coreProperties>
</file>