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11" r:id="rId2"/>
    <p:sldId id="310" r:id="rId3"/>
    <p:sldId id="277" r:id="rId4"/>
    <p:sldId id="260" r:id="rId5"/>
    <p:sldId id="266" r:id="rId6"/>
    <p:sldId id="323" r:id="rId7"/>
    <p:sldId id="314" r:id="rId8"/>
    <p:sldId id="317" r:id="rId9"/>
    <p:sldId id="318" r:id="rId10"/>
    <p:sldId id="319" r:id="rId11"/>
    <p:sldId id="320" r:id="rId12"/>
    <p:sldId id="316" r:id="rId13"/>
    <p:sldId id="321" r:id="rId14"/>
    <p:sldId id="301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ábata Amaral de Pontes" initials="TAdP" lastIdx="3" clrIdx="0">
    <p:extLst/>
  </p:cmAuthor>
  <p:cmAuthor id="2" name="Renan Ferreirinha Carneiro" initials="" lastIdx="7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E8D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98" autoAdjust="0"/>
    <p:restoredTop sz="85275" autoAdjust="0"/>
  </p:normalViewPr>
  <p:slideViewPr>
    <p:cSldViewPr>
      <p:cViewPr varScale="1">
        <p:scale>
          <a:sx n="99" d="100"/>
          <a:sy n="99" d="100"/>
        </p:scale>
        <p:origin x="1998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48C682-2586-4584-B0D4-E52741832BB5}" type="datetimeFigureOut">
              <a:rPr lang="pt-BR" smtClean="0"/>
              <a:t>15/08/2017</a:t>
            </a:fld>
            <a:endParaRPr lang="pt-B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5E054C-1443-4103-8B55-06A9234D58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754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472245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AB9194-E020-BC4D-B534-ABCA6FC845A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6421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84508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5E054C-1443-4103-8B55-06A9234D5807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08431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0CFDE-97A9-4947-83ED-C197D50FADAF}" type="datetimeFigureOut">
              <a:rPr lang="en-US" smtClean="0"/>
              <a:pPr/>
              <a:t>8/15/2017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9D987-5CD3-4218-B262-EA9EC29DB22D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0CFDE-97A9-4947-83ED-C197D50FADAF}" type="datetimeFigureOut">
              <a:rPr lang="en-US" smtClean="0"/>
              <a:pPr/>
              <a:t>8/15/2017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9D987-5CD3-4218-B262-EA9EC29DB22D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0CFDE-97A9-4947-83ED-C197D50FADAF}" type="datetimeFigureOut">
              <a:rPr lang="en-US" smtClean="0"/>
              <a:pPr/>
              <a:t>8/15/2017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9D987-5CD3-4218-B262-EA9EC29DB22D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0CFDE-97A9-4947-83ED-C197D50FADAF}" type="datetimeFigureOut">
              <a:rPr lang="en-US" smtClean="0"/>
              <a:pPr/>
              <a:t>8/15/2017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9D987-5CD3-4218-B262-EA9EC29DB22D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0CFDE-97A9-4947-83ED-C197D50FADAF}" type="datetimeFigureOut">
              <a:rPr lang="en-US" smtClean="0"/>
              <a:pPr/>
              <a:t>8/15/2017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9D987-5CD3-4218-B262-EA9EC29DB22D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0CFDE-97A9-4947-83ED-C197D50FADAF}" type="datetimeFigureOut">
              <a:rPr lang="en-US" smtClean="0"/>
              <a:pPr/>
              <a:t>8/15/2017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9D987-5CD3-4218-B262-EA9EC29DB22D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0CFDE-97A9-4947-83ED-C197D50FADAF}" type="datetimeFigureOut">
              <a:rPr lang="en-US" smtClean="0"/>
              <a:pPr/>
              <a:t>8/15/2017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9D987-5CD3-4218-B262-EA9EC29DB22D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0CFDE-97A9-4947-83ED-C197D50FADAF}" type="datetimeFigureOut">
              <a:rPr lang="en-US" smtClean="0"/>
              <a:pPr/>
              <a:t>8/15/2017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9D987-5CD3-4218-B262-EA9EC29DB22D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0CFDE-97A9-4947-83ED-C197D50FADAF}" type="datetimeFigureOut">
              <a:rPr lang="en-US" smtClean="0"/>
              <a:pPr/>
              <a:t>8/15/2017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9D987-5CD3-4218-B262-EA9EC29DB22D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0CFDE-97A9-4947-83ED-C197D50FADAF}" type="datetimeFigureOut">
              <a:rPr lang="en-US" smtClean="0"/>
              <a:pPr/>
              <a:t>8/15/2017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9D987-5CD3-4218-B262-EA9EC29DB22D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0CFDE-97A9-4947-83ED-C197D50FADAF}" type="datetimeFigureOut">
              <a:rPr lang="en-US" smtClean="0"/>
              <a:pPr/>
              <a:t>8/15/2017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9D987-5CD3-4218-B262-EA9EC29DB22D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E0CFDE-97A9-4947-83ED-C197D50FADAF}" type="datetimeFigureOut">
              <a:rPr lang="en-US" smtClean="0"/>
              <a:pPr/>
              <a:t>8/15/2017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D9D987-5CD3-4218-B262-EA9EC29DB22D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jp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609600"/>
            <a:ext cx="7379368" cy="5257800"/>
          </a:xfrm>
        </p:spPr>
      </p:pic>
    </p:spTree>
    <p:extLst>
      <p:ext uri="{BB962C8B-B14F-4D97-AF65-F5344CB8AC3E}">
        <p14:creationId xmlns:p14="http://schemas.microsoft.com/office/powerpoint/2010/main" val="2178519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" t="2787" r="27108" b="99"/>
          <a:stretch/>
        </p:blipFill>
        <p:spPr>
          <a:xfrm>
            <a:off x="150124" y="0"/>
            <a:ext cx="4544705" cy="67003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65" t="41386" r="1034" b="42521"/>
          <a:stretch/>
        </p:blipFill>
        <p:spPr>
          <a:xfrm>
            <a:off x="5022376" y="3903260"/>
            <a:ext cx="3029803" cy="230779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022376" y="696036"/>
            <a:ext cx="406703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16053"/>
                </a:solidFill>
                <a:latin typeface="Oswald" panose="02000503000000000000" pitchFamily="2" charset="0"/>
              </a:rPr>
              <a:t>AS INSTALAÇÕES DA SUA ESCOLA SÃO RUINS?</a:t>
            </a:r>
            <a:endParaRPr lang="pt-BR" sz="3600" dirty="0">
              <a:solidFill>
                <a:srgbClr val="016053"/>
              </a:solidFill>
              <a:latin typeface="Oswald" panose="020005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2842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5022377" y="696036"/>
            <a:ext cx="39169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16053"/>
                </a:solidFill>
                <a:latin typeface="Oswald" panose="02000503000000000000" pitchFamily="2" charset="0"/>
              </a:rPr>
              <a:t>SEUS PAIS/RESPONSÁVEIS APOIAM VOCÊ A LER?</a:t>
            </a:r>
            <a:endParaRPr lang="pt-BR" sz="3200" dirty="0">
              <a:solidFill>
                <a:srgbClr val="016053"/>
              </a:solidFill>
              <a:latin typeface="Oswald" panose="02000503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8" r="18235"/>
          <a:stretch/>
        </p:blipFill>
        <p:spPr>
          <a:xfrm>
            <a:off x="0" y="313898"/>
            <a:ext cx="4785473" cy="62233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82" t="41605" r="1864" b="42542"/>
          <a:stretch/>
        </p:blipFill>
        <p:spPr>
          <a:xfrm>
            <a:off x="5022376" y="3589361"/>
            <a:ext cx="2197291" cy="2496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028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2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67939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543588" y="5706719"/>
            <a:ext cx="804624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6656735" y="5831914"/>
            <a:ext cx="2058187" cy="265455"/>
          </a:xfrm>
          <a:prstGeom prst="rect">
            <a:avLst/>
          </a:prstGeom>
        </p:spPr>
        <p:txBody>
          <a:bodyPr wrap="square" lIns="68579" tIns="34289" rIns="68579" bIns="34289">
            <a:spAutoFit/>
          </a:bodyPr>
          <a:lstStyle/>
          <a:p>
            <a:pPr algn="r" defTabSz="685783">
              <a:lnSpc>
                <a:spcPct val="150000"/>
              </a:lnSpc>
            </a:pPr>
            <a:r>
              <a:rPr lang="en-US" sz="900" kern="1200" spc="450" dirty="0">
                <a:solidFill>
                  <a:prstClr val="white"/>
                </a:solidFill>
                <a:latin typeface="Helvetica" charset="0"/>
                <a:ea typeface="Helvetica" charset="0"/>
                <a:cs typeface="Helvetica" charset="0"/>
              </a:rPr>
              <a:t>AGOSTO 2017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69" y="718726"/>
            <a:ext cx="1717610" cy="1749956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297886" y="2756925"/>
            <a:ext cx="7291946" cy="1115688"/>
          </a:xfrm>
          <a:prstGeom prst="rect">
            <a:avLst/>
          </a:prstGeom>
        </p:spPr>
        <p:txBody>
          <a:bodyPr wrap="square" lIns="68579" tIns="34289" rIns="68579" bIns="34289">
            <a:spAutoFit/>
          </a:bodyPr>
          <a:lstStyle/>
          <a:p>
            <a:pPr algn="r" defTabSz="685783"/>
            <a:r>
              <a:rPr lang="pt-BR" sz="3600" b="1" kern="1200" dirty="0">
                <a:solidFill>
                  <a:prstClr val="white"/>
                </a:solidFill>
                <a:latin typeface="Helvetica Neue Thin" charset="0"/>
                <a:ea typeface="Helvetica Neue Thin" charset="0"/>
                <a:cs typeface="Helvetica Neue Thin" charset="0"/>
              </a:rPr>
              <a:t>MAPA EDUCAÇÃO</a:t>
            </a:r>
          </a:p>
          <a:p>
            <a:pPr algn="r" defTabSz="685783"/>
            <a:r>
              <a:rPr lang="pt-BR" sz="3200" kern="1200" dirty="0">
                <a:solidFill>
                  <a:prstClr val="white"/>
                </a:solidFill>
                <a:latin typeface="Helvetica Neue Thin" charset="0"/>
                <a:ea typeface="Helvetica Neue Thin" charset="0"/>
                <a:cs typeface="Helvetica Neue Thin" charset="0"/>
              </a:rPr>
              <a:t>ENSINO MÉDIO</a:t>
            </a:r>
            <a:endParaRPr lang="pt-BR" sz="3600" kern="1200" dirty="0">
              <a:solidFill>
                <a:prstClr val="white"/>
              </a:solidFill>
              <a:latin typeface="Helvetica Neue Thin" charset="0"/>
              <a:ea typeface="Helvetica Neue Thin" charset="0"/>
              <a:cs typeface="Helvetica Neue Thi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354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402" y="2538484"/>
            <a:ext cx="4458855" cy="4319516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2070" y="588465"/>
            <a:ext cx="7531521" cy="1537127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pt-BR" sz="4000" b="1" dirty="0">
                <a:solidFill>
                  <a:srgbClr val="0160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95%</a:t>
            </a:r>
          </a:p>
          <a:p>
            <a:pPr algn="ctr">
              <a:lnSpc>
                <a:spcPct val="100000"/>
              </a:lnSpc>
            </a:pPr>
            <a:r>
              <a:rPr lang="pt-BR" sz="4000" dirty="0">
                <a:solidFill>
                  <a:srgbClr val="016053"/>
                </a:solidFill>
                <a:latin typeface="Oswald" panose="02000503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dos jovens têm vontade de mudar a educação brasileira</a:t>
            </a:r>
          </a:p>
          <a:p>
            <a:pPr algn="ctr"/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485660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 descr="http://mapaeducacao.com/iniciativasheaderdois.png"/>
          <p:cNvPicPr>
            <a:picLocks noChangeAspect="1" noChangeArrowheads="1"/>
          </p:cNvPicPr>
          <p:nvPr/>
        </p:nvPicPr>
        <p:blipFill>
          <a:blip r:embed="rId3" cstate="print"/>
          <a:srcRect r="50222"/>
          <a:stretch>
            <a:fillRect/>
          </a:stretch>
        </p:blipFill>
        <p:spPr bwMode="auto">
          <a:xfrm>
            <a:off x="0" y="-7438"/>
            <a:ext cx="9144000" cy="2971056"/>
          </a:xfrm>
          <a:prstGeom prst="rect">
            <a:avLst/>
          </a:prstGeom>
          <a:noFill/>
        </p:spPr>
      </p:pic>
      <p:pic>
        <p:nvPicPr>
          <p:cNvPr id="6148" name="Picture 4" descr="http://mapaeducacao.com/iniciativasheaderdois.png"/>
          <p:cNvPicPr>
            <a:picLocks noChangeAspect="1" noChangeArrowheads="1"/>
          </p:cNvPicPr>
          <p:nvPr/>
        </p:nvPicPr>
        <p:blipFill>
          <a:blip r:embed="rId3" cstate="print"/>
          <a:srcRect l="49778"/>
          <a:stretch>
            <a:fillRect/>
          </a:stretch>
        </p:blipFill>
        <p:spPr bwMode="auto">
          <a:xfrm>
            <a:off x="0" y="3886200"/>
            <a:ext cx="9144000" cy="29718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2963617"/>
            <a:ext cx="9144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78"/>
            <a:r>
              <a:rPr lang="pt-BR" sz="2700" dirty="0" smtClean="0">
                <a:solidFill>
                  <a:srgbClr val="595959"/>
                </a:solidFill>
                <a:latin typeface="Segoe UI Light" pitchFamily="34" charset="0"/>
                <a:ea typeface="Malgun Gothic" pitchFamily="34" charset="-127"/>
              </a:rPr>
              <a:t>A </a:t>
            </a:r>
            <a:r>
              <a:rPr lang="pt-BR" sz="2700" b="1" dirty="0" smtClean="0">
                <a:solidFill>
                  <a:srgbClr val="595959"/>
                </a:solidFill>
                <a:latin typeface="Segoe UI Light" pitchFamily="34" charset="0"/>
                <a:ea typeface="Malgun Gothic" pitchFamily="34" charset="-127"/>
              </a:rPr>
              <a:t>educação</a:t>
            </a:r>
            <a:r>
              <a:rPr lang="pt-BR" sz="2700" dirty="0" smtClean="0">
                <a:solidFill>
                  <a:srgbClr val="595959"/>
                </a:solidFill>
                <a:latin typeface="Segoe UI Light" pitchFamily="34" charset="0"/>
                <a:ea typeface="Malgun Gothic" pitchFamily="34" charset="-127"/>
              </a:rPr>
              <a:t> é o único </a:t>
            </a:r>
            <a:r>
              <a:rPr lang="pt-BR" sz="2700" b="1" dirty="0" smtClean="0">
                <a:solidFill>
                  <a:srgbClr val="595959"/>
                </a:solidFill>
                <a:latin typeface="Segoe UI Light" pitchFamily="34" charset="0"/>
                <a:ea typeface="Malgun Gothic" pitchFamily="34" charset="-127"/>
              </a:rPr>
              <a:t>caminho</a:t>
            </a:r>
            <a:r>
              <a:rPr lang="pt-BR" sz="2700" dirty="0" smtClean="0">
                <a:solidFill>
                  <a:srgbClr val="595959"/>
                </a:solidFill>
                <a:latin typeface="Segoe UI Light" pitchFamily="34" charset="0"/>
                <a:ea typeface="Malgun Gothic" pitchFamily="34" charset="-127"/>
              </a:rPr>
              <a:t> a ser trilhado para que o Brasil se transforme no país que queremos.</a:t>
            </a:r>
          </a:p>
          <a:p>
            <a:pPr algn="ctr" defTabSz="457178"/>
            <a:endParaRPr lang="pt-BR" sz="2700" dirty="0">
              <a:solidFill>
                <a:srgbClr val="595959"/>
              </a:solidFill>
              <a:latin typeface="Segoe UI Light" pitchFamily="34" charset="0"/>
              <a:ea typeface="Malgun Gothic" pitchFamily="34" charset="-127"/>
            </a:endParaRPr>
          </a:p>
          <a:p>
            <a:pPr algn="ctr" defTabSz="457178"/>
            <a:endParaRPr lang="pt-BR" sz="2700" dirty="0" smtClean="0">
              <a:solidFill>
                <a:srgbClr val="595959"/>
              </a:solidFill>
              <a:latin typeface="Segoe UI Light" pitchFamily="34" charset="0"/>
              <a:ea typeface="Malgun Gothic" pitchFamily="34" charset="-127"/>
            </a:endParaRPr>
          </a:p>
          <a:p>
            <a:pPr algn="ctr" defTabSz="457178"/>
            <a:endParaRPr lang="pt-BR" sz="2700" dirty="0">
              <a:solidFill>
                <a:srgbClr val="595959"/>
              </a:solidFill>
              <a:latin typeface="Segoe UI Light" pitchFamily="34" charset="0"/>
              <a:ea typeface="Malgun Gothic" pitchFamily="34" charset="-127"/>
            </a:endParaRPr>
          </a:p>
          <a:p>
            <a:pPr algn="ctr" defTabSz="457178"/>
            <a:r>
              <a:rPr lang="en-US" sz="2700" b="1" u="sng" dirty="0" err="1" smtClean="0">
                <a:solidFill>
                  <a:schemeClr val="bg2">
                    <a:lumMod val="25000"/>
                  </a:schemeClr>
                </a:solidFill>
                <a:latin typeface="Segoe UI Light" pitchFamily="34" charset="0"/>
                <a:ea typeface="Malgun Gothic" pitchFamily="34" charset="-127"/>
              </a:rPr>
              <a:t>www.mapaeducacao.com</a:t>
            </a:r>
            <a:endParaRPr lang="pt-BR" sz="2700" dirty="0" smtClean="0">
              <a:solidFill>
                <a:srgbClr val="595959"/>
              </a:solidFill>
              <a:latin typeface="Segoe UI Light" pitchFamily="34" charset="0"/>
              <a:ea typeface="Malgun Gothic" pitchFamily="34" charset="-127"/>
            </a:endParaRPr>
          </a:p>
          <a:p>
            <a:pPr algn="ctr" defTabSz="457178"/>
            <a:r>
              <a:rPr lang="en-US" sz="2700" b="1" u="sng" dirty="0" smtClean="0">
                <a:solidFill>
                  <a:schemeClr val="bg2">
                    <a:lumMod val="25000"/>
                  </a:schemeClr>
                </a:solidFill>
                <a:latin typeface="Segoe UI Light" pitchFamily="34" charset="0"/>
                <a:ea typeface="Malgun Gothic" pitchFamily="34" charset="-127"/>
              </a:rPr>
              <a:t>Facebook.com/</a:t>
            </a:r>
            <a:r>
              <a:rPr lang="en-US" sz="2700" b="1" u="sng" dirty="0" err="1" smtClean="0">
                <a:solidFill>
                  <a:schemeClr val="bg2">
                    <a:lumMod val="25000"/>
                  </a:schemeClr>
                </a:solidFill>
                <a:latin typeface="Segoe UI Light" pitchFamily="34" charset="0"/>
                <a:ea typeface="Malgun Gothic" pitchFamily="34" charset="-127"/>
              </a:rPr>
              <a:t>mapaeducacao</a:t>
            </a:r>
            <a:endParaRPr lang="en-US" sz="2700" b="1" u="sng" dirty="0" smtClean="0">
              <a:solidFill>
                <a:schemeClr val="bg2">
                  <a:lumMod val="25000"/>
                </a:schemeClr>
              </a:solidFill>
              <a:latin typeface="Segoe UI Light" pitchFamily="34" charset="0"/>
              <a:ea typeface="Malgun Gothic" pitchFamily="34" charset="-127"/>
            </a:endParaRPr>
          </a:p>
          <a:p>
            <a:pPr algn="ctr" defTabSz="457178"/>
            <a:r>
              <a:rPr lang="en-US" sz="2700" b="1" u="sng" dirty="0" err="1" smtClean="0">
                <a:solidFill>
                  <a:schemeClr val="bg2">
                    <a:lumMod val="25000"/>
                  </a:schemeClr>
                </a:solidFill>
                <a:latin typeface="Segoe UI Light" pitchFamily="34" charset="0"/>
                <a:ea typeface="Malgun Gothic" pitchFamily="34" charset="-127"/>
              </a:rPr>
              <a:t>renan@mapaeducacao.com</a:t>
            </a:r>
            <a:endParaRPr lang="pt-BR" sz="2700" b="1" u="sng" dirty="0">
              <a:solidFill>
                <a:schemeClr val="bg2">
                  <a:lumMod val="25000"/>
                </a:schemeClr>
              </a:solidFill>
              <a:latin typeface="Segoe UI Light" pitchFamily="34" charset="0"/>
              <a:ea typeface="Malgun Gothic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17759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/>
          <p:nvPr/>
        </p:nvSpPr>
        <p:spPr>
          <a:xfrm>
            <a:off x="4419600" y="6444067"/>
            <a:ext cx="5181600" cy="26160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 Escola Municipal de Educação Básica, EMEB Nova Era, Canarana, Mato Grosso</a:t>
            </a:r>
          </a:p>
        </p:txBody>
      </p:sp>
      <p:pic>
        <p:nvPicPr>
          <p:cNvPr id="91" name="Shape 9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600" y="76200"/>
            <a:ext cx="1371600" cy="6857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2" name="Shape 92"/>
          <p:cNvCxnSpPr/>
          <p:nvPr/>
        </p:nvCxnSpPr>
        <p:spPr>
          <a:xfrm>
            <a:off x="152400" y="838200"/>
            <a:ext cx="8763000" cy="0"/>
          </a:xfrm>
          <a:prstGeom prst="straightConnector1">
            <a:avLst/>
          </a:prstGeom>
          <a:noFill/>
          <a:ln w="9525" cap="flat" cmpd="sng">
            <a:solidFill>
              <a:srgbClr val="97B85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3" name="Shape 93"/>
          <p:cNvCxnSpPr/>
          <p:nvPr/>
        </p:nvCxnSpPr>
        <p:spPr>
          <a:xfrm>
            <a:off x="1828800" y="762000"/>
            <a:ext cx="7086600" cy="0"/>
          </a:xfrm>
          <a:prstGeom prst="straightConnector1">
            <a:avLst/>
          </a:prstGeom>
          <a:noFill/>
          <a:ln w="9525" cap="flat" cmpd="sng">
            <a:solidFill>
              <a:srgbClr val="97B85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4" name="Shape 94"/>
          <p:cNvSpPr txBox="1"/>
          <p:nvPr/>
        </p:nvSpPr>
        <p:spPr>
          <a:xfrm>
            <a:off x="3810000" y="86381"/>
            <a:ext cx="7010400" cy="5232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4400" b="1" i="0" u="none" strike="noStrike" cap="none" dirty="0" smtClean="0">
                <a:solidFill>
                  <a:srgbClr val="7F7F7F"/>
                </a:solidFill>
                <a:latin typeface="Bebas Neue"/>
                <a:ea typeface="Quattrocento Sans"/>
                <a:cs typeface="Bebas Neue"/>
                <a:sym typeface="Quattrocento Sans"/>
              </a:rPr>
              <a:t>MOVIMENTO MAPA EDUCAÇÃO</a:t>
            </a:r>
            <a:endParaRPr lang="en-US" sz="4400" b="1" i="0" u="none" strike="noStrike" cap="none" dirty="0">
              <a:solidFill>
                <a:srgbClr val="7F7F7F"/>
              </a:solidFill>
              <a:latin typeface="Bebas Neue"/>
              <a:ea typeface="Quattrocento Sans"/>
              <a:cs typeface="Bebas Neue"/>
              <a:sym typeface="Quattrocento Sans"/>
            </a:endParaRPr>
          </a:p>
        </p:txBody>
      </p:sp>
      <p:sp>
        <p:nvSpPr>
          <p:cNvPr id="95" name="Shape 95"/>
          <p:cNvSpPr/>
          <p:nvPr/>
        </p:nvSpPr>
        <p:spPr>
          <a:xfrm>
            <a:off x="304800" y="2438400"/>
            <a:ext cx="8610600" cy="230832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/>
            <a:r>
              <a:rPr lang="pt-BR" sz="2400" dirty="0" smtClean="0"/>
              <a:t>Somos um </a:t>
            </a:r>
            <a:r>
              <a:rPr lang="pt-BR" sz="2400" dirty="0"/>
              <a:t>movimento formado por </a:t>
            </a:r>
            <a:r>
              <a:rPr lang="pt-BR" sz="2400" b="1" dirty="0"/>
              <a:t>jovens</a:t>
            </a:r>
            <a:r>
              <a:rPr lang="pt-BR" sz="2400" dirty="0"/>
              <a:t> e para jovens, que tem como missão lutar por uma </a:t>
            </a:r>
            <a:r>
              <a:rPr lang="pt-BR" sz="2400" b="1" dirty="0"/>
              <a:t>educação de qualidade </a:t>
            </a:r>
            <a:r>
              <a:rPr lang="pt-BR" sz="2400" dirty="0"/>
              <a:t>para </a:t>
            </a:r>
            <a:r>
              <a:rPr lang="pt-BR" sz="2400" b="1" dirty="0"/>
              <a:t>todos</a:t>
            </a:r>
            <a:r>
              <a:rPr lang="pt-BR" sz="2400" dirty="0"/>
              <a:t> os brasileiros, fazendo do jovem o </a:t>
            </a:r>
            <a:r>
              <a:rPr lang="pt-BR" sz="2400" b="1" dirty="0"/>
              <a:t>protagonista</a:t>
            </a:r>
            <a:r>
              <a:rPr lang="pt-BR" sz="2400" dirty="0"/>
              <a:t> dessa </a:t>
            </a:r>
            <a:r>
              <a:rPr lang="pt-BR" sz="2400" dirty="0" smtClean="0"/>
              <a:t>mudança.</a:t>
            </a:r>
          </a:p>
          <a:p>
            <a:pPr algn="ctr"/>
            <a:endParaRPr lang="pt-BR" sz="2400" dirty="0" smtClean="0"/>
          </a:p>
          <a:p>
            <a:pPr algn="ctr"/>
            <a:r>
              <a:rPr lang="pt-BR" sz="2400" dirty="0" smtClean="0"/>
              <a:t>Para </a:t>
            </a:r>
            <a:r>
              <a:rPr lang="pt-BR" sz="2400" dirty="0"/>
              <a:t>isso, </a:t>
            </a:r>
            <a:r>
              <a:rPr lang="pt-BR" sz="2400" dirty="0" smtClean="0"/>
              <a:t>buscamos ser </a:t>
            </a:r>
            <a:r>
              <a:rPr lang="pt-BR" sz="2400" dirty="0"/>
              <a:t>referência na </a:t>
            </a:r>
            <a:r>
              <a:rPr lang="pt-BR" sz="2400" b="1" dirty="0"/>
              <a:t>fiscalização de políticas </a:t>
            </a:r>
            <a:r>
              <a:rPr lang="pt-BR" sz="2400" dirty="0"/>
              <a:t>e no </a:t>
            </a:r>
            <a:r>
              <a:rPr lang="pt-BR" sz="2400" b="1" dirty="0" smtClean="0"/>
              <a:t>debate educacional </a:t>
            </a:r>
            <a:r>
              <a:rPr lang="pt-BR" sz="2400" dirty="0" smtClean="0"/>
              <a:t>para </a:t>
            </a:r>
            <a:r>
              <a:rPr lang="pt-BR" sz="2400" dirty="0"/>
              <a:t>tornar a educação, de fato, uma </a:t>
            </a:r>
            <a:r>
              <a:rPr lang="pt-BR" sz="2400" b="1" dirty="0" smtClean="0"/>
              <a:t>prioridade</a:t>
            </a:r>
            <a:r>
              <a:rPr lang="pt-BR" sz="2400" dirty="0" smtClean="0"/>
              <a:t> </a:t>
            </a:r>
            <a:r>
              <a:rPr lang="pt-BR" sz="2400" dirty="0"/>
              <a:t>na agenda nacional.</a:t>
            </a:r>
            <a:endParaRPr lang="pt-BR" sz="2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7747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5"/>
          <p:cNvCxnSpPr/>
          <p:nvPr/>
        </p:nvCxnSpPr>
        <p:spPr>
          <a:xfrm>
            <a:off x="1828800" y="762000"/>
            <a:ext cx="7086600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6" name="Picture 7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10" y="228600"/>
            <a:ext cx="1129990" cy="609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" name="Straight Connector 4"/>
          <p:cNvCxnSpPr/>
          <p:nvPr/>
        </p:nvCxnSpPr>
        <p:spPr>
          <a:xfrm>
            <a:off x="152400" y="838200"/>
            <a:ext cx="8763000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9" name="TextBox 11"/>
          <p:cNvSpPr txBox="1"/>
          <p:nvPr/>
        </p:nvSpPr>
        <p:spPr>
          <a:xfrm>
            <a:off x="1828800" y="238780"/>
            <a:ext cx="701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  <a:latin typeface="Segoe UI Light" pitchFamily="34" charset="0"/>
              </a:rPr>
              <a:t>2014</a:t>
            </a:r>
            <a:endParaRPr lang="en-US" sz="2800" b="1" dirty="0">
              <a:solidFill>
                <a:schemeClr val="bg1">
                  <a:lumMod val="50000"/>
                </a:schemeClr>
              </a:solidFill>
              <a:latin typeface="Segoe UI Light" pitchFamily="34" charset="0"/>
            </a:endParaRPr>
          </a:p>
        </p:txBody>
      </p:sp>
      <p:pic>
        <p:nvPicPr>
          <p:cNvPr id="15" name="Picture 2" descr="http://mapaeducacao.com/sabatina0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371600"/>
            <a:ext cx="3698325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Agrupar 3"/>
          <p:cNvGrpSpPr/>
          <p:nvPr/>
        </p:nvGrpSpPr>
        <p:grpSpPr>
          <a:xfrm>
            <a:off x="-457200" y="685800"/>
            <a:ext cx="3349752" cy="3267456"/>
            <a:chOff x="5334000" y="762000"/>
            <a:chExt cx="5635752" cy="5172456"/>
          </a:xfrm>
        </p:grpSpPr>
        <p:pic>
          <p:nvPicPr>
            <p:cNvPr id="14" name="Imagen 13" descr="p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000" y="762000"/>
              <a:ext cx="5635752" cy="5172456"/>
            </a:xfrm>
            <a:prstGeom prst="rect">
              <a:avLst/>
            </a:prstGeom>
          </p:spPr>
        </p:pic>
        <p:sp>
          <p:nvSpPr>
            <p:cNvPr id="3" name="Rectángulo 2"/>
            <p:cNvSpPr/>
            <p:nvPr/>
          </p:nvSpPr>
          <p:spPr>
            <a:xfrm rot="20998945">
              <a:off x="6347084" y="1269473"/>
              <a:ext cx="3621556" cy="37078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20930164">
              <a:off x="6297993" y="1927511"/>
              <a:ext cx="3588675" cy="2124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" name="Agrupar 6"/>
          <p:cNvGrpSpPr/>
          <p:nvPr/>
        </p:nvGrpSpPr>
        <p:grpSpPr>
          <a:xfrm rot="1355907">
            <a:off x="1746277" y="1013968"/>
            <a:ext cx="3506669" cy="3047320"/>
            <a:chOff x="3657600" y="685800"/>
            <a:chExt cx="5635752" cy="5172456"/>
          </a:xfrm>
        </p:grpSpPr>
        <p:pic>
          <p:nvPicPr>
            <p:cNvPr id="16" name="Imagen 15" descr="p.pn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7600" y="685800"/>
              <a:ext cx="5635752" cy="5172456"/>
            </a:xfrm>
            <a:prstGeom prst="rect">
              <a:avLst/>
            </a:prstGeom>
          </p:spPr>
        </p:pic>
        <p:pic>
          <p:nvPicPr>
            <p:cNvPr id="11" name="Picture 4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21025402">
              <a:off x="4608129" y="1656736"/>
              <a:ext cx="3614082" cy="2223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2" name="Agrupar 21"/>
          <p:cNvGrpSpPr/>
          <p:nvPr/>
        </p:nvGrpSpPr>
        <p:grpSpPr>
          <a:xfrm>
            <a:off x="-651869" y="3143826"/>
            <a:ext cx="4141298" cy="3800856"/>
            <a:chOff x="-651869" y="3143826"/>
            <a:chExt cx="4141298" cy="3800856"/>
          </a:xfrm>
        </p:grpSpPr>
        <p:pic>
          <p:nvPicPr>
            <p:cNvPr id="18" name="Imagen 17" descr="p.png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95422">
              <a:off x="-651869" y="3143826"/>
              <a:ext cx="4141298" cy="3800856"/>
            </a:xfrm>
            <a:prstGeom prst="rect">
              <a:avLst/>
            </a:prstGeom>
          </p:spPr>
        </p:pic>
        <p:pic>
          <p:nvPicPr>
            <p:cNvPr id="12" name="Picture 6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28600" y="3810000"/>
              <a:ext cx="2446839" cy="1929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1" name="Agrupar 20"/>
          <p:cNvGrpSpPr/>
          <p:nvPr/>
        </p:nvGrpSpPr>
        <p:grpSpPr>
          <a:xfrm>
            <a:off x="2346592" y="3503007"/>
            <a:ext cx="3620422" cy="3322799"/>
            <a:chOff x="2346592" y="3503007"/>
            <a:chExt cx="3620422" cy="3322799"/>
          </a:xfrm>
        </p:grpSpPr>
        <p:pic>
          <p:nvPicPr>
            <p:cNvPr id="20" name="Imagen 19" descr="p.png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97430">
              <a:off x="2346592" y="3503007"/>
              <a:ext cx="3620422" cy="3322799"/>
            </a:xfrm>
            <a:prstGeom prst="rect">
              <a:avLst/>
            </a:prstGeom>
          </p:spPr>
        </p:pic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 rot="21249650">
              <a:off x="2977934" y="4535649"/>
              <a:ext cx="2321787" cy="7922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4069325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10" y="76200"/>
            <a:ext cx="1129990" cy="609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" name="Straight Connector 4"/>
          <p:cNvCxnSpPr/>
          <p:nvPr/>
        </p:nvCxnSpPr>
        <p:spPr>
          <a:xfrm>
            <a:off x="152400" y="838200"/>
            <a:ext cx="8763000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828800" y="762000"/>
            <a:ext cx="7086600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828800" y="86380"/>
            <a:ext cx="701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  <a:latin typeface="Segoe UI Light" pitchFamily="34" charset="0"/>
              </a:rPr>
              <a:t>2015</a:t>
            </a:r>
            <a:endParaRPr lang="en-US" sz="2800" b="1" dirty="0">
              <a:solidFill>
                <a:schemeClr val="bg1">
                  <a:lumMod val="50000"/>
                </a:schemeClr>
              </a:solidFill>
              <a:latin typeface="Segoe UI Light" pitchFamily="34" charset="0"/>
            </a:endParaRPr>
          </a:p>
        </p:txBody>
      </p:sp>
      <p:grpSp>
        <p:nvGrpSpPr>
          <p:cNvPr id="17" name="Agrupar 16"/>
          <p:cNvGrpSpPr/>
          <p:nvPr/>
        </p:nvGrpSpPr>
        <p:grpSpPr>
          <a:xfrm>
            <a:off x="3276600" y="609600"/>
            <a:ext cx="4234286" cy="3886200"/>
            <a:chOff x="4114800" y="2209800"/>
            <a:chExt cx="5635752" cy="5172456"/>
          </a:xfrm>
        </p:grpSpPr>
        <p:pic>
          <p:nvPicPr>
            <p:cNvPr id="16" name="Imagen 15" descr="p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14800" y="2209800"/>
              <a:ext cx="5635752" cy="5172456"/>
            </a:xfrm>
            <a:prstGeom prst="rect">
              <a:avLst/>
            </a:prstGeom>
          </p:spPr>
        </p:pic>
        <p:pic>
          <p:nvPicPr>
            <p:cNvPr id="13" name="Shape 243"/>
            <p:cNvPicPr preferRelativeResize="0">
              <a:picLocks noChangeAspect="1"/>
            </p:cNvPicPr>
            <p:nvPr/>
          </p:nvPicPr>
          <p:blipFill rotWithShape="1">
            <a:blip r:embed="rId4">
              <a:alphaModFix/>
            </a:blip>
            <a:srcRect l="8248" r="7403"/>
            <a:stretch/>
          </p:blipFill>
          <p:spPr>
            <a:xfrm rot="20946724">
              <a:off x="5113181" y="2733775"/>
              <a:ext cx="3593973" cy="365221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" name="Agrupar 10"/>
          <p:cNvGrpSpPr/>
          <p:nvPr/>
        </p:nvGrpSpPr>
        <p:grpSpPr>
          <a:xfrm>
            <a:off x="-304800" y="1143000"/>
            <a:ext cx="3505200" cy="3376744"/>
            <a:chOff x="3962400" y="1905000"/>
            <a:chExt cx="5635752" cy="5172456"/>
          </a:xfrm>
        </p:grpSpPr>
        <p:pic>
          <p:nvPicPr>
            <p:cNvPr id="3" name="Imagen 2" descr="p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2400" y="1905000"/>
              <a:ext cx="5635752" cy="5172456"/>
            </a:xfrm>
            <a:prstGeom prst="rect">
              <a:avLst/>
            </a:prstGeom>
          </p:spPr>
        </p:pic>
        <p:sp>
          <p:nvSpPr>
            <p:cNvPr id="6" name="Rectángulo 5"/>
            <p:cNvSpPr/>
            <p:nvPr/>
          </p:nvSpPr>
          <p:spPr>
            <a:xfrm rot="20983739">
              <a:off x="4949154" y="2398294"/>
              <a:ext cx="3657600" cy="3564094"/>
            </a:xfrm>
            <a:prstGeom prst="rect">
              <a:avLst/>
            </a:prstGeom>
            <a:solidFill>
              <a:srgbClr val="6E8D25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pic>
          <p:nvPicPr>
            <p:cNvPr id="9" name="Shape 197" descr="ddd.jpg"/>
            <p:cNvPicPr preferRelativeResize="0">
              <a:picLocks noChangeAspect="1"/>
            </p:cNvPicPr>
            <p:nvPr/>
          </p:nvPicPr>
          <p:blipFill rotWithShape="1">
            <a:blip r:embed="rId6">
              <a:alphaModFix/>
            </a:blip>
            <a:srcRect r="33431" b="32479"/>
            <a:stretch/>
          </p:blipFill>
          <p:spPr>
            <a:xfrm rot="20982679">
              <a:off x="5505461" y="2493312"/>
              <a:ext cx="2419584" cy="347505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" name="Agrupar 14"/>
          <p:cNvGrpSpPr/>
          <p:nvPr/>
        </p:nvGrpSpPr>
        <p:grpSpPr>
          <a:xfrm rot="1421437">
            <a:off x="943741" y="2832443"/>
            <a:ext cx="4419600" cy="4486656"/>
            <a:chOff x="1905000" y="1685544"/>
            <a:chExt cx="5635752" cy="5172456"/>
          </a:xfrm>
        </p:grpSpPr>
        <p:pic>
          <p:nvPicPr>
            <p:cNvPr id="14" name="Imagen 13" descr="p.png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5000" y="1685544"/>
              <a:ext cx="5635752" cy="5172456"/>
            </a:xfrm>
            <a:prstGeom prst="rect">
              <a:avLst/>
            </a:prstGeom>
          </p:spPr>
        </p:pic>
        <p:pic>
          <p:nvPicPr>
            <p:cNvPr id="12" name="Picture 4" descr="https://fbcdn-sphotos-d-a.akamaihd.net/hphotos-ak-xtp1/v/t1.0-9/11949451_956574331055524_6980160832370371204_n.jpg?oh=b68b39fa1f12dcab1f60e8de9cb812ff&amp;oe=56CE2956&amp;__gda__=1456359776_c79fccb4f408c66c3a7c887479400671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992297">
              <a:off x="2908477" y="2199630"/>
              <a:ext cx="3575662" cy="34651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" name="Agrupar 18"/>
          <p:cNvGrpSpPr/>
          <p:nvPr/>
        </p:nvGrpSpPr>
        <p:grpSpPr>
          <a:xfrm rot="1558344">
            <a:off x="5177401" y="2686944"/>
            <a:ext cx="4529783" cy="4157405"/>
            <a:chOff x="2514600" y="1524000"/>
            <a:chExt cx="5635752" cy="5172456"/>
          </a:xfrm>
        </p:grpSpPr>
        <p:pic>
          <p:nvPicPr>
            <p:cNvPr id="18" name="Imagen 17" descr="p.png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4600" y="1524000"/>
              <a:ext cx="5635752" cy="5172456"/>
            </a:xfrm>
            <a:prstGeom prst="rect">
              <a:avLst/>
            </a:prstGeom>
          </p:spPr>
        </p:pic>
        <p:pic>
          <p:nvPicPr>
            <p:cNvPr id="10" name="Shape 232"/>
            <p:cNvPicPr preferRelativeResize="0">
              <a:picLocks noChangeAspect="1"/>
            </p:cNvPicPr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 rot="21003233">
              <a:off x="3463779" y="2059746"/>
              <a:ext cx="3650110" cy="336735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152400" y="838200"/>
            <a:ext cx="8763000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828800" y="762000"/>
            <a:ext cx="7086600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11" name="Picture 10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10" y="228600"/>
            <a:ext cx="112999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TextBox 17"/>
          <p:cNvSpPr txBox="1"/>
          <p:nvPr/>
        </p:nvSpPr>
        <p:spPr>
          <a:xfrm>
            <a:off x="1828800" y="238780"/>
            <a:ext cx="701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  <a:latin typeface="Segoe UI Light" pitchFamily="34" charset="0"/>
              </a:rPr>
              <a:t>2016</a:t>
            </a:r>
            <a:endParaRPr lang="en-US" sz="2800" b="1" dirty="0">
              <a:solidFill>
                <a:schemeClr val="bg1">
                  <a:lumMod val="50000"/>
                </a:schemeClr>
              </a:solidFill>
              <a:latin typeface="Segoe UI Light" pitchFamily="34" charset="0"/>
            </a:endParaRPr>
          </a:p>
        </p:txBody>
      </p:sp>
      <p:grpSp>
        <p:nvGrpSpPr>
          <p:cNvPr id="20" name="Group 19"/>
          <p:cNvGrpSpPr>
            <a:grpSpLocks noChangeAspect="1"/>
          </p:cNvGrpSpPr>
          <p:nvPr/>
        </p:nvGrpSpPr>
        <p:grpSpPr>
          <a:xfrm>
            <a:off x="152400" y="4343400"/>
            <a:ext cx="3657600" cy="2266308"/>
            <a:chOff x="0" y="1066800"/>
            <a:chExt cx="9144001" cy="5665773"/>
          </a:xfrm>
        </p:grpSpPr>
        <p:pic>
          <p:nvPicPr>
            <p:cNvPr id="21" name="Shape 25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0" y="1066800"/>
              <a:ext cx="9144001" cy="29383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" name="Shape 254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0" y="3638149"/>
              <a:ext cx="9143999" cy="309442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4" name="Picture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4572000"/>
            <a:ext cx="3071929" cy="2171850"/>
          </a:xfrm>
          <a:prstGeom prst="rect">
            <a:avLst/>
          </a:prstGeom>
        </p:spPr>
      </p:pic>
      <p:grpSp>
        <p:nvGrpSpPr>
          <p:cNvPr id="3" name="Agrupar 2"/>
          <p:cNvGrpSpPr/>
          <p:nvPr/>
        </p:nvGrpSpPr>
        <p:grpSpPr>
          <a:xfrm>
            <a:off x="304800" y="685800"/>
            <a:ext cx="2819400" cy="2505456"/>
            <a:chOff x="3657600" y="685800"/>
            <a:chExt cx="5635752" cy="5172456"/>
          </a:xfrm>
        </p:grpSpPr>
        <p:pic>
          <p:nvPicPr>
            <p:cNvPr id="2" name="Imagen 1" descr="p.pn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7600" y="685800"/>
              <a:ext cx="5635752" cy="5172456"/>
            </a:xfrm>
            <a:prstGeom prst="rect">
              <a:avLst/>
            </a:prstGeom>
          </p:spPr>
        </p:pic>
        <p:pic>
          <p:nvPicPr>
            <p:cNvPr id="14" name="Shape 281"/>
            <p:cNvPicPr preferRelativeResize="0">
              <a:picLocks noChangeAspect="1"/>
            </p:cNvPicPr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 rot="21024449">
              <a:off x="4786681" y="1643266"/>
              <a:ext cx="3319672" cy="267100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" name="Agrupar 3"/>
          <p:cNvGrpSpPr/>
          <p:nvPr/>
        </p:nvGrpSpPr>
        <p:grpSpPr>
          <a:xfrm rot="1417376">
            <a:off x="1760177" y="1074052"/>
            <a:ext cx="3810000" cy="3496793"/>
            <a:chOff x="3657600" y="685800"/>
            <a:chExt cx="5635752" cy="5172456"/>
          </a:xfrm>
        </p:grpSpPr>
        <p:pic>
          <p:nvPicPr>
            <p:cNvPr id="16" name="Imagen 15" descr="p.png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7600" y="685800"/>
              <a:ext cx="5635752" cy="5172456"/>
            </a:xfrm>
            <a:prstGeom prst="rect">
              <a:avLst/>
            </a:prstGeom>
          </p:spPr>
        </p:pic>
        <p:pic>
          <p:nvPicPr>
            <p:cNvPr id="13" name="Shape 279"/>
            <p:cNvPicPr preferRelativeResize="0">
              <a:picLocks noChangeAspect="1"/>
            </p:cNvPicPr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 rot="21061260">
              <a:off x="4651608" y="1786228"/>
              <a:ext cx="3518533" cy="201467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" name="Agrupar 4"/>
          <p:cNvGrpSpPr/>
          <p:nvPr/>
        </p:nvGrpSpPr>
        <p:grpSpPr>
          <a:xfrm rot="221338">
            <a:off x="5230847" y="797095"/>
            <a:ext cx="3565248" cy="3282612"/>
            <a:chOff x="5927704" y="2209800"/>
            <a:chExt cx="3975248" cy="3648456"/>
          </a:xfrm>
        </p:grpSpPr>
        <p:pic>
          <p:nvPicPr>
            <p:cNvPr id="19" name="Imagen 18" descr="p.png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14643">
              <a:off x="5927704" y="2209800"/>
              <a:ext cx="3975248" cy="3648456"/>
            </a:xfrm>
            <a:prstGeom prst="rect">
              <a:avLst/>
            </a:prstGeom>
          </p:spPr>
        </p:pic>
        <p:pic>
          <p:nvPicPr>
            <p:cNvPr id="15" name="Shape 265" descr="IMG_3160.jpg"/>
            <p:cNvPicPr preferRelativeResize="0">
              <a:picLocks noChangeAspect="1"/>
            </p:cNvPicPr>
            <p:nvPr/>
          </p:nvPicPr>
          <p:blipFill>
            <a:blip r:embed="rId11">
              <a:alphaModFix/>
            </a:blip>
            <a:stretch>
              <a:fillRect/>
            </a:stretch>
          </p:blipFill>
          <p:spPr>
            <a:xfrm rot="21436561">
              <a:off x="6630823" y="2573793"/>
              <a:ext cx="2546083" cy="231604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505200" y="3505200"/>
            <a:ext cx="3423313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887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7093" y="2367792"/>
            <a:ext cx="4635054" cy="4490208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9841" y="457200"/>
            <a:ext cx="5143162" cy="1600200"/>
          </a:xfrm>
        </p:spPr>
        <p:txBody>
          <a:bodyPr>
            <a:noAutofit/>
          </a:bodyPr>
          <a:lstStyle/>
          <a:p>
            <a:r>
              <a:rPr lang="en-US" sz="4400" dirty="0">
                <a:solidFill>
                  <a:srgbClr val="0F937A"/>
                </a:solidFill>
                <a:latin typeface="Oswald" panose="02000503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MANIFESTO </a:t>
            </a:r>
            <a:br>
              <a:rPr lang="en-US" sz="4400" dirty="0">
                <a:solidFill>
                  <a:srgbClr val="0F937A"/>
                </a:solidFill>
                <a:latin typeface="Oswald" panose="02000503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4400" dirty="0">
                <a:solidFill>
                  <a:srgbClr val="0F937A"/>
                </a:solidFill>
                <a:latin typeface="Oswald" panose="02000503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VOZ DO JOVEM</a:t>
            </a:r>
            <a:endParaRPr lang="pt-BR" sz="4400" dirty="0">
              <a:solidFill>
                <a:srgbClr val="0F937A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629841" y="2367792"/>
            <a:ext cx="5020332" cy="3811588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en-US" sz="3200" b="1" dirty="0" smtClean="0">
                <a:solidFill>
                  <a:srgbClr val="0160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12,132</a:t>
            </a:r>
            <a:endParaRPr lang="en-US" sz="3200" dirty="0">
              <a:solidFill>
                <a:srgbClr val="01605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swald" panose="02000503000000000000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en-US" sz="3200" dirty="0" smtClean="0">
                <a:solidFill>
                  <a:srgbClr val="016053"/>
                </a:solidFill>
                <a:latin typeface="Oswald" panose="02000503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RESPOSTAS</a:t>
            </a:r>
          </a:p>
          <a:p>
            <a:pPr algn="just">
              <a:lnSpc>
                <a:spcPct val="100000"/>
              </a:lnSpc>
            </a:pPr>
            <a:endParaRPr lang="en-US" sz="3200" dirty="0" smtClean="0">
              <a:solidFill>
                <a:srgbClr val="016053"/>
              </a:solidFill>
              <a:latin typeface="Oswald" panose="02000503000000000000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en-US" sz="3200" b="1" dirty="0" smtClean="0">
                <a:solidFill>
                  <a:srgbClr val="0160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DEZENAS</a:t>
            </a:r>
            <a:endParaRPr lang="en-US" sz="3200" dirty="0" smtClean="0">
              <a:solidFill>
                <a:srgbClr val="01605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swald" panose="02000503000000000000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3200" dirty="0" smtClean="0">
                <a:solidFill>
                  <a:srgbClr val="016053"/>
                </a:solidFill>
                <a:latin typeface="Oswald" panose="02000503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DE ESTUDANTES E PROFESSORES ENTREVISTADOS</a:t>
            </a:r>
            <a:endParaRPr lang="pt-BR" sz="3200" dirty="0">
              <a:solidFill>
                <a:srgbClr val="016053"/>
              </a:solidFill>
              <a:latin typeface="Oswald" panose="02000503000000000000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2595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7093" y="2367792"/>
            <a:ext cx="4635054" cy="4490208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9841" y="457200"/>
            <a:ext cx="5143162" cy="1600200"/>
          </a:xfrm>
        </p:spPr>
        <p:txBody>
          <a:bodyPr>
            <a:noAutofit/>
          </a:bodyPr>
          <a:lstStyle/>
          <a:p>
            <a:r>
              <a:rPr lang="en-US" sz="4400" dirty="0" smtClean="0">
                <a:solidFill>
                  <a:srgbClr val="0F937A"/>
                </a:solidFill>
                <a:latin typeface="Oswald" panose="02000503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DESCOBERTAS:</a:t>
            </a:r>
            <a:br>
              <a:rPr lang="en-US" sz="4400" dirty="0" smtClean="0">
                <a:solidFill>
                  <a:srgbClr val="0F937A"/>
                </a:solidFill>
                <a:latin typeface="Oswald" panose="02000503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4400" dirty="0" smtClean="0">
                <a:solidFill>
                  <a:srgbClr val="0F937A"/>
                </a:solidFill>
                <a:latin typeface="Oswald" panose="02000503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DIA-A-DIA ESCOLAR</a:t>
            </a:r>
            <a:endParaRPr lang="pt-BR" sz="4400" dirty="0">
              <a:solidFill>
                <a:srgbClr val="0F937A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629841" y="2367792"/>
            <a:ext cx="5020332" cy="3811588"/>
          </a:xfrm>
        </p:spPr>
        <p:txBody>
          <a:bodyPr>
            <a:noAutofit/>
          </a:bodyPr>
          <a:lstStyle/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16053"/>
                </a:solidFill>
                <a:latin typeface="Oswald" panose="02000503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MOTIVAÇÃO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16053"/>
                </a:solidFill>
                <a:latin typeface="Oswald" panose="02000503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CURRÍCULO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16053"/>
                </a:solidFill>
                <a:latin typeface="Oswald" panose="02000503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FORMAÇÃO CRÍTICA E CIDADÃ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16053"/>
                </a:solidFill>
                <a:latin typeface="Oswald" panose="02000503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INTEGRAÇÃO E PARTICIPAÇÃO</a:t>
            </a:r>
          </a:p>
        </p:txBody>
      </p:sp>
    </p:spTree>
    <p:extLst>
      <p:ext uri="{BB962C8B-B14F-4D97-AF65-F5344CB8AC3E}">
        <p14:creationId xmlns:p14="http://schemas.microsoft.com/office/powerpoint/2010/main" val="2896345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7093" y="2367792"/>
            <a:ext cx="4635054" cy="4490208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9840" y="457200"/>
            <a:ext cx="7449635" cy="1600200"/>
          </a:xfrm>
        </p:spPr>
        <p:txBody>
          <a:bodyPr>
            <a:noAutofit/>
          </a:bodyPr>
          <a:lstStyle/>
          <a:p>
            <a:r>
              <a:rPr lang="en-US" sz="4400" dirty="0" smtClean="0">
                <a:solidFill>
                  <a:srgbClr val="0F937A"/>
                </a:solidFill>
                <a:latin typeface="Oswald" panose="02000503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DESCOBERTAS:</a:t>
            </a:r>
            <a:br>
              <a:rPr lang="en-US" sz="4400" dirty="0" smtClean="0">
                <a:solidFill>
                  <a:srgbClr val="0F937A"/>
                </a:solidFill>
                <a:latin typeface="Oswald" panose="02000503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4400" dirty="0" smtClean="0">
                <a:solidFill>
                  <a:srgbClr val="0F937A"/>
                </a:solidFill>
                <a:latin typeface="Oswald" panose="02000503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UM RETRATO DA DESIGUALDADE</a:t>
            </a:r>
            <a:endParaRPr lang="pt-BR" sz="4400" dirty="0">
              <a:solidFill>
                <a:srgbClr val="0F937A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629841" y="2367792"/>
            <a:ext cx="5020332" cy="3811588"/>
          </a:xfrm>
        </p:spPr>
        <p:txBody>
          <a:bodyPr>
            <a:noAutofit/>
          </a:bodyPr>
          <a:lstStyle/>
          <a:p>
            <a:pPr marL="457200" indent="-4572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16053"/>
                </a:solidFill>
                <a:latin typeface="Oswald" panose="02000503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CONDIÇÃO DA ESCOLA</a:t>
            </a:r>
          </a:p>
          <a:p>
            <a:pPr marL="457200" indent="-4572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16053"/>
                </a:solidFill>
                <a:latin typeface="Oswald" panose="02000503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MEIO FAMILIAR</a:t>
            </a:r>
          </a:p>
          <a:p>
            <a:pPr marL="457200" indent="-4572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16053"/>
                </a:solidFill>
                <a:latin typeface="Oswald" panose="02000503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INTERESSES DOS ALUNOS</a:t>
            </a:r>
            <a:endParaRPr lang="pt-BR" sz="2800" dirty="0">
              <a:solidFill>
                <a:srgbClr val="016053"/>
              </a:solidFill>
              <a:latin typeface="Oswald" panose="02000503000000000000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5955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3107" r="8074" b="2674"/>
          <a:stretch/>
        </p:blipFill>
        <p:spPr>
          <a:xfrm>
            <a:off x="263682" y="1705970"/>
            <a:ext cx="7451678" cy="44491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62" t="45198" r="1070" b="46250"/>
          <a:stretch/>
        </p:blipFill>
        <p:spPr>
          <a:xfrm>
            <a:off x="7565235" y="4790363"/>
            <a:ext cx="1503914" cy="136477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2137" y="382137"/>
            <a:ext cx="82705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16053"/>
                </a:solidFill>
                <a:latin typeface="Oswald" panose="02000503000000000000" pitchFamily="2" charset="0"/>
              </a:rPr>
              <a:t>DESEMPENHO DE ACORDO COM O TIPO DE ESCOLA E STATUS</a:t>
            </a:r>
            <a:endParaRPr lang="pt-BR" sz="3200" dirty="0">
              <a:solidFill>
                <a:srgbClr val="016053"/>
              </a:solidFill>
              <a:latin typeface="Oswald" panose="02000503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84" t="96572" r="37462"/>
          <a:stretch/>
        </p:blipFill>
        <p:spPr>
          <a:xfrm>
            <a:off x="1785994" y="6155140"/>
            <a:ext cx="4407053" cy="381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809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2862</TotalTime>
  <Words>107</Words>
  <Application>Microsoft Office PowerPoint</Application>
  <PresentationFormat>Apresentação na tela (4:3)</PresentationFormat>
  <Paragraphs>40</Paragraphs>
  <Slides>14</Slides>
  <Notes>4</Notes>
  <HiddenSlides>0</HiddenSlides>
  <MMClips>0</MMClips>
  <ScaleCrop>false</ScaleCrop>
  <HeadingPairs>
    <vt:vector size="6" baseType="variant">
      <vt:variant>
        <vt:lpstr>Fontes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26" baseType="lpstr">
      <vt:lpstr>Malgun Gothic</vt:lpstr>
      <vt:lpstr>Arial</vt:lpstr>
      <vt:lpstr>Bebas Neue</vt:lpstr>
      <vt:lpstr>Calibri</vt:lpstr>
      <vt:lpstr>Century Gothic</vt:lpstr>
      <vt:lpstr>Helvetica</vt:lpstr>
      <vt:lpstr>Helvetica Neue Thin</vt:lpstr>
      <vt:lpstr>Oswald</vt:lpstr>
      <vt:lpstr>Quattrocento Sans</vt:lpstr>
      <vt:lpstr>Segoe UI Light</vt:lpstr>
      <vt:lpstr>Verdana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MANIFESTO  VOZ DO JOVEM</vt:lpstr>
      <vt:lpstr>DESCOBERTAS: DIA-A-DIA ESCOLAR</vt:lpstr>
      <vt:lpstr>DESCOBERTAS: UM RETRATO DA DESIGUALDADE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The Port Authority of NY &amp; NJ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gjohanssonneto</dc:creator>
  <cp:lastModifiedBy>Mariana Menezes dos Reis</cp:lastModifiedBy>
  <cp:revision>100</cp:revision>
  <dcterms:created xsi:type="dcterms:W3CDTF">2015-06-15T15:20:31Z</dcterms:created>
  <dcterms:modified xsi:type="dcterms:W3CDTF">2017-08-15T17:14:55Z</dcterms:modified>
</cp:coreProperties>
</file>