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notesMasterIdLst>
    <p:notesMasterId r:id="rId10"/>
  </p:notesMasterIdLst>
  <p:handoutMasterIdLst>
    <p:handoutMasterId r:id="rId11"/>
  </p:handoutMasterIdLst>
  <p:sldIdLst>
    <p:sldId id="375" r:id="rId2"/>
    <p:sldId id="408" r:id="rId3"/>
    <p:sldId id="419" r:id="rId4"/>
    <p:sldId id="420" r:id="rId5"/>
    <p:sldId id="421" r:id="rId6"/>
    <p:sldId id="413" r:id="rId7"/>
    <p:sldId id="422" r:id="rId8"/>
    <p:sldId id="373" r:id="rId9"/>
  </p:sldIdLst>
  <p:sldSz cx="9144000" cy="6858000" type="screen4x3"/>
  <p:notesSz cx="6669088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193" userDrawn="1">
          <p15:clr>
            <a:srgbClr val="A4A3A4"/>
          </p15:clr>
        </p15:guide>
        <p15:guide id="2" pos="1452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3300"/>
    <a:srgbClr val="990000"/>
    <a:srgbClr val="0066FF"/>
    <a:srgbClr val="CCFFCC"/>
    <a:srgbClr val="FFE2C5"/>
    <a:srgbClr val="FFCC99"/>
    <a:srgbClr val="FFCC66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374" autoAdjust="0"/>
  </p:normalViewPr>
  <p:slideViewPr>
    <p:cSldViewPr>
      <p:cViewPr varScale="1">
        <p:scale>
          <a:sx n="110" d="100"/>
          <a:sy n="110" d="100"/>
        </p:scale>
        <p:origin x="168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04" y="60"/>
      </p:cViewPr>
      <p:guideLst>
        <p:guide orient="horz" pos="4193"/>
        <p:guide pos="1452"/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3"/>
          </a:xfrm>
          <a:prstGeom prst="rect">
            <a:avLst/>
          </a:prstGeom>
        </p:spPr>
        <p:txBody>
          <a:bodyPr vert="horz" lIns="91065" tIns="45533" rIns="91065" bIns="45533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3"/>
          </a:xfrm>
          <a:prstGeom prst="rect">
            <a:avLst/>
          </a:prstGeom>
        </p:spPr>
        <p:txBody>
          <a:bodyPr vert="horz" lIns="91065" tIns="45533" rIns="91065" bIns="45533" rtlCol="0"/>
          <a:lstStyle>
            <a:lvl1pPr algn="r">
              <a:defRPr sz="1200"/>
            </a:lvl1pPr>
          </a:lstStyle>
          <a:p>
            <a:pPr>
              <a:defRPr/>
            </a:pPr>
            <a:fld id="{A3F4AE83-C577-4545-8847-928F64966C70}" type="datetimeFigureOut">
              <a:rPr lang="pt-BR"/>
              <a:pPr>
                <a:defRPr/>
              </a:pPr>
              <a:t>13/07/2017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6333"/>
          </a:xfrm>
          <a:prstGeom prst="rect">
            <a:avLst/>
          </a:prstGeom>
        </p:spPr>
        <p:txBody>
          <a:bodyPr vert="horz" lIns="91065" tIns="45533" rIns="91065" bIns="4553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6333"/>
          </a:xfrm>
          <a:prstGeom prst="rect">
            <a:avLst/>
          </a:prstGeom>
        </p:spPr>
        <p:txBody>
          <a:bodyPr vert="horz" lIns="91065" tIns="45533" rIns="91065" bIns="45533" rtlCol="0" anchor="b"/>
          <a:lstStyle>
            <a:lvl1pPr algn="r">
              <a:defRPr sz="1200"/>
            </a:lvl1pPr>
          </a:lstStyle>
          <a:p>
            <a:pPr>
              <a:defRPr/>
            </a:pPr>
            <a:fld id="{19F33ABC-FF04-4FBD-B533-55BDC08B85C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034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3"/>
          </a:xfrm>
          <a:prstGeom prst="rect">
            <a:avLst/>
          </a:prstGeom>
        </p:spPr>
        <p:txBody>
          <a:bodyPr vert="horz" lIns="91065" tIns="45533" rIns="91065" bIns="45533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3"/>
          </a:xfrm>
          <a:prstGeom prst="rect">
            <a:avLst/>
          </a:prstGeom>
        </p:spPr>
        <p:txBody>
          <a:bodyPr vert="horz" lIns="91065" tIns="45533" rIns="91065" bIns="45533" rtlCol="0"/>
          <a:lstStyle>
            <a:lvl1pPr algn="r">
              <a:defRPr sz="1200"/>
            </a:lvl1pPr>
          </a:lstStyle>
          <a:p>
            <a:pPr>
              <a:defRPr/>
            </a:pPr>
            <a:fld id="{A5115139-BF36-4CD0-9317-039F0C63EFE5}" type="datetimeFigureOut">
              <a:rPr lang="pt-BR"/>
              <a:pPr>
                <a:defRPr/>
              </a:pPr>
              <a:t>13/07/2017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65" tIns="45533" rIns="91065" bIns="45533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909" y="4715154"/>
            <a:ext cx="5335270" cy="4466988"/>
          </a:xfrm>
          <a:prstGeom prst="rect">
            <a:avLst/>
          </a:prstGeom>
        </p:spPr>
        <p:txBody>
          <a:bodyPr vert="horz" lIns="91065" tIns="45533" rIns="91065" bIns="45533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6333"/>
          </a:xfrm>
          <a:prstGeom prst="rect">
            <a:avLst/>
          </a:prstGeom>
        </p:spPr>
        <p:txBody>
          <a:bodyPr vert="horz" lIns="91065" tIns="45533" rIns="91065" bIns="4553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6333"/>
          </a:xfrm>
          <a:prstGeom prst="rect">
            <a:avLst/>
          </a:prstGeom>
        </p:spPr>
        <p:txBody>
          <a:bodyPr vert="horz" lIns="91065" tIns="45533" rIns="91065" bIns="45533" rtlCol="0" anchor="b"/>
          <a:lstStyle>
            <a:lvl1pPr algn="r">
              <a:defRPr sz="1200"/>
            </a:lvl1pPr>
          </a:lstStyle>
          <a:p>
            <a:pPr>
              <a:defRPr/>
            </a:pPr>
            <a:fld id="{777E6CA3-CBB4-4D36-B18C-7D375B1413C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0059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7E6CA3-CBB4-4D36-B18C-7D375B1413C1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2361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0"/>
          <p:cNvSpPr>
            <a:spLocks noChangeShapeType="1"/>
          </p:cNvSpPr>
          <p:nvPr/>
        </p:nvSpPr>
        <p:spPr bwMode="auto">
          <a:xfrm>
            <a:off x="323850" y="3174206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863352"/>
            <a:ext cx="67818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pt-BR" altLang="en-US" dirty="0"/>
              <a:t>Clique para editar o estilo do título mestre</a:t>
            </a:r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371056"/>
            <a:ext cx="6248400" cy="2362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 altLang="en-US"/>
              <a:t>Clique para editar o estilo do subtítulo mestre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z="1600" b="1"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 b="1"/>
            </a:lvl1pPr>
          </a:lstStyle>
          <a:p>
            <a:pPr>
              <a:defRPr/>
            </a:pPr>
            <a:fld id="{5DC3988E-D0CA-47BC-91F0-F28C55AFC90C}" type="slidenum">
              <a:rPr lang="pt-BR" altLang="en-US" smtClean="0"/>
              <a:pPr>
                <a:defRPr/>
              </a:pPr>
              <a:t>‹nº›</a:t>
            </a:fld>
            <a:endParaRPr lang="pt-BR" altLang="en-US" dirty="0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444" y="303857"/>
            <a:ext cx="3888412" cy="820887"/>
          </a:xfrm>
          <a:prstGeom prst="rect">
            <a:avLst/>
          </a:prstGeom>
        </p:spPr>
      </p:pic>
      <p:sp>
        <p:nvSpPr>
          <p:cNvPr id="12" name="CaixaDeTexto 11"/>
          <p:cNvSpPr txBox="1"/>
          <p:nvPr userDrawn="1"/>
        </p:nvSpPr>
        <p:spPr>
          <a:xfrm>
            <a:off x="1297353" y="1089253"/>
            <a:ext cx="6549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Associação Nacional dos Dirigentes das Instituições Federais de Ensino Supeior</a:t>
            </a:r>
            <a:endParaRPr lang="pt-B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5DACD-B3A0-485E-A62E-EBB82DF85414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C9D12-5BC3-4DED-B034-8AC58AD546AD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8313" y="170021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170021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5D374-27DD-43FE-8EB8-E354046A8B5A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BFFEA-792D-4C29-9828-4AE051BF5F9F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97267-E476-41BF-A839-AB5AB61F7D4E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4E9BA-B594-4E0A-A35A-EFD3AE211A5D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chemeClr val="bg1">
              <a:lumMod val="8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3"/>
          <p:cNvSpPr>
            <a:spLocks noChangeShapeType="1"/>
          </p:cNvSpPr>
          <p:nvPr/>
        </p:nvSpPr>
        <p:spPr bwMode="auto">
          <a:xfrm>
            <a:off x="3026461" y="188913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124200" y="153008"/>
            <a:ext cx="5624264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 dirty="0" smtClean="0"/>
              <a:t>Clique para editar o estilo do título mestre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70021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 smtClean="0"/>
              <a:t>Clique para editar os estilos do texto mestre</a:t>
            </a:r>
          </a:p>
          <a:p>
            <a:pPr lvl="1"/>
            <a:r>
              <a:rPr lang="pt-BR" altLang="en-US" smtClean="0"/>
              <a:t>Segundo nível</a:t>
            </a:r>
          </a:p>
          <a:p>
            <a:pPr lvl="2"/>
            <a:r>
              <a:rPr lang="pt-BR" altLang="en-US" smtClean="0"/>
              <a:t>Terceiro nível</a:t>
            </a:r>
          </a:p>
          <a:p>
            <a:pPr lvl="3"/>
            <a:r>
              <a:rPr lang="pt-BR" altLang="en-US" smtClean="0"/>
              <a:t>Quarto nível</a:t>
            </a:r>
          </a:p>
          <a:p>
            <a:pPr lvl="4"/>
            <a:r>
              <a:rPr lang="pt-BR" altLang="en-US" smtClean="0"/>
              <a:t>Quinto nível</a:t>
            </a:r>
          </a:p>
        </p:txBody>
      </p:sp>
      <p:sp>
        <p:nvSpPr>
          <p:cNvPr id="14336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88950" y="626268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14336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1433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23728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/>
            </a:lvl1pPr>
          </a:lstStyle>
          <a:p>
            <a:pPr>
              <a:defRPr/>
            </a:pPr>
            <a:fld id="{6A7A6708-BCC1-4A02-8288-363DDC2E7629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  <p:sp>
        <p:nvSpPr>
          <p:cNvPr id="1032" name="Line 42"/>
          <p:cNvSpPr>
            <a:spLocks noChangeShapeType="1"/>
          </p:cNvSpPr>
          <p:nvPr userDrawn="1"/>
        </p:nvSpPr>
        <p:spPr bwMode="auto">
          <a:xfrm>
            <a:off x="323850" y="1557338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" name="Retângulo 1"/>
          <p:cNvSpPr/>
          <p:nvPr userDrawn="1"/>
        </p:nvSpPr>
        <p:spPr bwMode="auto">
          <a:xfrm>
            <a:off x="0" y="0"/>
            <a:ext cx="179512" cy="6858000"/>
          </a:xfrm>
          <a:prstGeom prst="rect">
            <a:avLst/>
          </a:prstGeom>
          <a:gradFill flip="none" rotWithShape="1">
            <a:gsLst>
              <a:gs pos="0">
                <a:srgbClr val="FF9933"/>
              </a:gs>
              <a:gs pos="55000">
                <a:srgbClr val="FF3300"/>
              </a:gs>
              <a:gs pos="84000">
                <a:srgbClr val="FF0000"/>
              </a:gs>
              <a:gs pos="100000">
                <a:srgbClr val="990000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981" y="601663"/>
            <a:ext cx="2571750" cy="5429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04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315912" y="1772815"/>
            <a:ext cx="8216527" cy="1296145"/>
          </a:xfrm>
        </p:spPr>
        <p:txBody>
          <a:bodyPr/>
          <a:lstStyle/>
          <a:p>
            <a:pPr algn="ctr"/>
            <a:r>
              <a:rPr lang="pt-BR" altLang="pt-BR" sz="2800" dirty="0" smtClean="0"/>
              <a:t>Impactos da redução do orçamento das Universidades Federais</a:t>
            </a:r>
            <a:endParaRPr lang="pt-BR" sz="2800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539552" y="3501008"/>
            <a:ext cx="7992888" cy="3010272"/>
          </a:xfrm>
        </p:spPr>
        <p:txBody>
          <a:bodyPr/>
          <a:lstStyle/>
          <a:p>
            <a:endParaRPr lang="pt-BR" sz="2600" b="1" dirty="0" smtClean="0"/>
          </a:p>
          <a:p>
            <a:r>
              <a:rPr lang="pt-BR" sz="2600" b="1" dirty="0" smtClean="0"/>
              <a:t>Angela Maria Paiva Cruz</a:t>
            </a:r>
          </a:p>
          <a:p>
            <a:r>
              <a:rPr lang="pt-BR" sz="2600" b="1" dirty="0" smtClean="0">
                <a:solidFill>
                  <a:srgbClr val="002060"/>
                </a:solidFill>
              </a:rPr>
              <a:t>Presidente da ANDIFES</a:t>
            </a:r>
          </a:p>
          <a:p>
            <a:r>
              <a:rPr lang="pt-BR" sz="2600" b="1" dirty="0" smtClean="0">
                <a:solidFill>
                  <a:srgbClr val="002060"/>
                </a:solidFill>
              </a:rPr>
              <a:t>Reitora da UFRN</a:t>
            </a:r>
          </a:p>
          <a:p>
            <a:endParaRPr lang="pt-BR" sz="2600" b="1" dirty="0" smtClean="0">
              <a:solidFill>
                <a:srgbClr val="002060"/>
              </a:solidFill>
            </a:endParaRPr>
          </a:p>
          <a:p>
            <a:r>
              <a:rPr lang="pt-BR" sz="2600" b="1" dirty="0" smtClean="0">
                <a:solidFill>
                  <a:srgbClr val="002060"/>
                </a:solidFill>
              </a:rPr>
              <a:t>Brasília, 13 de Julho de 2017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pt-BR" altLang="pt-BR" sz="3000" dirty="0" smtClean="0"/>
              <a:t>Impactos no Orçamento de Custeio e Capital</a:t>
            </a:r>
            <a:endParaRPr lang="pt-BR" sz="300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18864" y="2351931"/>
            <a:ext cx="8229600" cy="3885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+mn-lt"/>
                <a:cs typeface="+mn-cs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/>
            <a:r>
              <a:rPr lang="pt-BR" altLang="pt-BR" sz="2800" b="1" kern="0" dirty="0" smtClean="0"/>
              <a:t>Corte/redução do orçamento em 2017.</a:t>
            </a:r>
          </a:p>
          <a:p>
            <a:pPr eaLnBrk="1" hangingPunct="1"/>
            <a:endParaRPr lang="pt-BR" altLang="pt-BR" sz="2800" b="1" kern="0" dirty="0" smtClean="0"/>
          </a:p>
          <a:p>
            <a:pPr eaLnBrk="1" hangingPunct="1"/>
            <a:r>
              <a:rPr lang="pt-BR" altLang="pt-BR" sz="2800" b="1" kern="0" dirty="0" smtClean="0"/>
              <a:t>Contingenciamento dos limites de orçamento em 2017.</a:t>
            </a:r>
          </a:p>
          <a:p>
            <a:pPr eaLnBrk="1" hangingPunct="1"/>
            <a:endParaRPr lang="pt-BR" altLang="pt-BR" sz="2800" b="1" kern="0" dirty="0"/>
          </a:p>
          <a:p>
            <a:pPr eaLnBrk="1" hangingPunct="1"/>
            <a:r>
              <a:rPr lang="pt-BR" altLang="pt-BR" sz="2800" b="1" kern="0" dirty="0" smtClean="0"/>
              <a:t>Impactos para as Universidades Federais.</a:t>
            </a:r>
          </a:p>
          <a:p>
            <a:pPr lvl="2" eaLnBrk="1" hangingPunct="1"/>
            <a:endParaRPr lang="pt-BR" altLang="pt-BR" sz="1300" kern="0" dirty="0" smtClean="0"/>
          </a:p>
          <a:p>
            <a:pPr eaLnBrk="1" hangingPunct="1"/>
            <a:endParaRPr lang="pt-BR" altLang="pt-BR" sz="2800" kern="0" dirty="0" smtClean="0"/>
          </a:p>
        </p:txBody>
      </p:sp>
    </p:spTree>
    <p:extLst>
      <p:ext uri="{BB962C8B-B14F-4D97-AF65-F5344CB8AC3E}">
        <p14:creationId xmlns:p14="http://schemas.microsoft.com/office/powerpoint/2010/main" val="44586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60848"/>
            <a:ext cx="8229600" cy="4536504"/>
          </a:xfrm>
        </p:spPr>
        <p:txBody>
          <a:bodyPr/>
          <a:lstStyle/>
          <a:p>
            <a:r>
              <a:rPr lang="pt-BR" sz="2600" b="1" dirty="0" smtClean="0"/>
              <a:t>Comparativo LOA 2016 x LOA 2017</a:t>
            </a:r>
          </a:p>
          <a:p>
            <a:endParaRPr lang="pt-BR" sz="2600" b="1" dirty="0" smtClean="0"/>
          </a:p>
          <a:p>
            <a:endParaRPr lang="pt-BR" sz="2600" b="1" dirty="0" smtClean="0"/>
          </a:p>
          <a:p>
            <a:endParaRPr lang="pt-BR" sz="2600" b="1" dirty="0" smtClean="0"/>
          </a:p>
          <a:p>
            <a:endParaRPr lang="pt-BR" sz="2600" b="1" dirty="0" smtClean="0"/>
          </a:p>
          <a:p>
            <a:endParaRPr lang="pt-BR" sz="2600" b="1" dirty="0" smtClean="0"/>
          </a:p>
          <a:p>
            <a:endParaRPr lang="pt-BR" sz="2000" b="1" dirty="0" smtClean="0"/>
          </a:p>
          <a:p>
            <a:endParaRPr lang="pt-BR" sz="500" b="1" dirty="0" smtClean="0"/>
          </a:p>
          <a:p>
            <a:pPr marL="344487" lvl="1" indent="0">
              <a:buNone/>
            </a:pPr>
            <a:endParaRPr lang="pt-BR" sz="2000" b="1" dirty="0"/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3131840" y="188640"/>
            <a:ext cx="5644599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pt-BR" sz="3000" kern="0" dirty="0" smtClean="0"/>
              <a:t>Corte/redução do Orçamento 2017</a:t>
            </a:r>
            <a:endParaRPr lang="pt-BR" sz="3000" kern="0" dirty="0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454" y="2708920"/>
            <a:ext cx="8195002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25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60848"/>
            <a:ext cx="8229600" cy="4536504"/>
          </a:xfrm>
        </p:spPr>
        <p:txBody>
          <a:bodyPr/>
          <a:lstStyle/>
          <a:p>
            <a:r>
              <a:rPr lang="pt-BR" sz="2600" b="1" dirty="0" smtClean="0"/>
              <a:t>Comparativo Orçamento Atualizado x LOA 2017</a:t>
            </a:r>
          </a:p>
          <a:p>
            <a:endParaRPr lang="pt-BR" sz="2600" b="1" dirty="0" smtClean="0"/>
          </a:p>
          <a:p>
            <a:endParaRPr lang="pt-BR" sz="2600" b="1" dirty="0" smtClean="0"/>
          </a:p>
          <a:p>
            <a:endParaRPr lang="pt-BR" sz="2600" b="1" dirty="0" smtClean="0"/>
          </a:p>
          <a:p>
            <a:endParaRPr lang="pt-BR" sz="2600" b="1" dirty="0" smtClean="0"/>
          </a:p>
          <a:p>
            <a:endParaRPr lang="pt-BR" sz="2600" b="1" dirty="0" smtClean="0"/>
          </a:p>
          <a:p>
            <a:endParaRPr lang="pt-BR" sz="2000" b="1" dirty="0" smtClean="0"/>
          </a:p>
          <a:p>
            <a:endParaRPr lang="pt-BR" sz="500" b="1" dirty="0" smtClean="0"/>
          </a:p>
          <a:p>
            <a:pPr marL="344487" lvl="1" indent="0">
              <a:buNone/>
            </a:pPr>
            <a:endParaRPr lang="pt-BR" sz="2000" b="1" dirty="0"/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3131840" y="188640"/>
            <a:ext cx="5644599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pt-BR" sz="3000" kern="0" dirty="0" smtClean="0"/>
              <a:t>Corte/redução do Orçamento 2017</a:t>
            </a:r>
            <a:endParaRPr lang="pt-BR" sz="3000" kern="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044" y="2636912"/>
            <a:ext cx="7934077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12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60848"/>
            <a:ext cx="8229600" cy="4536504"/>
          </a:xfrm>
        </p:spPr>
        <p:txBody>
          <a:bodyPr/>
          <a:lstStyle/>
          <a:p>
            <a:r>
              <a:rPr lang="pt-BR" sz="2600" b="1" dirty="0" smtClean="0"/>
              <a:t>Contingenciamento dos Limites de Orçamento 2017:</a:t>
            </a:r>
          </a:p>
          <a:p>
            <a:endParaRPr lang="pt-BR" sz="2600" b="1" dirty="0"/>
          </a:p>
          <a:p>
            <a:endParaRPr lang="pt-BR" sz="2600" b="1" dirty="0" smtClean="0"/>
          </a:p>
          <a:p>
            <a:endParaRPr lang="pt-BR" sz="2600" b="1" dirty="0"/>
          </a:p>
          <a:p>
            <a:endParaRPr lang="pt-BR" sz="2600" b="1" dirty="0" smtClean="0"/>
          </a:p>
          <a:p>
            <a:endParaRPr lang="pt-BR" sz="2600" b="1" dirty="0"/>
          </a:p>
          <a:p>
            <a:endParaRPr lang="pt-BR" sz="1500" b="1" dirty="0" smtClean="0"/>
          </a:p>
          <a:p>
            <a:r>
              <a:rPr lang="pt-BR" sz="2600" b="1" dirty="0" smtClean="0"/>
              <a:t>Importante: liberação de 100% dos limites de custeio e capital.</a:t>
            </a:r>
          </a:p>
          <a:p>
            <a:endParaRPr lang="pt-BR" sz="2600" b="1" dirty="0" smtClean="0"/>
          </a:p>
          <a:p>
            <a:endParaRPr lang="pt-BR" sz="2600" b="1" dirty="0" smtClean="0"/>
          </a:p>
          <a:p>
            <a:endParaRPr lang="pt-BR" sz="2600" b="1" dirty="0" smtClean="0"/>
          </a:p>
          <a:p>
            <a:endParaRPr lang="pt-BR" sz="2600" b="1" dirty="0" smtClean="0"/>
          </a:p>
          <a:p>
            <a:endParaRPr lang="pt-BR" sz="2600" b="1" dirty="0" smtClean="0"/>
          </a:p>
          <a:p>
            <a:endParaRPr lang="pt-BR" sz="2000" b="1" dirty="0" smtClean="0"/>
          </a:p>
          <a:p>
            <a:endParaRPr lang="pt-BR" sz="500" b="1" dirty="0" smtClean="0"/>
          </a:p>
          <a:p>
            <a:pPr marL="344487" lvl="1" indent="0">
              <a:buNone/>
            </a:pPr>
            <a:endParaRPr lang="pt-BR" sz="2000" b="1" dirty="0"/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3131840" y="188640"/>
            <a:ext cx="5644599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pt-BR" sz="3000" kern="0" dirty="0" smtClean="0"/>
              <a:t>Contingenciamento dos Limites de Orçamento 2017</a:t>
            </a:r>
            <a:endParaRPr lang="pt-BR" sz="3000" kern="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703" y="2865735"/>
            <a:ext cx="7658713" cy="2579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90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8840"/>
            <a:ext cx="8229600" cy="4392488"/>
          </a:xfrm>
        </p:spPr>
        <p:txBody>
          <a:bodyPr/>
          <a:lstStyle/>
          <a:p>
            <a:pPr eaLnBrk="1" hangingPunct="1"/>
            <a:r>
              <a:rPr lang="pt-BR" altLang="pt-BR" sz="2600" b="1" dirty="0" smtClean="0">
                <a:solidFill>
                  <a:schemeClr val="tx2"/>
                </a:solidFill>
              </a:rPr>
              <a:t>Impactos da redução nos recursos de Custeio:</a:t>
            </a:r>
          </a:p>
          <a:p>
            <a:pPr lvl="1" eaLnBrk="1" hangingPunct="1"/>
            <a:endParaRPr lang="pt-BR" altLang="pt-BR" sz="2200" b="1" dirty="0" smtClean="0"/>
          </a:p>
          <a:p>
            <a:pPr lvl="1" eaLnBrk="1" hangingPunct="1"/>
            <a:r>
              <a:rPr lang="pt-BR" altLang="pt-BR" sz="2200" b="1" dirty="0" smtClean="0"/>
              <a:t>Diminuição da força de trabalho das Instituições.</a:t>
            </a:r>
          </a:p>
          <a:p>
            <a:pPr lvl="1" eaLnBrk="1" hangingPunct="1"/>
            <a:endParaRPr lang="pt-BR" altLang="pt-BR" sz="2200" b="1" dirty="0"/>
          </a:p>
          <a:p>
            <a:pPr lvl="1" eaLnBrk="1" hangingPunct="1"/>
            <a:r>
              <a:rPr lang="pt-BR" altLang="pt-BR" sz="2200" b="1" dirty="0" smtClean="0"/>
              <a:t>Dificuldades para manutenção das Instituições (pagamento de energia elétrica, água, dentre outros). </a:t>
            </a:r>
          </a:p>
          <a:p>
            <a:pPr lvl="1" eaLnBrk="1" hangingPunct="1"/>
            <a:endParaRPr lang="pt-BR" altLang="pt-BR" sz="2200" b="1" dirty="0"/>
          </a:p>
          <a:p>
            <a:pPr lvl="1" eaLnBrk="1" hangingPunct="1"/>
            <a:r>
              <a:rPr lang="pt-BR" altLang="pt-BR" sz="2200" b="1" dirty="0"/>
              <a:t>Dificuldades para manutenção </a:t>
            </a:r>
            <a:r>
              <a:rPr lang="pt-BR" altLang="pt-BR" sz="2200" b="1" dirty="0" smtClean="0"/>
              <a:t>dos </a:t>
            </a:r>
            <a:r>
              <a:rPr lang="pt-BR" altLang="pt-BR" sz="2200" b="1" dirty="0"/>
              <a:t>cursos (aquisição de materiais de consumo, diárias e passagens para aulas de campo, dentre outros). </a:t>
            </a:r>
          </a:p>
          <a:p>
            <a:pPr marL="344487" lvl="1" indent="0" eaLnBrk="1" hangingPunct="1">
              <a:buNone/>
            </a:pPr>
            <a:endParaRPr lang="pt-BR" altLang="pt-BR" sz="1600" dirty="0" smtClean="0"/>
          </a:p>
          <a:p>
            <a:pPr eaLnBrk="1" hangingPunct="1"/>
            <a:endParaRPr lang="pt-BR" altLang="pt-BR" sz="2800" dirty="0" smtClean="0"/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3131840" y="188640"/>
            <a:ext cx="5644599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pt-BR" sz="3400" kern="0" dirty="0" smtClean="0"/>
              <a:t>Impactos no funcionamento das </a:t>
            </a:r>
            <a:r>
              <a:rPr lang="pt-BR" sz="3400" kern="0" dirty="0" err="1" smtClean="0"/>
              <a:t>UF’s</a:t>
            </a:r>
            <a:endParaRPr lang="pt-BR" sz="3400" kern="0" dirty="0"/>
          </a:p>
        </p:txBody>
      </p:sp>
    </p:spTree>
    <p:extLst>
      <p:ext uri="{BB962C8B-B14F-4D97-AF65-F5344CB8AC3E}">
        <p14:creationId xmlns:p14="http://schemas.microsoft.com/office/powerpoint/2010/main" val="301675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8840"/>
            <a:ext cx="8229600" cy="4392488"/>
          </a:xfrm>
        </p:spPr>
        <p:txBody>
          <a:bodyPr/>
          <a:lstStyle/>
          <a:p>
            <a:pPr eaLnBrk="1" hangingPunct="1"/>
            <a:r>
              <a:rPr lang="pt-BR" altLang="pt-BR" sz="2600" b="1" dirty="0" smtClean="0">
                <a:solidFill>
                  <a:schemeClr val="tx2"/>
                </a:solidFill>
              </a:rPr>
              <a:t>Impactos da redução nos recursos de Investimento:</a:t>
            </a:r>
          </a:p>
          <a:p>
            <a:pPr lvl="1" eaLnBrk="1" hangingPunct="1"/>
            <a:endParaRPr lang="pt-BR" altLang="pt-BR" sz="2200" b="1" dirty="0" smtClean="0"/>
          </a:p>
          <a:p>
            <a:pPr lvl="1" eaLnBrk="1" hangingPunct="1"/>
            <a:r>
              <a:rPr lang="pt-BR" altLang="pt-BR" sz="2200" b="1" dirty="0" smtClean="0"/>
              <a:t>Paralisação de obras fundamentais para consolidação da expansão e novos campi (prédios de salas de aula, laboratórios, dentre outros).</a:t>
            </a:r>
          </a:p>
          <a:p>
            <a:pPr lvl="1" eaLnBrk="1" hangingPunct="1"/>
            <a:endParaRPr lang="pt-BR" altLang="pt-BR" sz="2200" b="1" dirty="0"/>
          </a:p>
          <a:p>
            <a:pPr lvl="1" eaLnBrk="1" hangingPunct="1"/>
            <a:r>
              <a:rPr lang="pt-BR" altLang="pt-BR" sz="2200" b="1" dirty="0" smtClean="0"/>
              <a:t>Redução na aquisição de equipamentos para consolidação de implantação dos cursos. </a:t>
            </a:r>
          </a:p>
          <a:p>
            <a:pPr lvl="1" eaLnBrk="1" hangingPunct="1"/>
            <a:endParaRPr lang="pt-BR" altLang="pt-BR" sz="2200" b="1" dirty="0"/>
          </a:p>
          <a:p>
            <a:pPr lvl="1" eaLnBrk="1" hangingPunct="1"/>
            <a:r>
              <a:rPr lang="pt-BR" altLang="pt-BR" sz="2200" b="1" dirty="0" smtClean="0"/>
              <a:t> Redução na aquisição de livros para consolidação de implantação dos cursos.</a:t>
            </a:r>
            <a:endParaRPr lang="pt-BR" altLang="pt-BR" sz="2200" b="1" dirty="0"/>
          </a:p>
          <a:p>
            <a:pPr marL="344487" lvl="1" indent="0" eaLnBrk="1" hangingPunct="1">
              <a:buNone/>
            </a:pPr>
            <a:endParaRPr lang="pt-BR" altLang="pt-BR" sz="1600" dirty="0" smtClean="0"/>
          </a:p>
          <a:p>
            <a:pPr eaLnBrk="1" hangingPunct="1"/>
            <a:endParaRPr lang="pt-BR" altLang="pt-BR" sz="2800" dirty="0" smtClean="0"/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3131840" y="188640"/>
            <a:ext cx="5644599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pt-BR" sz="3400" kern="0" dirty="0" smtClean="0"/>
              <a:t>Impactos no funcionamento das </a:t>
            </a:r>
            <a:r>
              <a:rPr lang="pt-BR" sz="3400" kern="0" dirty="0" err="1" smtClean="0"/>
              <a:t>UF’s</a:t>
            </a:r>
            <a:endParaRPr lang="pt-BR" sz="3400" kern="0" dirty="0"/>
          </a:p>
        </p:txBody>
      </p:sp>
    </p:spTree>
    <p:extLst>
      <p:ext uri="{BB962C8B-B14F-4D97-AF65-F5344CB8AC3E}">
        <p14:creationId xmlns:p14="http://schemas.microsoft.com/office/powerpoint/2010/main" val="181504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2135188"/>
            <a:ext cx="8640960" cy="4389437"/>
          </a:xfrm>
        </p:spPr>
        <p:txBody>
          <a:bodyPr/>
          <a:lstStyle/>
          <a:p>
            <a:pPr algn="ctr">
              <a:buNone/>
              <a:defRPr/>
            </a:pPr>
            <a:endParaRPr lang="pt-BR" sz="4000" b="1" dirty="0">
              <a:solidFill>
                <a:srgbClr val="0070C0"/>
              </a:solidFill>
            </a:endParaRPr>
          </a:p>
          <a:p>
            <a:pPr algn="ctr">
              <a:buNone/>
              <a:defRPr/>
            </a:pPr>
            <a:endParaRPr lang="pt-BR" sz="40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pt-BR" b="1" dirty="0" smtClean="0"/>
          </a:p>
          <a:p>
            <a:pPr marL="0" indent="0" algn="ctr">
              <a:buNone/>
            </a:pPr>
            <a:r>
              <a:rPr lang="pt-BR" b="1" dirty="0"/>
              <a:t>Angela Maria Paiva Cruz</a:t>
            </a:r>
          </a:p>
          <a:p>
            <a:pPr marL="0" indent="0" algn="ctr">
              <a:buNone/>
            </a:pPr>
            <a:r>
              <a:rPr lang="pt-BR" b="1" dirty="0">
                <a:solidFill>
                  <a:srgbClr val="002060"/>
                </a:solidFill>
              </a:rPr>
              <a:t>Presidente da ANDIFES</a:t>
            </a:r>
          </a:p>
          <a:p>
            <a:pPr marL="0" indent="0" algn="ctr">
              <a:buNone/>
            </a:pPr>
            <a:r>
              <a:rPr lang="pt-BR" b="1" dirty="0">
                <a:solidFill>
                  <a:srgbClr val="002060"/>
                </a:solidFill>
              </a:rPr>
              <a:t>Reitora da UFRN</a:t>
            </a:r>
          </a:p>
          <a:p>
            <a:pPr algn="ctr">
              <a:buNone/>
              <a:defRPr/>
            </a:pPr>
            <a:endParaRPr lang="pt-BR" sz="4000" dirty="0" smtClean="0"/>
          </a:p>
          <a:p>
            <a:pPr algn="r">
              <a:buNone/>
              <a:defRPr/>
            </a:pPr>
            <a:endParaRPr lang="pt-BR" sz="4000" dirty="0" smtClean="0"/>
          </a:p>
          <a:p>
            <a:pPr>
              <a:buNone/>
              <a:defRPr/>
            </a:pPr>
            <a:endParaRPr lang="pt-BR" sz="900" dirty="0" smtClean="0"/>
          </a:p>
          <a:p>
            <a:pPr>
              <a:buNone/>
              <a:defRPr/>
            </a:pPr>
            <a:endParaRPr lang="pt-BR" sz="900" dirty="0" smtClean="0"/>
          </a:p>
          <a:p>
            <a:pPr>
              <a:buNone/>
              <a:defRPr/>
            </a:pPr>
            <a:endParaRPr lang="pt-BR" sz="900" dirty="0" smtClean="0"/>
          </a:p>
          <a:p>
            <a:pPr>
              <a:defRPr/>
            </a:pPr>
            <a:endParaRPr lang="pt-BR" sz="2800" dirty="0" smtClean="0"/>
          </a:p>
          <a:p>
            <a:pPr>
              <a:defRPr/>
            </a:pPr>
            <a:endParaRPr lang="pt-BR" sz="2800" dirty="0" smtClean="0"/>
          </a:p>
          <a:p>
            <a:pPr>
              <a:buNone/>
              <a:defRPr/>
            </a:pPr>
            <a:endParaRPr lang="pt-BR" sz="2800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pt-BR" sz="1200" dirty="0" smtClean="0"/>
          </a:p>
        </p:txBody>
      </p:sp>
      <p:sp>
        <p:nvSpPr>
          <p:cNvPr id="47109" name="Rectangle 2"/>
          <p:cNvSpPr>
            <a:spLocks noChangeArrowheads="1"/>
          </p:cNvSpPr>
          <p:nvPr/>
        </p:nvSpPr>
        <p:spPr bwMode="auto">
          <a:xfrm>
            <a:off x="708025" y="2698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t-BR" altLang="pt-BR"/>
              <a:t> 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3203848" y="116632"/>
            <a:ext cx="5472608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pt-BR" sz="3200" kern="0" dirty="0" smtClean="0"/>
              <a:t>Obrigado</a:t>
            </a:r>
            <a:endParaRPr lang="pt-BR" sz="32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de">
  <a:themeElements>
    <a:clrScheme name="Red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Red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Red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12543</TotalTime>
  <Words>231</Words>
  <Application>Microsoft Office PowerPoint</Application>
  <PresentationFormat>Apresentação na tela (4:3)</PresentationFormat>
  <Paragraphs>76</Paragraphs>
  <Slides>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Rede</vt:lpstr>
      <vt:lpstr>Impactos da redução do orçamento das Universidades Federais</vt:lpstr>
      <vt:lpstr>Impactos no Orçamento de Custeio e Capital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UNIFAL-MG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Minuta – Plano de Metas</dc:title>
  <dc:creator>Tomas Dias Sant´ Ana</dc:creator>
  <cp:lastModifiedBy>Elizabeth Gomes de Lima Santos</cp:lastModifiedBy>
  <cp:revision>801</cp:revision>
  <cp:lastPrinted>2017-07-13T12:22:40Z</cp:lastPrinted>
  <dcterms:created xsi:type="dcterms:W3CDTF">2010-12-16T22:07:36Z</dcterms:created>
  <dcterms:modified xsi:type="dcterms:W3CDTF">2017-07-13T12:58:01Z</dcterms:modified>
</cp:coreProperties>
</file>