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</p:sldMasterIdLst>
  <p:notesMasterIdLst>
    <p:notesMasterId r:id="rId41"/>
  </p:notesMasterIdLst>
  <p:sldIdLst>
    <p:sldId id="348" r:id="rId4"/>
    <p:sldId id="404" r:id="rId5"/>
    <p:sldId id="447" r:id="rId6"/>
    <p:sldId id="422" r:id="rId7"/>
    <p:sldId id="421" r:id="rId8"/>
    <p:sldId id="420" r:id="rId9"/>
    <p:sldId id="419" r:id="rId10"/>
    <p:sldId id="305" r:id="rId11"/>
    <p:sldId id="418" r:id="rId12"/>
    <p:sldId id="424" r:id="rId13"/>
    <p:sldId id="425" r:id="rId14"/>
    <p:sldId id="426" r:id="rId15"/>
    <p:sldId id="427" r:id="rId16"/>
    <p:sldId id="417" r:id="rId17"/>
    <p:sldId id="416" r:id="rId18"/>
    <p:sldId id="415" r:id="rId19"/>
    <p:sldId id="413" r:id="rId20"/>
    <p:sldId id="437" r:id="rId21"/>
    <p:sldId id="441" r:id="rId22"/>
    <p:sldId id="443" r:id="rId23"/>
    <p:sldId id="444" r:id="rId24"/>
    <p:sldId id="445" r:id="rId25"/>
    <p:sldId id="414" r:id="rId26"/>
    <p:sldId id="431" r:id="rId27"/>
    <p:sldId id="432" r:id="rId28"/>
    <p:sldId id="428" r:id="rId29"/>
    <p:sldId id="429" r:id="rId30"/>
    <p:sldId id="430" r:id="rId31"/>
    <p:sldId id="434" r:id="rId32"/>
    <p:sldId id="393" r:id="rId33"/>
    <p:sldId id="436" r:id="rId34"/>
    <p:sldId id="401" r:id="rId35"/>
    <p:sldId id="435" r:id="rId36"/>
    <p:sldId id="446" r:id="rId37"/>
    <p:sldId id="366" r:id="rId38"/>
    <p:sldId id="356" r:id="rId39"/>
    <p:sldId id="260" r:id="rId40"/>
  </p:sldIdLst>
  <p:sldSz cx="10693400" cy="756126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2C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62" autoAdjust="0"/>
    <p:restoredTop sz="94660"/>
  </p:normalViewPr>
  <p:slideViewPr>
    <p:cSldViewPr>
      <p:cViewPr varScale="1">
        <p:scale>
          <a:sx n="106" d="100"/>
          <a:sy n="106" d="100"/>
        </p:scale>
        <p:origin x="1536" y="102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F7D605-B128-4AD3-B55C-45937A3E1D1E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3CB280A-7625-4CAD-97C0-9B1361910D90}">
      <dgm:prSet phldrT="[Texto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2.407 </a:t>
          </a:r>
          <a:r>
            <a:rPr lang="en-US" b="1" dirty="0" err="1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Instituições</a:t>
          </a:r>
          <a:r>
            <a:rPr lang="en-US" b="1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de </a:t>
          </a:r>
          <a:r>
            <a:rPr lang="en-US" b="1" dirty="0" err="1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Educação</a:t>
          </a:r>
          <a:r>
            <a:rPr lang="en-US" b="1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Superior - IES </a:t>
          </a:r>
          <a:endParaRPr lang="pt-BR" dirty="0">
            <a:solidFill>
              <a:schemeClr val="tx2">
                <a:lumMod val="75000"/>
              </a:schemeClr>
            </a:solidFill>
          </a:endParaRPr>
        </a:p>
      </dgm:t>
    </dgm:pt>
    <dgm:pt modelId="{FC59BB10-940C-45BA-BFC9-F06C8C18FC5A}" type="parTrans" cxnId="{A60EB447-8467-461A-A9DA-40DC55E07233}">
      <dgm:prSet/>
      <dgm:spPr/>
      <dgm:t>
        <a:bodyPr/>
        <a:lstStyle/>
        <a:p>
          <a:endParaRPr lang="pt-BR"/>
        </a:p>
      </dgm:t>
    </dgm:pt>
    <dgm:pt modelId="{02439DB4-5564-470E-9787-C679423A38F4}" type="sibTrans" cxnId="{A60EB447-8467-461A-A9DA-40DC55E07233}">
      <dgm:prSet/>
      <dgm:spPr/>
      <dgm:t>
        <a:bodyPr/>
        <a:lstStyle/>
        <a:p>
          <a:endParaRPr lang="pt-BR"/>
        </a:p>
      </dgm:t>
    </dgm:pt>
    <dgm:pt modelId="{EC6D2D0A-BB87-4CF4-B97F-ED0ED9D63554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8.052.254</a:t>
          </a:r>
          <a:r>
            <a: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 </a:t>
          </a:r>
          <a:r>
            <a:rPr lang="en-US" b="1" dirty="0" err="1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matrículas</a:t>
          </a:r>
          <a:r>
            <a: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</a:p>
      </dgm:t>
    </dgm:pt>
    <dgm:pt modelId="{E46D8B4B-DFE1-4D7D-90A8-6A8665AACF3C}" type="parTrans" cxnId="{3CAE21EA-5C95-4813-ADAC-79DC01FF0CD3}">
      <dgm:prSet/>
      <dgm:spPr/>
      <dgm:t>
        <a:bodyPr/>
        <a:lstStyle/>
        <a:p>
          <a:endParaRPr lang="pt-BR"/>
        </a:p>
      </dgm:t>
    </dgm:pt>
    <dgm:pt modelId="{B5F84647-AC33-4B4C-8BF8-A7DFF7BA827F}" type="sibTrans" cxnId="{3CAE21EA-5C95-4813-ADAC-79DC01FF0CD3}">
      <dgm:prSet/>
      <dgm:spPr/>
      <dgm:t>
        <a:bodyPr/>
        <a:lstStyle/>
        <a:p>
          <a:endParaRPr lang="pt-BR"/>
        </a:p>
      </dgm:t>
    </dgm:pt>
    <dgm:pt modelId="{A14CF94E-1249-47F5-86EE-10B140FD8C54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3"/>
            </a:gs>
            <a:gs pos="100000">
              <a:schemeClr val="accent6"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en-US" b="1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34.366</a:t>
          </a:r>
          <a:r>
            <a: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b="1" dirty="0" err="1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cursos</a:t>
          </a:r>
          <a:r>
            <a: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b="1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</a:t>
          </a:r>
          <a:r>
            <a: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b="1" dirty="0" err="1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graduação</a:t>
          </a:r>
          <a:endParaRPr lang="en-US" b="1" dirty="0">
            <a:solidFill>
              <a:schemeClr val="tx2">
                <a:lumMod val="7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39395D8-0E6F-462E-A94F-F58E4F595727}" type="parTrans" cxnId="{3C1302F3-7F8C-4088-805E-DFAB5A245358}">
      <dgm:prSet/>
      <dgm:spPr/>
      <dgm:t>
        <a:bodyPr/>
        <a:lstStyle/>
        <a:p>
          <a:endParaRPr lang="pt-BR"/>
        </a:p>
      </dgm:t>
    </dgm:pt>
    <dgm:pt modelId="{2B51C506-2A4E-4F35-BC82-9E59970CB3E5}" type="sibTrans" cxnId="{3C1302F3-7F8C-4088-805E-DFAB5A245358}">
      <dgm:prSet/>
      <dgm:spPr/>
      <dgm:t>
        <a:bodyPr/>
        <a:lstStyle/>
        <a:p>
          <a:endParaRPr lang="pt-BR"/>
        </a:p>
      </dgm:t>
    </dgm:pt>
    <dgm:pt modelId="{7394A137-7F84-43B9-A192-F146B662D8D2}" type="pres">
      <dgm:prSet presAssocID="{32F7D605-B128-4AD3-B55C-45937A3E1D1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DA7524-8E55-43E3-9880-D40496065130}" type="pres">
      <dgm:prSet presAssocID="{93CB280A-7625-4CAD-97C0-9B1361910D90}" presName="parentLin" presStyleCnt="0"/>
      <dgm:spPr/>
    </dgm:pt>
    <dgm:pt modelId="{1813078D-BDA2-4B47-B0B9-6E7EEA3FC24C}" type="pres">
      <dgm:prSet presAssocID="{93CB280A-7625-4CAD-97C0-9B1361910D90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2D604AF0-95DB-45B1-9968-BE646F4F440C}" type="pres">
      <dgm:prSet presAssocID="{93CB280A-7625-4CAD-97C0-9B1361910D9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2B954A-A6EB-42D3-AB9C-646FCCF741B2}" type="pres">
      <dgm:prSet presAssocID="{93CB280A-7625-4CAD-97C0-9B1361910D90}" presName="negativeSpace" presStyleCnt="0"/>
      <dgm:spPr/>
    </dgm:pt>
    <dgm:pt modelId="{BAF3700C-FC91-4E88-94E3-8472D1948268}" type="pres">
      <dgm:prSet presAssocID="{93CB280A-7625-4CAD-97C0-9B1361910D90}" presName="childText" presStyleLbl="conFgAcc1" presStyleIdx="0" presStyleCnt="3">
        <dgm:presLayoutVars>
          <dgm:bulletEnabled val="1"/>
        </dgm:presLayoutVars>
      </dgm:prSet>
      <dgm:spPr/>
    </dgm:pt>
    <dgm:pt modelId="{B4326B23-52F4-4D44-9DA5-2DCC3D73DB6B}" type="pres">
      <dgm:prSet presAssocID="{02439DB4-5564-470E-9787-C679423A38F4}" presName="spaceBetweenRectangles" presStyleCnt="0"/>
      <dgm:spPr/>
    </dgm:pt>
    <dgm:pt modelId="{CB999CC2-E2BB-47A7-A9B1-58D7CC101F35}" type="pres">
      <dgm:prSet presAssocID="{EC6D2D0A-BB87-4CF4-B97F-ED0ED9D63554}" presName="parentLin" presStyleCnt="0"/>
      <dgm:spPr/>
    </dgm:pt>
    <dgm:pt modelId="{0FD0C72C-86D7-4417-AFFA-5A31E577DB1E}" type="pres">
      <dgm:prSet presAssocID="{EC6D2D0A-BB87-4CF4-B97F-ED0ED9D63554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3FB2C2BB-87C2-4E82-B158-5704CBE45085}" type="pres">
      <dgm:prSet presAssocID="{EC6D2D0A-BB87-4CF4-B97F-ED0ED9D63554}" presName="parentText" presStyleLbl="node1" presStyleIdx="1" presStyleCnt="3" custLinFactX="4593" custLinFactNeighborX="100000" custLinFactNeighborY="347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E1DE8-EB91-4891-A253-69FDAA811A60}" type="pres">
      <dgm:prSet presAssocID="{EC6D2D0A-BB87-4CF4-B97F-ED0ED9D63554}" presName="negativeSpace" presStyleCnt="0"/>
      <dgm:spPr/>
    </dgm:pt>
    <dgm:pt modelId="{A6BA468F-637C-4DCA-82C2-8895939EAF23}" type="pres">
      <dgm:prSet presAssocID="{EC6D2D0A-BB87-4CF4-B97F-ED0ED9D63554}" presName="childText" presStyleLbl="conFgAcc1" presStyleIdx="1" presStyleCnt="3">
        <dgm:presLayoutVars>
          <dgm:bulletEnabled val="1"/>
        </dgm:presLayoutVars>
      </dgm:prSet>
      <dgm:spPr/>
    </dgm:pt>
    <dgm:pt modelId="{1594B1EC-0BBE-4572-8A28-766A07CDEBB3}" type="pres">
      <dgm:prSet presAssocID="{B5F84647-AC33-4B4C-8BF8-A7DFF7BA827F}" presName="spaceBetweenRectangles" presStyleCnt="0"/>
      <dgm:spPr/>
    </dgm:pt>
    <dgm:pt modelId="{E2936EE3-C9E9-432D-83DB-E5BA9DA6F0CC}" type="pres">
      <dgm:prSet presAssocID="{A14CF94E-1249-47F5-86EE-10B140FD8C54}" presName="parentLin" presStyleCnt="0"/>
      <dgm:spPr/>
    </dgm:pt>
    <dgm:pt modelId="{229A4891-5077-4B20-A794-8721E896DDB3}" type="pres">
      <dgm:prSet presAssocID="{A14CF94E-1249-47F5-86EE-10B140FD8C54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5D2E04B6-AFCC-4DD1-B286-0FFAF2767654}" type="pres">
      <dgm:prSet presAssocID="{A14CF94E-1249-47F5-86EE-10B140FD8C54}" presName="parentText" presStyleLbl="node1" presStyleIdx="2" presStyleCnt="3" custLinFactX="29574" custLinFactNeighborX="100000" custLinFactNeighborY="434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26C68F-BCA9-452A-A89F-138354A00186}" type="pres">
      <dgm:prSet presAssocID="{A14CF94E-1249-47F5-86EE-10B140FD8C54}" presName="negativeSpace" presStyleCnt="0"/>
      <dgm:spPr/>
    </dgm:pt>
    <dgm:pt modelId="{4764402A-4BD7-4D60-AD64-03F968865039}" type="pres">
      <dgm:prSet presAssocID="{A14CF94E-1249-47F5-86EE-10B140FD8C5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C1302F3-7F8C-4088-805E-DFAB5A245358}" srcId="{32F7D605-B128-4AD3-B55C-45937A3E1D1E}" destId="{A14CF94E-1249-47F5-86EE-10B140FD8C54}" srcOrd="2" destOrd="0" parTransId="{739395D8-0E6F-462E-A94F-F58E4F595727}" sibTransId="{2B51C506-2A4E-4F35-BC82-9E59970CB3E5}"/>
    <dgm:cxn modelId="{4A466280-6066-4D42-ACF6-0399B79819BB}" type="presOf" srcId="{32F7D605-B128-4AD3-B55C-45937A3E1D1E}" destId="{7394A137-7F84-43B9-A192-F146B662D8D2}" srcOrd="0" destOrd="0" presId="urn:microsoft.com/office/officeart/2005/8/layout/list1"/>
    <dgm:cxn modelId="{6C9CEAA0-F687-4428-85ED-A247BA745F40}" type="presOf" srcId="{A14CF94E-1249-47F5-86EE-10B140FD8C54}" destId="{5D2E04B6-AFCC-4DD1-B286-0FFAF2767654}" srcOrd="1" destOrd="0" presId="urn:microsoft.com/office/officeart/2005/8/layout/list1"/>
    <dgm:cxn modelId="{CF0F8341-3875-4EE2-8ADB-7852B49DCCC9}" type="presOf" srcId="{EC6D2D0A-BB87-4CF4-B97F-ED0ED9D63554}" destId="{0FD0C72C-86D7-4417-AFFA-5A31E577DB1E}" srcOrd="0" destOrd="0" presId="urn:microsoft.com/office/officeart/2005/8/layout/list1"/>
    <dgm:cxn modelId="{06844F24-2B79-4BA1-8947-32474696B550}" type="presOf" srcId="{93CB280A-7625-4CAD-97C0-9B1361910D90}" destId="{2D604AF0-95DB-45B1-9968-BE646F4F440C}" srcOrd="1" destOrd="0" presId="urn:microsoft.com/office/officeart/2005/8/layout/list1"/>
    <dgm:cxn modelId="{CD28B589-EE55-4888-95E0-3E0593B9C1C5}" type="presOf" srcId="{A14CF94E-1249-47F5-86EE-10B140FD8C54}" destId="{229A4891-5077-4B20-A794-8721E896DDB3}" srcOrd="0" destOrd="0" presId="urn:microsoft.com/office/officeart/2005/8/layout/list1"/>
    <dgm:cxn modelId="{0E74C918-6765-4437-A138-175004442EDF}" type="presOf" srcId="{EC6D2D0A-BB87-4CF4-B97F-ED0ED9D63554}" destId="{3FB2C2BB-87C2-4E82-B158-5704CBE45085}" srcOrd="1" destOrd="0" presId="urn:microsoft.com/office/officeart/2005/8/layout/list1"/>
    <dgm:cxn modelId="{A60EB447-8467-461A-A9DA-40DC55E07233}" srcId="{32F7D605-B128-4AD3-B55C-45937A3E1D1E}" destId="{93CB280A-7625-4CAD-97C0-9B1361910D90}" srcOrd="0" destOrd="0" parTransId="{FC59BB10-940C-45BA-BFC9-F06C8C18FC5A}" sibTransId="{02439DB4-5564-470E-9787-C679423A38F4}"/>
    <dgm:cxn modelId="{3CAE21EA-5C95-4813-ADAC-79DC01FF0CD3}" srcId="{32F7D605-B128-4AD3-B55C-45937A3E1D1E}" destId="{EC6D2D0A-BB87-4CF4-B97F-ED0ED9D63554}" srcOrd="1" destOrd="0" parTransId="{E46D8B4B-DFE1-4D7D-90A8-6A8665AACF3C}" sibTransId="{B5F84647-AC33-4B4C-8BF8-A7DFF7BA827F}"/>
    <dgm:cxn modelId="{7A119CE6-0488-4C4E-909C-7E491C713623}" type="presOf" srcId="{93CB280A-7625-4CAD-97C0-9B1361910D90}" destId="{1813078D-BDA2-4B47-B0B9-6E7EEA3FC24C}" srcOrd="0" destOrd="0" presId="urn:microsoft.com/office/officeart/2005/8/layout/list1"/>
    <dgm:cxn modelId="{4D11E6F2-4F8E-43C0-ACF4-ACCE0476E5B4}" type="presParOf" srcId="{7394A137-7F84-43B9-A192-F146B662D8D2}" destId="{E9DA7524-8E55-43E3-9880-D40496065130}" srcOrd="0" destOrd="0" presId="urn:microsoft.com/office/officeart/2005/8/layout/list1"/>
    <dgm:cxn modelId="{784B43F0-E698-4208-A57B-1B9B9964ACF6}" type="presParOf" srcId="{E9DA7524-8E55-43E3-9880-D40496065130}" destId="{1813078D-BDA2-4B47-B0B9-6E7EEA3FC24C}" srcOrd="0" destOrd="0" presId="urn:microsoft.com/office/officeart/2005/8/layout/list1"/>
    <dgm:cxn modelId="{4C86E8D6-9F00-4D99-94D4-4CAF76BD605C}" type="presParOf" srcId="{E9DA7524-8E55-43E3-9880-D40496065130}" destId="{2D604AF0-95DB-45B1-9968-BE646F4F440C}" srcOrd="1" destOrd="0" presId="urn:microsoft.com/office/officeart/2005/8/layout/list1"/>
    <dgm:cxn modelId="{3039F985-6647-4237-A64B-879886B6ED3F}" type="presParOf" srcId="{7394A137-7F84-43B9-A192-F146B662D8D2}" destId="{B72B954A-A6EB-42D3-AB9C-646FCCF741B2}" srcOrd="1" destOrd="0" presId="urn:microsoft.com/office/officeart/2005/8/layout/list1"/>
    <dgm:cxn modelId="{E8740E7F-FA73-495C-B7A4-53C4A0998398}" type="presParOf" srcId="{7394A137-7F84-43B9-A192-F146B662D8D2}" destId="{BAF3700C-FC91-4E88-94E3-8472D1948268}" srcOrd="2" destOrd="0" presId="urn:microsoft.com/office/officeart/2005/8/layout/list1"/>
    <dgm:cxn modelId="{62FCF576-BF25-4FE7-B0ED-38B65B3E08CF}" type="presParOf" srcId="{7394A137-7F84-43B9-A192-F146B662D8D2}" destId="{B4326B23-52F4-4D44-9DA5-2DCC3D73DB6B}" srcOrd="3" destOrd="0" presId="urn:microsoft.com/office/officeart/2005/8/layout/list1"/>
    <dgm:cxn modelId="{D8798B2E-130D-490E-B021-B9BFC5C8C6E6}" type="presParOf" srcId="{7394A137-7F84-43B9-A192-F146B662D8D2}" destId="{CB999CC2-E2BB-47A7-A9B1-58D7CC101F35}" srcOrd="4" destOrd="0" presId="urn:microsoft.com/office/officeart/2005/8/layout/list1"/>
    <dgm:cxn modelId="{6E57B2A1-5671-4C86-8FDC-A5DEF1EAB068}" type="presParOf" srcId="{CB999CC2-E2BB-47A7-A9B1-58D7CC101F35}" destId="{0FD0C72C-86D7-4417-AFFA-5A31E577DB1E}" srcOrd="0" destOrd="0" presId="urn:microsoft.com/office/officeart/2005/8/layout/list1"/>
    <dgm:cxn modelId="{7F843A2E-A286-4E42-955F-C586FF1402BA}" type="presParOf" srcId="{CB999CC2-E2BB-47A7-A9B1-58D7CC101F35}" destId="{3FB2C2BB-87C2-4E82-B158-5704CBE45085}" srcOrd="1" destOrd="0" presId="urn:microsoft.com/office/officeart/2005/8/layout/list1"/>
    <dgm:cxn modelId="{5A49C880-2C4A-4C35-B2A2-AF452F33EC3F}" type="presParOf" srcId="{7394A137-7F84-43B9-A192-F146B662D8D2}" destId="{D3AE1DE8-EB91-4891-A253-69FDAA811A60}" srcOrd="5" destOrd="0" presId="urn:microsoft.com/office/officeart/2005/8/layout/list1"/>
    <dgm:cxn modelId="{B56C5D85-0A47-4BB1-910D-8F544101A37A}" type="presParOf" srcId="{7394A137-7F84-43B9-A192-F146B662D8D2}" destId="{A6BA468F-637C-4DCA-82C2-8895939EAF23}" srcOrd="6" destOrd="0" presId="urn:microsoft.com/office/officeart/2005/8/layout/list1"/>
    <dgm:cxn modelId="{178F404F-637C-4925-8FEF-60827F04EB1A}" type="presParOf" srcId="{7394A137-7F84-43B9-A192-F146B662D8D2}" destId="{1594B1EC-0BBE-4572-8A28-766A07CDEBB3}" srcOrd="7" destOrd="0" presId="urn:microsoft.com/office/officeart/2005/8/layout/list1"/>
    <dgm:cxn modelId="{A4ECB02F-F247-4D78-9160-9EDC7255EF96}" type="presParOf" srcId="{7394A137-7F84-43B9-A192-F146B662D8D2}" destId="{E2936EE3-C9E9-432D-83DB-E5BA9DA6F0CC}" srcOrd="8" destOrd="0" presId="urn:microsoft.com/office/officeart/2005/8/layout/list1"/>
    <dgm:cxn modelId="{134AB8C8-763E-429E-81D6-DF9A59BB3888}" type="presParOf" srcId="{E2936EE3-C9E9-432D-83DB-E5BA9DA6F0CC}" destId="{229A4891-5077-4B20-A794-8721E896DDB3}" srcOrd="0" destOrd="0" presId="urn:microsoft.com/office/officeart/2005/8/layout/list1"/>
    <dgm:cxn modelId="{C0C11657-5D6D-42C5-9BC2-8766A9814486}" type="presParOf" srcId="{E2936EE3-C9E9-432D-83DB-E5BA9DA6F0CC}" destId="{5D2E04B6-AFCC-4DD1-B286-0FFAF2767654}" srcOrd="1" destOrd="0" presId="urn:microsoft.com/office/officeart/2005/8/layout/list1"/>
    <dgm:cxn modelId="{D3307D19-77E8-4F93-BFB0-E8B6095D88A6}" type="presParOf" srcId="{7394A137-7F84-43B9-A192-F146B662D8D2}" destId="{1826C68F-BCA9-452A-A89F-138354A00186}" srcOrd="9" destOrd="0" presId="urn:microsoft.com/office/officeart/2005/8/layout/list1"/>
    <dgm:cxn modelId="{7F7CF161-B5F7-4B7D-A0E0-15DC875DBF58}" type="presParOf" srcId="{7394A137-7F84-43B9-A192-F146B662D8D2}" destId="{4764402A-4BD7-4D60-AD64-03F96886503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73A48A-E11C-41A7-AFCC-CF87D6131FEC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60CFB7C-89F4-43E8-B582-838829FEF21A}">
      <dgm:prSet phldrT="[Texto]" custT="1"/>
      <dgm:spPr>
        <a:solidFill>
          <a:schemeClr val="tx2"/>
        </a:solidFill>
        <a:ln>
          <a:solidFill>
            <a:schemeClr val="accent1"/>
          </a:solidFill>
        </a:ln>
      </dgm:spPr>
      <dgm:t>
        <a:bodyPr/>
        <a:lstStyle/>
        <a:p>
          <a:r>
            <a:rPr lang="es-ES" sz="2200" noProof="0" dirty="0">
              <a:latin typeface="+mn-lt"/>
              <a:cs typeface="Arial" pitchFamily="34" charset="0"/>
            </a:rPr>
            <a:t>IES</a:t>
          </a:r>
        </a:p>
      </dgm:t>
    </dgm:pt>
    <dgm:pt modelId="{48969423-7F0F-42C1-A307-3AA15FEB27A9}" type="parTrans" cxnId="{B09C0578-5B10-4742-970A-151D5452A4D1}">
      <dgm:prSet/>
      <dgm:spPr/>
      <dgm:t>
        <a:bodyPr/>
        <a:lstStyle/>
        <a:p>
          <a:endParaRPr lang="es-ES" sz="1800" noProof="0" dirty="0">
            <a:latin typeface="+mn-lt"/>
          </a:endParaRPr>
        </a:p>
      </dgm:t>
    </dgm:pt>
    <dgm:pt modelId="{A352F177-797D-43AC-BB22-ED702B3E1EA1}" type="sibTrans" cxnId="{B09C0578-5B10-4742-970A-151D5452A4D1}">
      <dgm:prSet/>
      <dgm:spPr/>
      <dgm:t>
        <a:bodyPr/>
        <a:lstStyle/>
        <a:p>
          <a:endParaRPr lang="es-ES" sz="1800" noProof="0" dirty="0">
            <a:latin typeface="+mn-lt"/>
          </a:endParaRPr>
        </a:p>
      </dgm:t>
    </dgm:pt>
    <dgm:pt modelId="{0918B133-9BAA-4FAE-ADC0-58A39ACF97D8}">
      <dgm:prSet phldrT="[Texto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s-ES" sz="1800" noProof="0" dirty="0">
              <a:latin typeface="+mn-lt"/>
              <a:cs typeface="Arial" pitchFamily="34" charset="0"/>
            </a:rPr>
            <a:t>Dados do e-MEC</a:t>
          </a:r>
        </a:p>
      </dgm:t>
    </dgm:pt>
    <dgm:pt modelId="{CA885059-4F0E-4A5B-BCCF-426EC3144FFE}" type="parTrans" cxnId="{E32B3BE6-3887-4694-A303-E4E88F295E33}">
      <dgm:prSet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>
        <a:ln>
          <a:solidFill>
            <a:schemeClr val="accent5"/>
          </a:solidFill>
        </a:ln>
      </dgm:spPr>
      <dgm:t>
        <a:bodyPr/>
        <a:lstStyle/>
        <a:p>
          <a:endParaRPr lang="es-ES" sz="1800" noProof="0" dirty="0">
            <a:latin typeface="+mn-lt"/>
          </a:endParaRPr>
        </a:p>
      </dgm:t>
    </dgm:pt>
    <dgm:pt modelId="{10204700-47DA-45DD-A707-183B1B5CB591}" type="sibTrans" cxnId="{E32B3BE6-3887-4694-A303-E4E88F295E33}">
      <dgm:prSet/>
      <dgm:spPr/>
      <dgm:t>
        <a:bodyPr/>
        <a:lstStyle/>
        <a:p>
          <a:endParaRPr lang="es-ES" sz="1800" noProof="0" dirty="0">
            <a:latin typeface="+mn-lt"/>
          </a:endParaRPr>
        </a:p>
      </dgm:t>
    </dgm:pt>
    <dgm:pt modelId="{9AEA8F49-C387-4FCA-8759-4AB7D029908D}">
      <dgm:prSet phldrT="[Texto]" custT="1"/>
      <dgm:spPr>
        <a:solidFill>
          <a:schemeClr val="accent3">
            <a:alpha val="9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pt-BR" sz="1600" noProof="0" dirty="0">
              <a:latin typeface="+mn-lt"/>
              <a:cs typeface="Arial" pitchFamily="34" charset="0"/>
            </a:rPr>
            <a:t>Categoria administrativa, organização acadêmica, Endereço, Infraestrutura, etc.</a:t>
          </a:r>
        </a:p>
      </dgm:t>
    </dgm:pt>
    <dgm:pt modelId="{8B9D2218-BF91-4DA9-8A0C-68C91C9DCEAA}" type="parTrans" cxnId="{9CE1B189-D668-4D15-9A3B-9239B13DB01C}">
      <dgm:prSet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>
        <a:ln>
          <a:solidFill>
            <a:schemeClr val="accent1"/>
          </a:solidFill>
        </a:ln>
      </dgm:spPr>
      <dgm:t>
        <a:bodyPr/>
        <a:lstStyle/>
        <a:p>
          <a:endParaRPr lang="es-ES" sz="1800" noProof="0" dirty="0">
            <a:latin typeface="+mn-lt"/>
          </a:endParaRPr>
        </a:p>
      </dgm:t>
    </dgm:pt>
    <dgm:pt modelId="{EC125BA4-305F-4AE5-90DC-206B98795612}" type="sibTrans" cxnId="{9CE1B189-D668-4D15-9A3B-9239B13DB01C}">
      <dgm:prSet/>
      <dgm:spPr/>
      <dgm:t>
        <a:bodyPr/>
        <a:lstStyle/>
        <a:p>
          <a:endParaRPr lang="es-ES" sz="1800" noProof="0" dirty="0">
            <a:latin typeface="+mn-lt"/>
          </a:endParaRPr>
        </a:p>
      </dgm:t>
    </dgm:pt>
    <dgm:pt modelId="{1133A4A3-38A2-4159-8C7C-3172A0A50636}">
      <dgm:prSet phldrT="[Texto]" custT="1"/>
      <dgm:spPr>
        <a:solidFill>
          <a:schemeClr val="tx2"/>
        </a:solidFill>
        <a:ln>
          <a:solidFill>
            <a:schemeClr val="accent1"/>
          </a:solidFill>
        </a:ln>
      </dgm:spPr>
      <dgm:t>
        <a:bodyPr/>
        <a:lstStyle/>
        <a:p>
          <a:r>
            <a:rPr lang="es-ES" sz="2200" noProof="0" dirty="0">
              <a:latin typeface="+mn-lt"/>
              <a:cs typeface="Arial" pitchFamily="34" charset="0"/>
            </a:rPr>
            <a:t>Aluno</a:t>
          </a:r>
        </a:p>
      </dgm:t>
    </dgm:pt>
    <dgm:pt modelId="{503CE545-2E5E-49E6-B796-71B8AA244910}" type="parTrans" cxnId="{7B8373E2-B317-49D8-B193-191766EC6936}">
      <dgm:prSet/>
      <dgm:spPr/>
      <dgm:t>
        <a:bodyPr/>
        <a:lstStyle/>
        <a:p>
          <a:endParaRPr lang="es-ES" sz="1800" noProof="0" dirty="0">
            <a:latin typeface="+mn-lt"/>
          </a:endParaRPr>
        </a:p>
      </dgm:t>
    </dgm:pt>
    <dgm:pt modelId="{0D6D529C-FDEA-4AB7-B746-6C33E271CD83}" type="sibTrans" cxnId="{7B8373E2-B317-49D8-B193-191766EC6936}">
      <dgm:prSet/>
      <dgm:spPr/>
      <dgm:t>
        <a:bodyPr/>
        <a:lstStyle/>
        <a:p>
          <a:endParaRPr lang="es-ES" sz="1800" noProof="0" dirty="0">
            <a:latin typeface="+mn-lt"/>
          </a:endParaRPr>
        </a:p>
      </dgm:t>
    </dgm:pt>
    <dgm:pt modelId="{0844A55E-8639-4FD5-88F4-FA6E218000C7}">
      <dgm:prSet phldrT="[Texto]" custT="1"/>
      <dgm:spPr>
        <a:solidFill>
          <a:schemeClr val="accent3">
            <a:alpha val="9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pt-BR" sz="1400" noProof="0" dirty="0">
              <a:latin typeface="+mn-lt"/>
              <a:cs typeface="Arial" pitchFamily="34" charset="0"/>
            </a:rPr>
            <a:t>Situação de vínculo, Deficiência, </a:t>
          </a:r>
          <a:r>
            <a:rPr lang="pt-BR" sz="1400" noProof="0" dirty="0" err="1">
              <a:latin typeface="+mn-lt"/>
              <a:cs typeface="Arial" pitchFamily="34" charset="0"/>
            </a:rPr>
            <a:t>ProUni</a:t>
          </a:r>
          <a:r>
            <a:rPr lang="pt-BR" sz="1400" noProof="0" dirty="0">
              <a:latin typeface="+mn-lt"/>
              <a:cs typeface="Arial" pitchFamily="34" charset="0"/>
            </a:rPr>
            <a:t>, FIES, CPF, etc.</a:t>
          </a:r>
          <a:endParaRPr lang="pt-BR" sz="1800" noProof="0" dirty="0">
            <a:latin typeface="+mn-lt"/>
            <a:cs typeface="Arial" pitchFamily="34" charset="0"/>
          </a:endParaRPr>
        </a:p>
      </dgm:t>
    </dgm:pt>
    <dgm:pt modelId="{DDF33E48-BC1F-46CD-95DB-804216BA2332}" type="parTrans" cxnId="{DD14FA30-F127-43FC-9994-6A5B4C0E9FB3}">
      <dgm:prSet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>
        <a:ln>
          <a:solidFill>
            <a:schemeClr val="accent1"/>
          </a:solidFill>
        </a:ln>
      </dgm:spPr>
      <dgm:t>
        <a:bodyPr/>
        <a:lstStyle/>
        <a:p>
          <a:endParaRPr lang="es-ES" sz="1800" noProof="0" dirty="0">
            <a:latin typeface="+mn-lt"/>
          </a:endParaRPr>
        </a:p>
      </dgm:t>
    </dgm:pt>
    <dgm:pt modelId="{EA33264F-B397-4D5D-A4CE-D0AB220E6F54}" type="sibTrans" cxnId="{DD14FA30-F127-43FC-9994-6A5B4C0E9FB3}">
      <dgm:prSet/>
      <dgm:spPr/>
      <dgm:t>
        <a:bodyPr/>
        <a:lstStyle/>
        <a:p>
          <a:endParaRPr lang="es-ES" sz="1800" noProof="0" dirty="0">
            <a:latin typeface="+mn-lt"/>
          </a:endParaRPr>
        </a:p>
      </dgm:t>
    </dgm:pt>
    <dgm:pt modelId="{23588B41-259F-45FD-B000-F4411A4B679E}">
      <dgm:prSet phldrT="[Texto]" custT="1"/>
      <dgm:spPr>
        <a:solidFill>
          <a:schemeClr val="tx2"/>
        </a:solidFill>
        <a:ln>
          <a:solidFill>
            <a:schemeClr val="accent1"/>
          </a:solidFill>
        </a:ln>
      </dgm:spPr>
      <dgm:t>
        <a:bodyPr/>
        <a:lstStyle/>
        <a:p>
          <a:r>
            <a:rPr lang="es-ES" sz="2200" noProof="0" dirty="0">
              <a:latin typeface="+mn-lt"/>
              <a:cs typeface="Arial" pitchFamily="34" charset="0"/>
            </a:rPr>
            <a:t>Profesor</a:t>
          </a:r>
        </a:p>
      </dgm:t>
    </dgm:pt>
    <dgm:pt modelId="{951ED469-4F50-4A01-8AF5-EE2B0BD0C868}" type="parTrans" cxnId="{CCEEBF42-574D-435A-93B0-D6E1FF08BB70}">
      <dgm:prSet/>
      <dgm:spPr/>
      <dgm:t>
        <a:bodyPr/>
        <a:lstStyle/>
        <a:p>
          <a:endParaRPr lang="es-ES" sz="1800" noProof="0" dirty="0">
            <a:latin typeface="+mn-lt"/>
          </a:endParaRPr>
        </a:p>
      </dgm:t>
    </dgm:pt>
    <dgm:pt modelId="{E49BF1EC-79CD-475C-87D5-551EE00AD112}" type="sibTrans" cxnId="{CCEEBF42-574D-435A-93B0-D6E1FF08BB70}">
      <dgm:prSet/>
      <dgm:spPr/>
      <dgm:t>
        <a:bodyPr/>
        <a:lstStyle/>
        <a:p>
          <a:endParaRPr lang="es-ES" sz="1800" noProof="0" dirty="0">
            <a:latin typeface="+mn-lt"/>
          </a:endParaRPr>
        </a:p>
      </dgm:t>
    </dgm:pt>
    <dgm:pt modelId="{6EE95F7B-B6C4-40A9-BE57-9F773C8228E3}">
      <dgm:prSet phldrT="[Texto]" custT="1"/>
      <dgm:spPr>
        <a:solidFill>
          <a:schemeClr val="accent3">
            <a:alpha val="9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pt-BR" sz="1400" noProof="0" dirty="0">
              <a:latin typeface="+mn-lt"/>
              <a:cs typeface="Arial" pitchFamily="34" charset="0"/>
            </a:rPr>
            <a:t>Cor/Raça, regime de trabalho, titulação, CPF, etc.</a:t>
          </a:r>
        </a:p>
      </dgm:t>
    </dgm:pt>
    <dgm:pt modelId="{67DABF30-FC13-4960-9EF5-545B9970AA18}" type="parTrans" cxnId="{F86214F0-B61E-4F45-B290-C6242FEE75BA}">
      <dgm:prSet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>
        <a:ln>
          <a:solidFill>
            <a:schemeClr val="accent1"/>
          </a:solidFill>
        </a:ln>
      </dgm:spPr>
      <dgm:t>
        <a:bodyPr/>
        <a:lstStyle/>
        <a:p>
          <a:endParaRPr lang="es-ES" sz="1800" noProof="0" dirty="0">
            <a:latin typeface="+mn-lt"/>
          </a:endParaRPr>
        </a:p>
      </dgm:t>
    </dgm:pt>
    <dgm:pt modelId="{B16E6708-9138-4F0D-9388-6F6723AE88B9}" type="sibTrans" cxnId="{F86214F0-B61E-4F45-B290-C6242FEE75BA}">
      <dgm:prSet/>
      <dgm:spPr/>
      <dgm:t>
        <a:bodyPr/>
        <a:lstStyle/>
        <a:p>
          <a:endParaRPr lang="es-ES" sz="1800" noProof="0" dirty="0">
            <a:latin typeface="+mn-lt"/>
          </a:endParaRPr>
        </a:p>
      </dgm:t>
    </dgm:pt>
    <dgm:pt modelId="{53712EB7-149B-42EE-905E-CC96BF970ECC}">
      <dgm:prSet phldrT="[Texto]" custT="1"/>
      <dgm:spPr>
        <a:solidFill>
          <a:schemeClr val="accent3">
            <a:alpha val="9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pt-BR" sz="1500" noProof="0" dirty="0">
              <a:latin typeface="+mn-lt"/>
              <a:cs typeface="Arial" pitchFamily="34" charset="0"/>
            </a:rPr>
            <a:t>Turno, Vagas oferecidas, Acessibilidade, Local de oferta, Modalidade de ensino, Grau acadêmico, classificação OCDE, etc.</a:t>
          </a:r>
        </a:p>
      </dgm:t>
    </dgm:pt>
    <dgm:pt modelId="{7E8B4E19-A4FC-4988-B5E6-6A0569CD6141}" type="sibTrans" cxnId="{B5B57424-FF1B-4657-8C38-6031E6589051}">
      <dgm:prSet/>
      <dgm:spPr/>
      <dgm:t>
        <a:bodyPr/>
        <a:lstStyle/>
        <a:p>
          <a:endParaRPr lang="es-ES" sz="1800" noProof="0" dirty="0">
            <a:latin typeface="+mn-lt"/>
          </a:endParaRPr>
        </a:p>
      </dgm:t>
    </dgm:pt>
    <dgm:pt modelId="{57E68D4F-8F8E-4858-83AE-DB0644E44CF8}" type="parTrans" cxnId="{B5B57424-FF1B-4657-8C38-6031E6589051}">
      <dgm:prSet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>
        <a:ln>
          <a:solidFill>
            <a:schemeClr val="accent1"/>
          </a:solidFill>
        </a:ln>
      </dgm:spPr>
      <dgm:t>
        <a:bodyPr/>
        <a:lstStyle/>
        <a:p>
          <a:endParaRPr lang="es-ES" sz="1800" noProof="0" dirty="0">
            <a:latin typeface="+mn-lt"/>
          </a:endParaRPr>
        </a:p>
      </dgm:t>
    </dgm:pt>
    <dgm:pt modelId="{2F4323AA-D409-4A4E-873A-573BD4275326}">
      <dgm:prSet phldrT="[Texto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s-ES" sz="1800" noProof="0" dirty="0">
              <a:latin typeface="+mn-lt"/>
              <a:cs typeface="Arial" pitchFamily="34" charset="0"/>
            </a:rPr>
            <a:t>Dados do e-MEC</a:t>
          </a:r>
        </a:p>
      </dgm:t>
    </dgm:pt>
    <dgm:pt modelId="{061F14EB-6782-410E-8BCE-04A1442AD9F3}" type="sibTrans" cxnId="{07328B40-1EB0-4996-9D09-2D11AFBC5732}">
      <dgm:prSet/>
      <dgm:spPr/>
      <dgm:t>
        <a:bodyPr/>
        <a:lstStyle/>
        <a:p>
          <a:endParaRPr lang="es-ES" sz="1800" noProof="0" dirty="0">
            <a:latin typeface="+mn-lt"/>
          </a:endParaRPr>
        </a:p>
      </dgm:t>
    </dgm:pt>
    <dgm:pt modelId="{B3CAD48C-79E1-40D0-89A4-2D4E20A9123A}" type="parTrans" cxnId="{07328B40-1EB0-4996-9D09-2D11AFBC5732}">
      <dgm:prSet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>
        <a:ln>
          <a:solidFill>
            <a:schemeClr val="accent1"/>
          </a:solidFill>
        </a:ln>
      </dgm:spPr>
      <dgm:t>
        <a:bodyPr/>
        <a:lstStyle/>
        <a:p>
          <a:endParaRPr lang="es-ES" sz="1800" noProof="0" dirty="0">
            <a:latin typeface="+mn-lt"/>
          </a:endParaRPr>
        </a:p>
      </dgm:t>
    </dgm:pt>
    <dgm:pt modelId="{5069DD66-5405-47CF-AA2D-BBCFF5F7181D}">
      <dgm:prSet phldrT="[Texto]" custT="1"/>
      <dgm:spPr>
        <a:solidFill>
          <a:schemeClr val="tx2"/>
        </a:solidFill>
        <a:ln>
          <a:solidFill>
            <a:schemeClr val="accent1"/>
          </a:solidFill>
        </a:ln>
      </dgm:spPr>
      <dgm:t>
        <a:bodyPr/>
        <a:lstStyle/>
        <a:p>
          <a:r>
            <a:rPr lang="es-ES" sz="2200" noProof="0" dirty="0">
              <a:latin typeface="+mn-lt"/>
              <a:cs typeface="Arial" pitchFamily="34" charset="0"/>
            </a:rPr>
            <a:t>Curso</a:t>
          </a:r>
        </a:p>
      </dgm:t>
    </dgm:pt>
    <dgm:pt modelId="{148E92AE-DE95-40D5-B36F-AB58282C3984}" type="sibTrans" cxnId="{4BE50D1C-F0F2-4F71-8BD5-AEEA61DC6900}">
      <dgm:prSet/>
      <dgm:spPr/>
      <dgm:t>
        <a:bodyPr/>
        <a:lstStyle/>
        <a:p>
          <a:endParaRPr lang="es-ES" sz="1800" noProof="0" dirty="0">
            <a:latin typeface="+mn-lt"/>
          </a:endParaRPr>
        </a:p>
      </dgm:t>
    </dgm:pt>
    <dgm:pt modelId="{10C4F110-E2DF-45D7-9A69-4AF37AA96064}" type="parTrans" cxnId="{4BE50D1C-F0F2-4F71-8BD5-AEEA61DC6900}">
      <dgm:prSet/>
      <dgm:spPr/>
      <dgm:t>
        <a:bodyPr/>
        <a:lstStyle/>
        <a:p>
          <a:endParaRPr lang="es-ES" sz="1800" noProof="0" dirty="0">
            <a:latin typeface="+mn-lt"/>
          </a:endParaRPr>
        </a:p>
      </dgm:t>
    </dgm:pt>
    <dgm:pt modelId="{DFCC795B-A986-4AF0-AC39-17AD1E81B728}" type="pres">
      <dgm:prSet presAssocID="{AE73A48A-E11C-41A7-AFCC-CF87D6131FE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E204949-FE01-47CF-8ED2-62B94262D2D3}" type="pres">
      <dgm:prSet presAssocID="{D60CFB7C-89F4-43E8-B582-838829FEF21A}" presName="root" presStyleCnt="0"/>
      <dgm:spPr/>
    </dgm:pt>
    <dgm:pt modelId="{4E617164-8DD7-4407-8F26-D3CC594A8091}" type="pres">
      <dgm:prSet presAssocID="{D60CFB7C-89F4-43E8-B582-838829FEF21A}" presName="rootComposite" presStyleCnt="0"/>
      <dgm:spPr/>
    </dgm:pt>
    <dgm:pt modelId="{94BC7EFC-7D03-43F3-9720-603473BE9535}" type="pres">
      <dgm:prSet presAssocID="{D60CFB7C-89F4-43E8-B582-838829FEF21A}" presName="rootText" presStyleLbl="node1" presStyleIdx="0" presStyleCnt="4" custLinFactNeighborX="8185" custLinFactNeighborY="-64941"/>
      <dgm:spPr/>
      <dgm:t>
        <a:bodyPr/>
        <a:lstStyle/>
        <a:p>
          <a:endParaRPr lang="en-US"/>
        </a:p>
      </dgm:t>
    </dgm:pt>
    <dgm:pt modelId="{EB5FF1CB-B86F-4DB3-B947-7FBC684142FD}" type="pres">
      <dgm:prSet presAssocID="{D60CFB7C-89F4-43E8-B582-838829FEF21A}" presName="rootConnector" presStyleLbl="node1" presStyleIdx="0" presStyleCnt="4"/>
      <dgm:spPr/>
      <dgm:t>
        <a:bodyPr/>
        <a:lstStyle/>
        <a:p>
          <a:endParaRPr lang="en-US"/>
        </a:p>
      </dgm:t>
    </dgm:pt>
    <dgm:pt modelId="{F69A2414-8666-4EEE-9B4F-DBE04BAE4269}" type="pres">
      <dgm:prSet presAssocID="{D60CFB7C-89F4-43E8-B582-838829FEF21A}" presName="childShape" presStyleCnt="0"/>
      <dgm:spPr/>
    </dgm:pt>
    <dgm:pt modelId="{5C405479-8D9D-40BD-B0AF-C73F95990EAB}" type="pres">
      <dgm:prSet presAssocID="{CA885059-4F0E-4A5B-BCCF-426EC3144FFE}" presName="Name13" presStyleLbl="parChTrans1D2" presStyleIdx="0" presStyleCnt="6"/>
      <dgm:spPr/>
      <dgm:t>
        <a:bodyPr/>
        <a:lstStyle/>
        <a:p>
          <a:endParaRPr lang="en-US"/>
        </a:p>
      </dgm:t>
    </dgm:pt>
    <dgm:pt modelId="{F50E0BED-E3C9-4DD6-809A-EA0EE03251EB}" type="pres">
      <dgm:prSet presAssocID="{0918B133-9BAA-4FAE-ADC0-58A39ACF97D8}" presName="childText" presStyleLbl="bgAcc1" presStyleIdx="0" presStyleCnt="6" custScaleX="99931" custScaleY="90976" custLinFactNeighborX="10762" custLinFactNeighborY="89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C74326-C4AF-4456-908A-BEF895434556}" type="pres">
      <dgm:prSet presAssocID="{8B9D2218-BF91-4DA9-8A0C-68C91C9DCEAA}" presName="Name13" presStyleLbl="parChTrans1D2" presStyleIdx="1" presStyleCnt="6"/>
      <dgm:spPr/>
      <dgm:t>
        <a:bodyPr/>
        <a:lstStyle/>
        <a:p>
          <a:endParaRPr lang="en-US"/>
        </a:p>
      </dgm:t>
    </dgm:pt>
    <dgm:pt modelId="{8DBA7FBF-A171-4629-85E5-B6C39B1227BA}" type="pres">
      <dgm:prSet presAssocID="{9AEA8F49-C387-4FCA-8759-4AB7D029908D}" presName="childText" presStyleLbl="bgAcc1" presStyleIdx="1" presStyleCnt="6" custScaleX="208746" custScaleY="275393" custLinFactNeighborX="13117" custLinFactNeighborY="611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32BF8A-4BF0-40C3-870E-3C7C62A1C313}" type="pres">
      <dgm:prSet presAssocID="{5069DD66-5405-47CF-AA2D-BBCFF5F7181D}" presName="root" presStyleCnt="0"/>
      <dgm:spPr/>
    </dgm:pt>
    <dgm:pt modelId="{0D29CF83-9A75-419C-8170-9B01A7A71D92}" type="pres">
      <dgm:prSet presAssocID="{5069DD66-5405-47CF-AA2D-BBCFF5F7181D}" presName="rootComposite" presStyleCnt="0"/>
      <dgm:spPr/>
    </dgm:pt>
    <dgm:pt modelId="{2550FD11-69AE-480D-B386-1233CFAA13D6}" type="pres">
      <dgm:prSet presAssocID="{5069DD66-5405-47CF-AA2D-BBCFF5F7181D}" presName="rootText" presStyleLbl="node1" presStyleIdx="1" presStyleCnt="4" custLinFactNeighborX="13778" custLinFactNeighborY="-62507"/>
      <dgm:spPr/>
      <dgm:t>
        <a:bodyPr/>
        <a:lstStyle/>
        <a:p>
          <a:endParaRPr lang="en-US"/>
        </a:p>
      </dgm:t>
    </dgm:pt>
    <dgm:pt modelId="{A8776CD9-19D0-4D82-A722-751C95DC6510}" type="pres">
      <dgm:prSet presAssocID="{5069DD66-5405-47CF-AA2D-BBCFF5F7181D}" presName="rootConnector" presStyleLbl="node1" presStyleIdx="1" presStyleCnt="4"/>
      <dgm:spPr/>
      <dgm:t>
        <a:bodyPr/>
        <a:lstStyle/>
        <a:p>
          <a:endParaRPr lang="en-US"/>
        </a:p>
      </dgm:t>
    </dgm:pt>
    <dgm:pt modelId="{E7833994-0776-402D-9CA6-B6E5322D79C3}" type="pres">
      <dgm:prSet presAssocID="{5069DD66-5405-47CF-AA2D-BBCFF5F7181D}" presName="childShape" presStyleCnt="0"/>
      <dgm:spPr/>
    </dgm:pt>
    <dgm:pt modelId="{6466F623-0A1C-4841-9834-DB2C9FFF6528}" type="pres">
      <dgm:prSet presAssocID="{B3CAD48C-79E1-40D0-89A4-2D4E20A9123A}" presName="Name13" presStyleLbl="parChTrans1D2" presStyleIdx="2" presStyleCnt="6"/>
      <dgm:spPr/>
      <dgm:t>
        <a:bodyPr/>
        <a:lstStyle/>
        <a:p>
          <a:endParaRPr lang="en-US"/>
        </a:p>
      </dgm:t>
    </dgm:pt>
    <dgm:pt modelId="{4746EC7F-7CE4-4BB0-92D9-BE093AE3B37C}" type="pres">
      <dgm:prSet presAssocID="{2F4323AA-D409-4A4E-873A-573BD4275326}" presName="childText" presStyleLbl="bgAcc1" presStyleIdx="2" presStyleCnt="6" custScaleX="100958" custScaleY="86535" custLinFactNeighborX="132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4B0A75-34F6-49D5-8A62-F3FBB3C227E6}" type="pres">
      <dgm:prSet presAssocID="{57E68D4F-8F8E-4858-83AE-DB0644E44CF8}" presName="Name13" presStyleLbl="parChTrans1D2" presStyleIdx="3" presStyleCnt="6"/>
      <dgm:spPr/>
      <dgm:t>
        <a:bodyPr/>
        <a:lstStyle/>
        <a:p>
          <a:endParaRPr lang="en-US"/>
        </a:p>
      </dgm:t>
    </dgm:pt>
    <dgm:pt modelId="{E36E341F-5DA7-490A-99B0-2A83956E105C}" type="pres">
      <dgm:prSet presAssocID="{53712EB7-149B-42EE-905E-CC96BF970ECC}" presName="childText" presStyleLbl="bgAcc1" presStyleIdx="3" presStyleCnt="6" custScaleX="204579" custScaleY="351261" custLinFactNeighborX="27604" custLinFactNeighborY="962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6431C2-ED57-4BE4-A3E5-3D48DA851CD5}" type="pres">
      <dgm:prSet presAssocID="{1133A4A3-38A2-4159-8C7C-3172A0A50636}" presName="root" presStyleCnt="0"/>
      <dgm:spPr/>
    </dgm:pt>
    <dgm:pt modelId="{A3624272-07F5-4B4B-97BB-42EBD3BC0F46}" type="pres">
      <dgm:prSet presAssocID="{1133A4A3-38A2-4159-8C7C-3172A0A50636}" presName="rootComposite" presStyleCnt="0"/>
      <dgm:spPr/>
    </dgm:pt>
    <dgm:pt modelId="{2A9232A5-0C2A-48A5-A327-CB24561B6228}" type="pres">
      <dgm:prSet presAssocID="{1133A4A3-38A2-4159-8C7C-3172A0A50636}" presName="rootText" presStyleLbl="node1" presStyleIdx="2" presStyleCnt="4" custLinFactX="19082" custLinFactNeighborX="100000" custLinFactNeighborY="-63738"/>
      <dgm:spPr/>
      <dgm:t>
        <a:bodyPr/>
        <a:lstStyle/>
        <a:p>
          <a:endParaRPr lang="en-US"/>
        </a:p>
      </dgm:t>
    </dgm:pt>
    <dgm:pt modelId="{A04C6D12-5800-4008-9FC9-75E7BF8A14F0}" type="pres">
      <dgm:prSet presAssocID="{1133A4A3-38A2-4159-8C7C-3172A0A50636}" presName="rootConnector" presStyleLbl="node1" presStyleIdx="2" presStyleCnt="4"/>
      <dgm:spPr/>
      <dgm:t>
        <a:bodyPr/>
        <a:lstStyle/>
        <a:p>
          <a:endParaRPr lang="en-US"/>
        </a:p>
      </dgm:t>
    </dgm:pt>
    <dgm:pt modelId="{7E679EBC-F0BA-4CD2-BF89-D05C4ECE8853}" type="pres">
      <dgm:prSet presAssocID="{1133A4A3-38A2-4159-8C7C-3172A0A50636}" presName="childShape" presStyleCnt="0"/>
      <dgm:spPr/>
    </dgm:pt>
    <dgm:pt modelId="{218101BA-C9D1-4616-8688-90433E664E12}" type="pres">
      <dgm:prSet presAssocID="{DDF33E48-BC1F-46CD-95DB-804216BA2332}" presName="Name13" presStyleLbl="parChTrans1D2" presStyleIdx="4" presStyleCnt="6"/>
      <dgm:spPr/>
      <dgm:t>
        <a:bodyPr/>
        <a:lstStyle/>
        <a:p>
          <a:endParaRPr lang="en-US"/>
        </a:p>
      </dgm:t>
    </dgm:pt>
    <dgm:pt modelId="{22A009A7-6291-4DE5-9678-CE25B0B5197E}" type="pres">
      <dgm:prSet presAssocID="{0844A55E-8639-4FD5-88F4-FA6E218000C7}" presName="childText" presStyleLbl="bgAcc1" presStyleIdx="4" presStyleCnt="6" custScaleX="178608" custLinFactX="44761" custLinFactNeighborX="100000" custLinFactNeighborY="-95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1B3188-C162-422F-8047-35A62DC971BD}" type="pres">
      <dgm:prSet presAssocID="{23588B41-259F-45FD-B000-F4411A4B679E}" presName="root" presStyleCnt="0"/>
      <dgm:spPr/>
    </dgm:pt>
    <dgm:pt modelId="{DFD88255-CE1B-494D-90A3-FA37BEA4E8F9}" type="pres">
      <dgm:prSet presAssocID="{23588B41-259F-45FD-B000-F4411A4B679E}" presName="rootComposite" presStyleCnt="0"/>
      <dgm:spPr/>
    </dgm:pt>
    <dgm:pt modelId="{22876AE3-4655-4538-AB3B-CB50683AA500}" type="pres">
      <dgm:prSet presAssocID="{23588B41-259F-45FD-B000-F4411A4B679E}" presName="rootText" presStyleLbl="node1" presStyleIdx="3" presStyleCnt="4" custLinFactY="100000" custLinFactNeighborX="-41630" custLinFactNeighborY="168169"/>
      <dgm:spPr/>
      <dgm:t>
        <a:bodyPr/>
        <a:lstStyle/>
        <a:p>
          <a:endParaRPr lang="en-US"/>
        </a:p>
      </dgm:t>
    </dgm:pt>
    <dgm:pt modelId="{172E8B8C-3CF3-4857-9943-E4EF12090F70}" type="pres">
      <dgm:prSet presAssocID="{23588B41-259F-45FD-B000-F4411A4B679E}" presName="rootConnector" presStyleLbl="node1" presStyleIdx="3" presStyleCnt="4"/>
      <dgm:spPr/>
      <dgm:t>
        <a:bodyPr/>
        <a:lstStyle/>
        <a:p>
          <a:endParaRPr lang="en-US"/>
        </a:p>
      </dgm:t>
    </dgm:pt>
    <dgm:pt modelId="{35E0F152-F63A-4E0F-99F3-2F758CFD1C13}" type="pres">
      <dgm:prSet presAssocID="{23588B41-259F-45FD-B000-F4411A4B679E}" presName="childShape" presStyleCnt="0"/>
      <dgm:spPr/>
    </dgm:pt>
    <dgm:pt modelId="{07AD7843-83CE-42D0-923A-EB183CA93F46}" type="pres">
      <dgm:prSet presAssocID="{67DABF30-FC13-4960-9EF5-545B9970AA18}" presName="Name13" presStyleLbl="parChTrans1D2" presStyleIdx="5" presStyleCnt="6"/>
      <dgm:spPr/>
      <dgm:t>
        <a:bodyPr/>
        <a:lstStyle/>
        <a:p>
          <a:endParaRPr lang="en-US"/>
        </a:p>
      </dgm:t>
    </dgm:pt>
    <dgm:pt modelId="{32539A17-68BC-4DF4-83D3-6ECDB7719416}" type="pres">
      <dgm:prSet presAssocID="{6EE95F7B-B6C4-40A9-BE57-9F773C8228E3}" presName="childText" presStyleLbl="bgAcc1" presStyleIdx="5" presStyleCnt="6" custScaleX="198165" custLinFactY="113503" custLinFactNeighborX="-57077" custLinFactNeighborY="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76000E6-AB86-4B6C-AD7F-C4065201F3E8}" type="presOf" srcId="{DDF33E48-BC1F-46CD-95DB-804216BA2332}" destId="{218101BA-C9D1-4616-8688-90433E664E12}" srcOrd="0" destOrd="0" presId="urn:microsoft.com/office/officeart/2005/8/layout/hierarchy3"/>
    <dgm:cxn modelId="{253FDFF1-B49A-40C5-9211-D09137598DBF}" type="presOf" srcId="{53712EB7-149B-42EE-905E-CC96BF970ECC}" destId="{E36E341F-5DA7-490A-99B0-2A83956E105C}" srcOrd="0" destOrd="0" presId="urn:microsoft.com/office/officeart/2005/8/layout/hierarchy3"/>
    <dgm:cxn modelId="{04D37398-07CC-4C37-B6A7-0CCAEC874E26}" type="presOf" srcId="{0918B133-9BAA-4FAE-ADC0-58A39ACF97D8}" destId="{F50E0BED-E3C9-4DD6-809A-EA0EE03251EB}" srcOrd="0" destOrd="0" presId="urn:microsoft.com/office/officeart/2005/8/layout/hierarchy3"/>
    <dgm:cxn modelId="{2BB216A5-B107-4ADE-929A-EBA453F3BB3C}" type="presOf" srcId="{5069DD66-5405-47CF-AA2D-BBCFF5F7181D}" destId="{2550FD11-69AE-480D-B386-1233CFAA13D6}" srcOrd="0" destOrd="0" presId="urn:microsoft.com/office/officeart/2005/8/layout/hierarchy3"/>
    <dgm:cxn modelId="{CCEEBF42-574D-435A-93B0-D6E1FF08BB70}" srcId="{AE73A48A-E11C-41A7-AFCC-CF87D6131FEC}" destId="{23588B41-259F-45FD-B000-F4411A4B679E}" srcOrd="3" destOrd="0" parTransId="{951ED469-4F50-4A01-8AF5-EE2B0BD0C868}" sibTransId="{E49BF1EC-79CD-475C-87D5-551EE00AD112}"/>
    <dgm:cxn modelId="{EFAC34FB-723C-49C0-8734-1F51E5734DAA}" type="presOf" srcId="{67DABF30-FC13-4960-9EF5-545B9970AA18}" destId="{07AD7843-83CE-42D0-923A-EB183CA93F46}" srcOrd="0" destOrd="0" presId="urn:microsoft.com/office/officeart/2005/8/layout/hierarchy3"/>
    <dgm:cxn modelId="{D55A6260-84F1-4FFD-BD3B-B5B8358BDF1A}" type="presOf" srcId="{CA885059-4F0E-4A5B-BCCF-426EC3144FFE}" destId="{5C405479-8D9D-40BD-B0AF-C73F95990EAB}" srcOrd="0" destOrd="0" presId="urn:microsoft.com/office/officeart/2005/8/layout/hierarchy3"/>
    <dgm:cxn modelId="{5C293175-3751-4191-BE74-16ACB8BA0232}" type="presOf" srcId="{57E68D4F-8F8E-4858-83AE-DB0644E44CF8}" destId="{614B0A75-34F6-49D5-8A62-F3FBB3C227E6}" srcOrd="0" destOrd="0" presId="urn:microsoft.com/office/officeart/2005/8/layout/hierarchy3"/>
    <dgm:cxn modelId="{7B8373E2-B317-49D8-B193-191766EC6936}" srcId="{AE73A48A-E11C-41A7-AFCC-CF87D6131FEC}" destId="{1133A4A3-38A2-4159-8C7C-3172A0A50636}" srcOrd="2" destOrd="0" parTransId="{503CE545-2E5E-49E6-B796-71B8AA244910}" sibTransId="{0D6D529C-FDEA-4AB7-B746-6C33E271CD83}"/>
    <dgm:cxn modelId="{E32B3BE6-3887-4694-A303-E4E88F295E33}" srcId="{D60CFB7C-89F4-43E8-B582-838829FEF21A}" destId="{0918B133-9BAA-4FAE-ADC0-58A39ACF97D8}" srcOrd="0" destOrd="0" parTransId="{CA885059-4F0E-4A5B-BCCF-426EC3144FFE}" sibTransId="{10204700-47DA-45DD-A707-183B1B5CB591}"/>
    <dgm:cxn modelId="{B5B57424-FF1B-4657-8C38-6031E6589051}" srcId="{5069DD66-5405-47CF-AA2D-BBCFF5F7181D}" destId="{53712EB7-149B-42EE-905E-CC96BF970ECC}" srcOrd="1" destOrd="0" parTransId="{57E68D4F-8F8E-4858-83AE-DB0644E44CF8}" sibTransId="{7E8B4E19-A4FC-4988-B5E6-6A0569CD6141}"/>
    <dgm:cxn modelId="{B09C0578-5B10-4742-970A-151D5452A4D1}" srcId="{AE73A48A-E11C-41A7-AFCC-CF87D6131FEC}" destId="{D60CFB7C-89F4-43E8-B582-838829FEF21A}" srcOrd="0" destOrd="0" parTransId="{48969423-7F0F-42C1-A307-3AA15FEB27A9}" sibTransId="{A352F177-797D-43AC-BB22-ED702B3E1EA1}"/>
    <dgm:cxn modelId="{2A3EB68B-D1B1-4962-A335-6FBBC7E352B7}" type="presOf" srcId="{1133A4A3-38A2-4159-8C7C-3172A0A50636}" destId="{A04C6D12-5800-4008-9FC9-75E7BF8A14F0}" srcOrd="1" destOrd="0" presId="urn:microsoft.com/office/officeart/2005/8/layout/hierarchy3"/>
    <dgm:cxn modelId="{9429C900-AE17-4BA0-9502-68E575EB3120}" type="presOf" srcId="{9AEA8F49-C387-4FCA-8759-4AB7D029908D}" destId="{8DBA7FBF-A171-4629-85E5-B6C39B1227BA}" srcOrd="0" destOrd="0" presId="urn:microsoft.com/office/officeart/2005/8/layout/hierarchy3"/>
    <dgm:cxn modelId="{07328B40-1EB0-4996-9D09-2D11AFBC5732}" srcId="{5069DD66-5405-47CF-AA2D-BBCFF5F7181D}" destId="{2F4323AA-D409-4A4E-873A-573BD4275326}" srcOrd="0" destOrd="0" parTransId="{B3CAD48C-79E1-40D0-89A4-2D4E20A9123A}" sibTransId="{061F14EB-6782-410E-8BCE-04A1442AD9F3}"/>
    <dgm:cxn modelId="{4BE50D1C-F0F2-4F71-8BD5-AEEA61DC6900}" srcId="{AE73A48A-E11C-41A7-AFCC-CF87D6131FEC}" destId="{5069DD66-5405-47CF-AA2D-BBCFF5F7181D}" srcOrd="1" destOrd="0" parTransId="{10C4F110-E2DF-45D7-9A69-4AF37AA96064}" sibTransId="{148E92AE-DE95-40D5-B36F-AB58282C3984}"/>
    <dgm:cxn modelId="{FF9EF99A-84C3-43A4-AA8E-0CF52AF8644F}" type="presOf" srcId="{5069DD66-5405-47CF-AA2D-BBCFF5F7181D}" destId="{A8776CD9-19D0-4D82-A722-751C95DC6510}" srcOrd="1" destOrd="0" presId="urn:microsoft.com/office/officeart/2005/8/layout/hierarchy3"/>
    <dgm:cxn modelId="{C5862343-057E-4B9C-9EF8-7732C9390627}" type="presOf" srcId="{B3CAD48C-79E1-40D0-89A4-2D4E20A9123A}" destId="{6466F623-0A1C-4841-9834-DB2C9FFF6528}" srcOrd="0" destOrd="0" presId="urn:microsoft.com/office/officeart/2005/8/layout/hierarchy3"/>
    <dgm:cxn modelId="{F86214F0-B61E-4F45-B290-C6242FEE75BA}" srcId="{23588B41-259F-45FD-B000-F4411A4B679E}" destId="{6EE95F7B-B6C4-40A9-BE57-9F773C8228E3}" srcOrd="0" destOrd="0" parTransId="{67DABF30-FC13-4960-9EF5-545B9970AA18}" sibTransId="{B16E6708-9138-4F0D-9388-6F6723AE88B9}"/>
    <dgm:cxn modelId="{917C2282-D60C-4CBB-ADED-23EA316D435E}" type="presOf" srcId="{1133A4A3-38A2-4159-8C7C-3172A0A50636}" destId="{2A9232A5-0C2A-48A5-A327-CB24561B6228}" srcOrd="0" destOrd="0" presId="urn:microsoft.com/office/officeart/2005/8/layout/hierarchy3"/>
    <dgm:cxn modelId="{FE550736-F9C1-4C38-9622-DF9CA7655D7E}" type="presOf" srcId="{AE73A48A-E11C-41A7-AFCC-CF87D6131FEC}" destId="{DFCC795B-A986-4AF0-AC39-17AD1E81B728}" srcOrd="0" destOrd="0" presId="urn:microsoft.com/office/officeart/2005/8/layout/hierarchy3"/>
    <dgm:cxn modelId="{47C69312-105E-4B48-8889-2DCA82E3F91B}" type="presOf" srcId="{2F4323AA-D409-4A4E-873A-573BD4275326}" destId="{4746EC7F-7CE4-4BB0-92D9-BE093AE3B37C}" srcOrd="0" destOrd="0" presId="urn:microsoft.com/office/officeart/2005/8/layout/hierarchy3"/>
    <dgm:cxn modelId="{1C4905EB-25D8-4989-863B-85745849B808}" type="presOf" srcId="{D60CFB7C-89F4-43E8-B582-838829FEF21A}" destId="{94BC7EFC-7D03-43F3-9720-603473BE9535}" srcOrd="0" destOrd="0" presId="urn:microsoft.com/office/officeart/2005/8/layout/hierarchy3"/>
    <dgm:cxn modelId="{B6731614-E46C-4B0E-9B19-31ACC4C38A62}" type="presOf" srcId="{23588B41-259F-45FD-B000-F4411A4B679E}" destId="{172E8B8C-3CF3-4857-9943-E4EF12090F70}" srcOrd="1" destOrd="0" presId="urn:microsoft.com/office/officeart/2005/8/layout/hierarchy3"/>
    <dgm:cxn modelId="{9CE1B189-D668-4D15-9A3B-9239B13DB01C}" srcId="{D60CFB7C-89F4-43E8-B582-838829FEF21A}" destId="{9AEA8F49-C387-4FCA-8759-4AB7D029908D}" srcOrd="1" destOrd="0" parTransId="{8B9D2218-BF91-4DA9-8A0C-68C91C9DCEAA}" sibTransId="{EC125BA4-305F-4AE5-90DC-206B98795612}"/>
    <dgm:cxn modelId="{18D09ED2-6A0D-44BD-8CB8-D346F9B465AA}" type="presOf" srcId="{D60CFB7C-89F4-43E8-B582-838829FEF21A}" destId="{EB5FF1CB-B86F-4DB3-B947-7FBC684142FD}" srcOrd="1" destOrd="0" presId="urn:microsoft.com/office/officeart/2005/8/layout/hierarchy3"/>
    <dgm:cxn modelId="{7EB956FA-A613-4C96-9E89-052514461FB7}" type="presOf" srcId="{23588B41-259F-45FD-B000-F4411A4B679E}" destId="{22876AE3-4655-4538-AB3B-CB50683AA500}" srcOrd="0" destOrd="0" presId="urn:microsoft.com/office/officeart/2005/8/layout/hierarchy3"/>
    <dgm:cxn modelId="{144FAB1C-6128-412B-AB18-E21476700ACD}" type="presOf" srcId="{0844A55E-8639-4FD5-88F4-FA6E218000C7}" destId="{22A009A7-6291-4DE5-9678-CE25B0B5197E}" srcOrd="0" destOrd="0" presId="urn:microsoft.com/office/officeart/2005/8/layout/hierarchy3"/>
    <dgm:cxn modelId="{DD14FA30-F127-43FC-9994-6A5B4C0E9FB3}" srcId="{1133A4A3-38A2-4159-8C7C-3172A0A50636}" destId="{0844A55E-8639-4FD5-88F4-FA6E218000C7}" srcOrd="0" destOrd="0" parTransId="{DDF33E48-BC1F-46CD-95DB-804216BA2332}" sibTransId="{EA33264F-B397-4D5D-A4CE-D0AB220E6F54}"/>
    <dgm:cxn modelId="{77E8EBBC-A784-41CB-9602-F6F6F8087AD9}" type="presOf" srcId="{8B9D2218-BF91-4DA9-8A0C-68C91C9DCEAA}" destId="{D2C74326-C4AF-4456-908A-BEF895434556}" srcOrd="0" destOrd="0" presId="urn:microsoft.com/office/officeart/2005/8/layout/hierarchy3"/>
    <dgm:cxn modelId="{C379949F-4F29-461E-9389-605B984F3098}" type="presOf" srcId="{6EE95F7B-B6C4-40A9-BE57-9F773C8228E3}" destId="{32539A17-68BC-4DF4-83D3-6ECDB7719416}" srcOrd="0" destOrd="0" presId="urn:microsoft.com/office/officeart/2005/8/layout/hierarchy3"/>
    <dgm:cxn modelId="{1479FE33-2892-4804-AF3F-2257585EE25A}" type="presParOf" srcId="{DFCC795B-A986-4AF0-AC39-17AD1E81B728}" destId="{6E204949-FE01-47CF-8ED2-62B94262D2D3}" srcOrd="0" destOrd="0" presId="urn:microsoft.com/office/officeart/2005/8/layout/hierarchy3"/>
    <dgm:cxn modelId="{B220AB09-B1E8-4E31-9E16-03D9BE39771F}" type="presParOf" srcId="{6E204949-FE01-47CF-8ED2-62B94262D2D3}" destId="{4E617164-8DD7-4407-8F26-D3CC594A8091}" srcOrd="0" destOrd="0" presId="urn:microsoft.com/office/officeart/2005/8/layout/hierarchy3"/>
    <dgm:cxn modelId="{BA7D71A9-A46C-4F2E-B898-000F5999434E}" type="presParOf" srcId="{4E617164-8DD7-4407-8F26-D3CC594A8091}" destId="{94BC7EFC-7D03-43F3-9720-603473BE9535}" srcOrd="0" destOrd="0" presId="urn:microsoft.com/office/officeart/2005/8/layout/hierarchy3"/>
    <dgm:cxn modelId="{F10F9127-DB43-437C-953B-EB1E9047BDEA}" type="presParOf" srcId="{4E617164-8DD7-4407-8F26-D3CC594A8091}" destId="{EB5FF1CB-B86F-4DB3-B947-7FBC684142FD}" srcOrd="1" destOrd="0" presId="urn:microsoft.com/office/officeart/2005/8/layout/hierarchy3"/>
    <dgm:cxn modelId="{7F666A91-1BDA-43EC-B587-1F4A16E59521}" type="presParOf" srcId="{6E204949-FE01-47CF-8ED2-62B94262D2D3}" destId="{F69A2414-8666-4EEE-9B4F-DBE04BAE4269}" srcOrd="1" destOrd="0" presId="urn:microsoft.com/office/officeart/2005/8/layout/hierarchy3"/>
    <dgm:cxn modelId="{30374D79-BAF1-4709-BDF2-0CDA7FFAF4E7}" type="presParOf" srcId="{F69A2414-8666-4EEE-9B4F-DBE04BAE4269}" destId="{5C405479-8D9D-40BD-B0AF-C73F95990EAB}" srcOrd="0" destOrd="0" presId="urn:microsoft.com/office/officeart/2005/8/layout/hierarchy3"/>
    <dgm:cxn modelId="{C540E5EB-9D87-4BA9-942E-BF35A43CCE59}" type="presParOf" srcId="{F69A2414-8666-4EEE-9B4F-DBE04BAE4269}" destId="{F50E0BED-E3C9-4DD6-809A-EA0EE03251EB}" srcOrd="1" destOrd="0" presId="urn:microsoft.com/office/officeart/2005/8/layout/hierarchy3"/>
    <dgm:cxn modelId="{B8D14D25-8A0C-4980-B506-02B46A390220}" type="presParOf" srcId="{F69A2414-8666-4EEE-9B4F-DBE04BAE4269}" destId="{D2C74326-C4AF-4456-908A-BEF895434556}" srcOrd="2" destOrd="0" presId="urn:microsoft.com/office/officeart/2005/8/layout/hierarchy3"/>
    <dgm:cxn modelId="{CE8CFA81-C7E3-48EB-AE11-7149BBEF37F0}" type="presParOf" srcId="{F69A2414-8666-4EEE-9B4F-DBE04BAE4269}" destId="{8DBA7FBF-A171-4629-85E5-B6C39B1227BA}" srcOrd="3" destOrd="0" presId="urn:microsoft.com/office/officeart/2005/8/layout/hierarchy3"/>
    <dgm:cxn modelId="{32FB0C79-5448-4BE0-A9FA-EC81AD7E7C23}" type="presParOf" srcId="{DFCC795B-A986-4AF0-AC39-17AD1E81B728}" destId="{E832BF8A-4BF0-40C3-870E-3C7C62A1C313}" srcOrd="1" destOrd="0" presId="urn:microsoft.com/office/officeart/2005/8/layout/hierarchy3"/>
    <dgm:cxn modelId="{5761B8E6-7501-41AF-97E9-D1AD7E263D8D}" type="presParOf" srcId="{E832BF8A-4BF0-40C3-870E-3C7C62A1C313}" destId="{0D29CF83-9A75-419C-8170-9B01A7A71D92}" srcOrd="0" destOrd="0" presId="urn:microsoft.com/office/officeart/2005/8/layout/hierarchy3"/>
    <dgm:cxn modelId="{91E88FE4-2C61-43BD-A3DC-0F020EDFDD97}" type="presParOf" srcId="{0D29CF83-9A75-419C-8170-9B01A7A71D92}" destId="{2550FD11-69AE-480D-B386-1233CFAA13D6}" srcOrd="0" destOrd="0" presId="urn:microsoft.com/office/officeart/2005/8/layout/hierarchy3"/>
    <dgm:cxn modelId="{39CC4505-371A-4AE8-B62D-2553CA05E745}" type="presParOf" srcId="{0D29CF83-9A75-419C-8170-9B01A7A71D92}" destId="{A8776CD9-19D0-4D82-A722-751C95DC6510}" srcOrd="1" destOrd="0" presId="urn:microsoft.com/office/officeart/2005/8/layout/hierarchy3"/>
    <dgm:cxn modelId="{1427E02F-43B7-43C7-97C2-960AB319C762}" type="presParOf" srcId="{E832BF8A-4BF0-40C3-870E-3C7C62A1C313}" destId="{E7833994-0776-402D-9CA6-B6E5322D79C3}" srcOrd="1" destOrd="0" presId="urn:microsoft.com/office/officeart/2005/8/layout/hierarchy3"/>
    <dgm:cxn modelId="{9DC625DE-7DF6-490A-92F8-C5F0D6C91BAF}" type="presParOf" srcId="{E7833994-0776-402D-9CA6-B6E5322D79C3}" destId="{6466F623-0A1C-4841-9834-DB2C9FFF6528}" srcOrd="0" destOrd="0" presId="urn:microsoft.com/office/officeart/2005/8/layout/hierarchy3"/>
    <dgm:cxn modelId="{06095F9A-BBDA-40C6-B1A0-40D74F59AEE5}" type="presParOf" srcId="{E7833994-0776-402D-9CA6-B6E5322D79C3}" destId="{4746EC7F-7CE4-4BB0-92D9-BE093AE3B37C}" srcOrd="1" destOrd="0" presId="urn:microsoft.com/office/officeart/2005/8/layout/hierarchy3"/>
    <dgm:cxn modelId="{493AC964-E78F-40E0-A790-184583DFE7CB}" type="presParOf" srcId="{E7833994-0776-402D-9CA6-B6E5322D79C3}" destId="{614B0A75-34F6-49D5-8A62-F3FBB3C227E6}" srcOrd="2" destOrd="0" presId="urn:microsoft.com/office/officeart/2005/8/layout/hierarchy3"/>
    <dgm:cxn modelId="{B784DD51-025C-48EB-A186-9F7F933194E1}" type="presParOf" srcId="{E7833994-0776-402D-9CA6-B6E5322D79C3}" destId="{E36E341F-5DA7-490A-99B0-2A83956E105C}" srcOrd="3" destOrd="0" presId="urn:microsoft.com/office/officeart/2005/8/layout/hierarchy3"/>
    <dgm:cxn modelId="{4E448536-B314-436E-B711-2ED345C3E7FB}" type="presParOf" srcId="{DFCC795B-A986-4AF0-AC39-17AD1E81B728}" destId="{C46431C2-ED57-4BE4-A3E5-3D48DA851CD5}" srcOrd="2" destOrd="0" presId="urn:microsoft.com/office/officeart/2005/8/layout/hierarchy3"/>
    <dgm:cxn modelId="{639FA52A-0234-4654-979D-085B06373E83}" type="presParOf" srcId="{C46431C2-ED57-4BE4-A3E5-3D48DA851CD5}" destId="{A3624272-07F5-4B4B-97BB-42EBD3BC0F46}" srcOrd="0" destOrd="0" presId="urn:microsoft.com/office/officeart/2005/8/layout/hierarchy3"/>
    <dgm:cxn modelId="{269E230A-3039-483A-B70B-A8B37B7620E2}" type="presParOf" srcId="{A3624272-07F5-4B4B-97BB-42EBD3BC0F46}" destId="{2A9232A5-0C2A-48A5-A327-CB24561B6228}" srcOrd="0" destOrd="0" presId="urn:microsoft.com/office/officeart/2005/8/layout/hierarchy3"/>
    <dgm:cxn modelId="{07268675-C217-44DF-A012-F00F1A8933AC}" type="presParOf" srcId="{A3624272-07F5-4B4B-97BB-42EBD3BC0F46}" destId="{A04C6D12-5800-4008-9FC9-75E7BF8A14F0}" srcOrd="1" destOrd="0" presId="urn:microsoft.com/office/officeart/2005/8/layout/hierarchy3"/>
    <dgm:cxn modelId="{E914D2BC-9132-435F-AE87-DC10B182EE5D}" type="presParOf" srcId="{C46431C2-ED57-4BE4-A3E5-3D48DA851CD5}" destId="{7E679EBC-F0BA-4CD2-BF89-D05C4ECE8853}" srcOrd="1" destOrd="0" presId="urn:microsoft.com/office/officeart/2005/8/layout/hierarchy3"/>
    <dgm:cxn modelId="{C379971E-86B2-4F85-870E-B32C2E6A2435}" type="presParOf" srcId="{7E679EBC-F0BA-4CD2-BF89-D05C4ECE8853}" destId="{218101BA-C9D1-4616-8688-90433E664E12}" srcOrd="0" destOrd="0" presId="urn:microsoft.com/office/officeart/2005/8/layout/hierarchy3"/>
    <dgm:cxn modelId="{7299937D-C3E2-4839-B87D-46CBDA612F4B}" type="presParOf" srcId="{7E679EBC-F0BA-4CD2-BF89-D05C4ECE8853}" destId="{22A009A7-6291-4DE5-9678-CE25B0B5197E}" srcOrd="1" destOrd="0" presId="urn:microsoft.com/office/officeart/2005/8/layout/hierarchy3"/>
    <dgm:cxn modelId="{34088255-8F49-41E5-9A8D-94E5A67BC036}" type="presParOf" srcId="{DFCC795B-A986-4AF0-AC39-17AD1E81B728}" destId="{1A1B3188-C162-422F-8047-35A62DC971BD}" srcOrd="3" destOrd="0" presId="urn:microsoft.com/office/officeart/2005/8/layout/hierarchy3"/>
    <dgm:cxn modelId="{4E6E4FCC-A765-40B0-9DEE-0D2318DC8991}" type="presParOf" srcId="{1A1B3188-C162-422F-8047-35A62DC971BD}" destId="{DFD88255-CE1B-494D-90A3-FA37BEA4E8F9}" srcOrd="0" destOrd="0" presId="urn:microsoft.com/office/officeart/2005/8/layout/hierarchy3"/>
    <dgm:cxn modelId="{90DF6D15-5058-4390-83D9-1430952A7F06}" type="presParOf" srcId="{DFD88255-CE1B-494D-90A3-FA37BEA4E8F9}" destId="{22876AE3-4655-4538-AB3B-CB50683AA500}" srcOrd="0" destOrd="0" presId="urn:microsoft.com/office/officeart/2005/8/layout/hierarchy3"/>
    <dgm:cxn modelId="{BF9662D6-A756-42C5-B3A6-7A8E69D3E23B}" type="presParOf" srcId="{DFD88255-CE1B-494D-90A3-FA37BEA4E8F9}" destId="{172E8B8C-3CF3-4857-9943-E4EF12090F70}" srcOrd="1" destOrd="0" presId="urn:microsoft.com/office/officeart/2005/8/layout/hierarchy3"/>
    <dgm:cxn modelId="{FB592FCB-DAEA-4237-BB12-0DF6820AFC40}" type="presParOf" srcId="{1A1B3188-C162-422F-8047-35A62DC971BD}" destId="{35E0F152-F63A-4E0F-99F3-2F758CFD1C13}" srcOrd="1" destOrd="0" presId="urn:microsoft.com/office/officeart/2005/8/layout/hierarchy3"/>
    <dgm:cxn modelId="{FBFFD32C-B868-4F31-B0B9-85EA016A73D2}" type="presParOf" srcId="{35E0F152-F63A-4E0F-99F3-2F758CFD1C13}" destId="{07AD7843-83CE-42D0-923A-EB183CA93F46}" srcOrd="0" destOrd="0" presId="urn:microsoft.com/office/officeart/2005/8/layout/hierarchy3"/>
    <dgm:cxn modelId="{0E75A131-FB13-47CE-BD33-22C1160664D4}" type="presParOf" srcId="{35E0F152-F63A-4E0F-99F3-2F758CFD1C13}" destId="{32539A17-68BC-4DF4-83D3-6ECDB7719416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F3700C-FC91-4E88-94E3-8472D1948268}">
      <dsp:nvSpPr>
        <dsp:cNvPr id="0" name=""/>
        <dsp:cNvSpPr/>
      </dsp:nvSpPr>
      <dsp:spPr>
        <a:xfrm>
          <a:off x="0" y="1341352"/>
          <a:ext cx="9768285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604AF0-95DB-45B1-9968-BE646F4F440C}">
      <dsp:nvSpPr>
        <dsp:cNvPr id="0" name=""/>
        <dsp:cNvSpPr/>
      </dsp:nvSpPr>
      <dsp:spPr>
        <a:xfrm>
          <a:off x="488414" y="1060912"/>
          <a:ext cx="6837799" cy="560880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58453" tIns="0" rIns="258453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2.407 </a:t>
          </a:r>
          <a:r>
            <a:rPr lang="en-US" sz="1900" b="1" kern="1200" dirty="0" err="1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Instituições</a:t>
          </a:r>
          <a:r>
            <a:rPr lang="en-US" sz="1900" b="1" kern="12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de </a:t>
          </a:r>
          <a:r>
            <a:rPr lang="en-US" sz="1900" b="1" kern="1200" dirty="0" err="1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Educação</a:t>
          </a:r>
          <a:r>
            <a:rPr lang="en-US" sz="1900" b="1" kern="12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Superior - IES </a:t>
          </a:r>
          <a:endParaRPr lang="pt-BR" sz="19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515794" y="1088292"/>
        <a:ext cx="6783039" cy="506120"/>
      </dsp:txXfrm>
    </dsp:sp>
    <dsp:sp modelId="{A6BA468F-637C-4DCA-82C2-8895939EAF23}">
      <dsp:nvSpPr>
        <dsp:cNvPr id="0" name=""/>
        <dsp:cNvSpPr/>
      </dsp:nvSpPr>
      <dsp:spPr>
        <a:xfrm>
          <a:off x="0" y="2203192"/>
          <a:ext cx="9768285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B2C2BB-87C2-4E82-B158-5704CBE45085}">
      <dsp:nvSpPr>
        <dsp:cNvPr id="0" name=""/>
        <dsp:cNvSpPr/>
      </dsp:nvSpPr>
      <dsp:spPr>
        <a:xfrm>
          <a:off x="1290888" y="1942237"/>
          <a:ext cx="6837799" cy="560880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58453" tIns="0" rIns="258453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8.052.254</a:t>
          </a:r>
          <a:r>
            <a:rPr lang="en-US" sz="19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 </a:t>
          </a:r>
          <a:r>
            <a:rPr lang="en-US" sz="1900" b="1" kern="1200" dirty="0" err="1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matrículas</a:t>
          </a:r>
          <a:r>
            <a:rPr lang="en-US" sz="19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</a:p>
      </dsp:txBody>
      <dsp:txXfrm>
        <a:off x="1318268" y="1969617"/>
        <a:ext cx="6783039" cy="506120"/>
      </dsp:txXfrm>
    </dsp:sp>
    <dsp:sp modelId="{4764402A-4BD7-4D60-AD64-03F968865039}">
      <dsp:nvSpPr>
        <dsp:cNvPr id="0" name=""/>
        <dsp:cNvSpPr/>
      </dsp:nvSpPr>
      <dsp:spPr>
        <a:xfrm>
          <a:off x="0" y="3065032"/>
          <a:ext cx="9768285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2E04B6-AFCC-4DD1-B286-0FFAF2767654}">
      <dsp:nvSpPr>
        <dsp:cNvPr id="0" name=""/>
        <dsp:cNvSpPr/>
      </dsp:nvSpPr>
      <dsp:spPr>
        <a:xfrm>
          <a:off x="2930485" y="2808934"/>
          <a:ext cx="6837799" cy="560880"/>
        </a:xfrm>
        <a:prstGeom prst="roundRect">
          <a:avLst/>
        </a:prstGeom>
        <a:gradFill rotWithShape="0">
          <a:gsLst>
            <a:gs pos="0">
              <a:schemeClr val="accent3"/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58453" tIns="0" rIns="258453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34.366</a:t>
          </a:r>
          <a:r>
            <a:rPr lang="en-US" sz="19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900" b="1" kern="1200" dirty="0" err="1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cursos</a:t>
          </a:r>
          <a:r>
            <a:rPr lang="en-US" sz="19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900" b="1" kern="12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</a:t>
          </a:r>
          <a:r>
            <a:rPr lang="en-US" sz="19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900" b="1" kern="1200" dirty="0" err="1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graduação</a:t>
          </a:r>
          <a:endParaRPr lang="en-US" sz="1900" b="1" kern="1200" dirty="0">
            <a:solidFill>
              <a:schemeClr val="tx2">
                <a:lumMod val="7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957865" y="2836314"/>
        <a:ext cx="6783039" cy="506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BC7EFC-7D03-43F3-9720-603473BE9535}">
      <dsp:nvSpPr>
        <dsp:cNvPr id="0" name=""/>
        <dsp:cNvSpPr/>
      </dsp:nvSpPr>
      <dsp:spPr>
        <a:xfrm>
          <a:off x="113103" y="508330"/>
          <a:ext cx="1345496" cy="672748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noProof="0" dirty="0">
              <a:latin typeface="+mn-lt"/>
              <a:cs typeface="Arial" pitchFamily="34" charset="0"/>
            </a:rPr>
            <a:t>IES</a:t>
          </a:r>
        </a:p>
      </dsp:txBody>
      <dsp:txXfrm>
        <a:off x="132807" y="528034"/>
        <a:ext cx="1306088" cy="633340"/>
      </dsp:txXfrm>
    </dsp:sp>
    <dsp:sp modelId="{5C405479-8D9D-40BD-B0AF-C73F95990EAB}">
      <dsp:nvSpPr>
        <dsp:cNvPr id="0" name=""/>
        <dsp:cNvSpPr/>
      </dsp:nvSpPr>
      <dsp:spPr>
        <a:xfrm>
          <a:off x="247653" y="1181078"/>
          <a:ext cx="140262" cy="9709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0997"/>
              </a:lnTo>
              <a:lnTo>
                <a:pt x="140262" y="970997"/>
              </a:lnTo>
            </a:path>
          </a:pathLst>
        </a:custGeom>
        <a:noFill/>
        <a:ln w="38100" cap="flat" cmpd="sng" algn="ctr">
          <a:solidFill>
            <a:schemeClr val="accent5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dsp:style>
    </dsp:sp>
    <dsp:sp modelId="{F50E0BED-E3C9-4DD6-809A-EA0EE03251EB}">
      <dsp:nvSpPr>
        <dsp:cNvPr id="0" name=""/>
        <dsp:cNvSpPr/>
      </dsp:nvSpPr>
      <dsp:spPr>
        <a:xfrm>
          <a:off x="387915" y="1846056"/>
          <a:ext cx="1075654" cy="6120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noProof="0" dirty="0">
              <a:latin typeface="+mn-lt"/>
              <a:cs typeface="Arial" pitchFamily="34" charset="0"/>
            </a:rPr>
            <a:t>Dados do e-MEC</a:t>
          </a:r>
        </a:p>
      </dsp:txBody>
      <dsp:txXfrm>
        <a:off x="405841" y="1863982"/>
        <a:ext cx="1039802" cy="576187"/>
      </dsp:txXfrm>
    </dsp:sp>
    <dsp:sp modelId="{D2C74326-C4AF-4456-908A-BEF895434556}">
      <dsp:nvSpPr>
        <dsp:cNvPr id="0" name=""/>
        <dsp:cNvSpPr/>
      </dsp:nvSpPr>
      <dsp:spPr>
        <a:xfrm>
          <a:off x="247653" y="1181078"/>
          <a:ext cx="165611" cy="27233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23314"/>
              </a:lnTo>
              <a:lnTo>
                <a:pt x="165611" y="2723314"/>
              </a:lnTo>
            </a:path>
          </a:pathLst>
        </a:custGeom>
        <a:noFill/>
        <a:ln w="38100" cap="flat" cmpd="sng" algn="ctr">
          <a:solidFill>
            <a:schemeClr val="accent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dsp:style>
    </dsp:sp>
    <dsp:sp modelId="{8DBA7FBF-A171-4629-85E5-B6C39B1227BA}">
      <dsp:nvSpPr>
        <dsp:cNvPr id="0" name=""/>
        <dsp:cNvSpPr/>
      </dsp:nvSpPr>
      <dsp:spPr>
        <a:xfrm>
          <a:off x="413265" y="2978043"/>
          <a:ext cx="2246935" cy="1852701"/>
        </a:xfrm>
        <a:prstGeom prst="roundRect">
          <a:avLst>
            <a:gd name="adj" fmla="val 10000"/>
          </a:avLst>
        </a:prstGeom>
        <a:solidFill>
          <a:schemeClr val="accent3">
            <a:alpha val="9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noProof="0" dirty="0">
              <a:latin typeface="+mn-lt"/>
              <a:cs typeface="Arial" pitchFamily="34" charset="0"/>
            </a:rPr>
            <a:t>Categoria administrativa, organização acadêmica, Endereço, Infraestrutura, etc.</a:t>
          </a:r>
        </a:p>
      </dsp:txBody>
      <dsp:txXfrm>
        <a:off x="467529" y="3032307"/>
        <a:ext cx="2138407" cy="1744173"/>
      </dsp:txXfrm>
    </dsp:sp>
    <dsp:sp modelId="{2550FD11-69AE-480D-B386-1233CFAA13D6}">
      <dsp:nvSpPr>
        <dsp:cNvPr id="0" name=""/>
        <dsp:cNvSpPr/>
      </dsp:nvSpPr>
      <dsp:spPr>
        <a:xfrm>
          <a:off x="2771667" y="524705"/>
          <a:ext cx="1345496" cy="672748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noProof="0" dirty="0">
              <a:latin typeface="+mn-lt"/>
              <a:cs typeface="Arial" pitchFamily="34" charset="0"/>
            </a:rPr>
            <a:t>Curso</a:t>
          </a:r>
        </a:p>
      </dsp:txBody>
      <dsp:txXfrm>
        <a:off x="2791371" y="544409"/>
        <a:ext cx="1306088" cy="633340"/>
      </dsp:txXfrm>
    </dsp:sp>
    <dsp:sp modelId="{6466F623-0A1C-4841-9834-DB2C9FFF6528}">
      <dsp:nvSpPr>
        <dsp:cNvPr id="0" name=""/>
        <dsp:cNvSpPr/>
      </dsp:nvSpPr>
      <dsp:spPr>
        <a:xfrm>
          <a:off x="2906216" y="1197453"/>
          <a:ext cx="91660" cy="879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9783"/>
              </a:lnTo>
              <a:lnTo>
                <a:pt x="91660" y="879783"/>
              </a:lnTo>
            </a:path>
          </a:pathLst>
        </a:custGeom>
        <a:noFill/>
        <a:ln w="38100" cap="flat" cmpd="sng" algn="ctr">
          <a:solidFill>
            <a:schemeClr val="accent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dsp:style>
    </dsp:sp>
    <dsp:sp modelId="{4746EC7F-7CE4-4BB0-92D9-BE093AE3B37C}">
      <dsp:nvSpPr>
        <dsp:cNvPr id="0" name=""/>
        <dsp:cNvSpPr/>
      </dsp:nvSpPr>
      <dsp:spPr>
        <a:xfrm>
          <a:off x="2997877" y="1786155"/>
          <a:ext cx="1086708" cy="5821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noProof="0" dirty="0">
              <a:latin typeface="+mn-lt"/>
              <a:cs typeface="Arial" pitchFamily="34" charset="0"/>
            </a:rPr>
            <a:t>Dados do e-MEC</a:t>
          </a:r>
        </a:p>
      </dsp:txBody>
      <dsp:txXfrm>
        <a:off x="3014928" y="1803206"/>
        <a:ext cx="1052606" cy="548060"/>
      </dsp:txXfrm>
    </dsp:sp>
    <dsp:sp modelId="{614B0A75-34F6-49D5-8A62-F3FBB3C227E6}">
      <dsp:nvSpPr>
        <dsp:cNvPr id="0" name=""/>
        <dsp:cNvSpPr/>
      </dsp:nvSpPr>
      <dsp:spPr>
        <a:xfrm>
          <a:off x="2906216" y="1197453"/>
          <a:ext cx="246295" cy="31679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67988"/>
              </a:lnTo>
              <a:lnTo>
                <a:pt x="246295" y="3167988"/>
              </a:lnTo>
            </a:path>
          </a:pathLst>
        </a:custGeom>
        <a:noFill/>
        <a:ln w="38100" cap="flat" cmpd="sng" algn="ctr">
          <a:solidFill>
            <a:schemeClr val="accent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dsp:style>
    </dsp:sp>
    <dsp:sp modelId="{E36E341F-5DA7-490A-99B0-2A83956E105C}">
      <dsp:nvSpPr>
        <dsp:cNvPr id="0" name=""/>
        <dsp:cNvSpPr/>
      </dsp:nvSpPr>
      <dsp:spPr>
        <a:xfrm>
          <a:off x="3152512" y="3183890"/>
          <a:ext cx="2202082" cy="2363102"/>
        </a:xfrm>
        <a:prstGeom prst="roundRect">
          <a:avLst>
            <a:gd name="adj" fmla="val 10000"/>
          </a:avLst>
        </a:prstGeom>
        <a:solidFill>
          <a:schemeClr val="accent3">
            <a:alpha val="9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1500" kern="1200" noProof="0" dirty="0">
              <a:latin typeface="+mn-lt"/>
              <a:cs typeface="Arial" pitchFamily="34" charset="0"/>
            </a:rPr>
            <a:t>Turno, Vagas oferecidas, Acessibilidade, Local de oferta, Modalidade de ensino, Grau acadêmico, classificação OCDE, etc.</a:t>
          </a:r>
        </a:p>
      </dsp:txBody>
      <dsp:txXfrm>
        <a:off x="3217009" y="3248387"/>
        <a:ext cx="2073088" cy="2234108"/>
      </dsp:txXfrm>
    </dsp:sp>
    <dsp:sp modelId="{2A9232A5-0C2A-48A5-A327-CB24561B6228}">
      <dsp:nvSpPr>
        <dsp:cNvPr id="0" name=""/>
        <dsp:cNvSpPr/>
      </dsp:nvSpPr>
      <dsp:spPr>
        <a:xfrm>
          <a:off x="5870399" y="516423"/>
          <a:ext cx="1345496" cy="672748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noProof="0" dirty="0">
              <a:latin typeface="+mn-lt"/>
              <a:cs typeface="Arial" pitchFamily="34" charset="0"/>
            </a:rPr>
            <a:t>Aluno</a:t>
          </a:r>
        </a:p>
      </dsp:txBody>
      <dsp:txXfrm>
        <a:off x="5890103" y="536127"/>
        <a:ext cx="1306088" cy="633340"/>
      </dsp:txXfrm>
    </dsp:sp>
    <dsp:sp modelId="{218101BA-C9D1-4616-8688-90433E664E12}">
      <dsp:nvSpPr>
        <dsp:cNvPr id="0" name=""/>
        <dsp:cNvSpPr/>
      </dsp:nvSpPr>
      <dsp:spPr>
        <a:xfrm>
          <a:off x="5959228" y="1189171"/>
          <a:ext cx="91440" cy="8687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68780"/>
              </a:lnTo>
              <a:lnTo>
                <a:pt x="136228" y="868780"/>
              </a:lnTo>
            </a:path>
          </a:pathLst>
        </a:custGeom>
        <a:noFill/>
        <a:ln w="38100" cap="flat" cmpd="sng" algn="ctr">
          <a:solidFill>
            <a:schemeClr val="accent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dsp:style>
    </dsp:sp>
    <dsp:sp modelId="{22A009A7-6291-4DE5-9678-CE25B0B5197E}">
      <dsp:nvSpPr>
        <dsp:cNvPr id="0" name=""/>
        <dsp:cNvSpPr/>
      </dsp:nvSpPr>
      <dsp:spPr>
        <a:xfrm>
          <a:off x="6095457" y="1721578"/>
          <a:ext cx="1922531" cy="672748"/>
        </a:xfrm>
        <a:prstGeom prst="roundRect">
          <a:avLst>
            <a:gd name="adj" fmla="val 10000"/>
          </a:avLst>
        </a:prstGeom>
        <a:solidFill>
          <a:schemeClr val="accent3">
            <a:alpha val="9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noProof="0" dirty="0">
              <a:latin typeface="+mn-lt"/>
              <a:cs typeface="Arial" pitchFamily="34" charset="0"/>
            </a:rPr>
            <a:t>Situação de vínculo, Deficiência, </a:t>
          </a:r>
          <a:r>
            <a:rPr lang="pt-BR" sz="1400" kern="1200" noProof="0" dirty="0" err="1">
              <a:latin typeface="+mn-lt"/>
              <a:cs typeface="Arial" pitchFamily="34" charset="0"/>
            </a:rPr>
            <a:t>ProUni</a:t>
          </a:r>
          <a:r>
            <a:rPr lang="pt-BR" sz="1400" kern="1200" noProof="0" dirty="0">
              <a:latin typeface="+mn-lt"/>
              <a:cs typeface="Arial" pitchFamily="34" charset="0"/>
            </a:rPr>
            <a:t>, FIES, CPF, etc.</a:t>
          </a:r>
          <a:endParaRPr lang="pt-BR" sz="1800" kern="1200" noProof="0" dirty="0">
            <a:latin typeface="+mn-lt"/>
            <a:cs typeface="Arial" pitchFamily="34" charset="0"/>
          </a:endParaRPr>
        </a:p>
      </dsp:txBody>
      <dsp:txXfrm>
        <a:off x="6115161" y="1741282"/>
        <a:ext cx="1883123" cy="633340"/>
      </dsp:txXfrm>
    </dsp:sp>
    <dsp:sp modelId="{22876AE3-4655-4538-AB3B-CB50683AA500}">
      <dsp:nvSpPr>
        <dsp:cNvPr id="0" name=""/>
        <dsp:cNvSpPr/>
      </dsp:nvSpPr>
      <dsp:spPr>
        <a:xfrm>
          <a:off x="5966930" y="2749322"/>
          <a:ext cx="1345496" cy="672748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noProof="0" dirty="0">
              <a:latin typeface="+mn-lt"/>
              <a:cs typeface="Arial" pitchFamily="34" charset="0"/>
            </a:rPr>
            <a:t>Profesor</a:t>
          </a:r>
        </a:p>
      </dsp:txBody>
      <dsp:txXfrm>
        <a:off x="5986634" y="2769026"/>
        <a:ext cx="1306088" cy="633340"/>
      </dsp:txXfrm>
    </dsp:sp>
    <dsp:sp modelId="{07AD7843-83CE-42D0-923A-EB183CA93F46}">
      <dsp:nvSpPr>
        <dsp:cNvPr id="0" name=""/>
        <dsp:cNvSpPr/>
      </dsp:nvSpPr>
      <dsp:spPr>
        <a:xfrm>
          <a:off x="6055760" y="3422070"/>
          <a:ext cx="91440" cy="8095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09544"/>
              </a:lnTo>
              <a:lnTo>
                <a:pt x="126024" y="809544"/>
              </a:lnTo>
            </a:path>
          </a:pathLst>
        </a:custGeom>
        <a:noFill/>
        <a:ln w="38100" cap="flat" cmpd="sng" algn="ctr">
          <a:solidFill>
            <a:schemeClr val="accent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dsp:style>
    </dsp:sp>
    <dsp:sp modelId="{32539A17-68BC-4DF4-83D3-6ECDB7719416}">
      <dsp:nvSpPr>
        <dsp:cNvPr id="0" name=""/>
        <dsp:cNvSpPr/>
      </dsp:nvSpPr>
      <dsp:spPr>
        <a:xfrm>
          <a:off x="6181784" y="3895241"/>
          <a:ext cx="2133042" cy="672748"/>
        </a:xfrm>
        <a:prstGeom prst="roundRect">
          <a:avLst>
            <a:gd name="adj" fmla="val 10000"/>
          </a:avLst>
        </a:prstGeom>
        <a:solidFill>
          <a:schemeClr val="accent3">
            <a:alpha val="9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noProof="0" dirty="0">
              <a:latin typeface="+mn-lt"/>
              <a:cs typeface="Arial" pitchFamily="34" charset="0"/>
            </a:rPr>
            <a:t>Cor/Raça, regime de trabalho, titulação, CPF, etc.</a:t>
          </a:r>
        </a:p>
      </dsp:txBody>
      <dsp:txXfrm>
        <a:off x="6201488" y="3914945"/>
        <a:ext cx="2093634" cy="6333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D2E122-638E-4035-A5F1-5B9ABF7A2AE0}" type="datetimeFigureOut">
              <a:rPr lang="pt-BR" smtClean="0"/>
              <a:t>13/06/2018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5A731-CCD7-4B0C-933C-8FE463F73D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6106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47738" y="744538"/>
            <a:ext cx="4962525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435CE-FD1D-4E0E-9EF9-2B9864FB8331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1201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96925" y="744538"/>
            <a:ext cx="5264150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435CE-FD1D-4E0E-9EF9-2B9864FB8331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3771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352427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  <a:prstGeom prst="rect">
            <a:avLst/>
          </a:prstGeom>
        </p:spPr>
        <p:txBody>
          <a:bodyPr lIns="104306" tIns="52153" rIns="104306" bIns="52153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  <a:prstGeom prst="rect">
            <a:avLst/>
          </a:prstGeom>
        </p:spPr>
        <p:txBody>
          <a:bodyPr lIns="104306" tIns="52153" rIns="104306" bIns="52153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lIns="104306" tIns="52153" rIns="104306" bIns="52153"/>
          <a:lstStyle/>
          <a:p>
            <a:fld id="{C93A5233-5D0B-4328-9AAB-E4247F3BF72F}" type="datetimeFigureOut">
              <a:rPr lang="pt-BR" smtClean="0"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lIns="104306" tIns="52153" rIns="104306" bIns="52153"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lIns="104306" tIns="52153" rIns="104306" bIns="52153"/>
          <a:lstStyle/>
          <a:p>
            <a:fld id="{D8BE534F-7D05-44A2-BE68-EDA9113C7D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9150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4670" y="1764296"/>
            <a:ext cx="9624060" cy="49900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534670" y="7008172"/>
            <a:ext cx="2495127" cy="402567"/>
          </a:xfrm>
          <a:prstGeom prst="rect">
            <a:avLst/>
          </a:prstGeom>
        </p:spPr>
        <p:txBody>
          <a:bodyPr/>
          <a:lstStyle/>
          <a:p>
            <a:fld id="{78266DE9-399F-4954-9042-49A7430EBC11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653579" y="7008172"/>
            <a:ext cx="3386243" cy="402567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663603" y="7008172"/>
            <a:ext cx="2495127" cy="402567"/>
          </a:xfrm>
          <a:prstGeom prst="rect">
            <a:avLst/>
          </a:prstGeom>
        </p:spPr>
        <p:txBody>
          <a:bodyPr/>
          <a:lstStyle/>
          <a:p>
            <a:fld id="{0402F3D5-5C0F-45B0-99FB-53C5B59F04A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1148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3" y="630"/>
            <a:ext cx="10693743" cy="756000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3" y="630"/>
            <a:ext cx="10693743" cy="756000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18" Type="http://schemas.openxmlformats.org/officeDocument/2006/relationships/image" Target="../media/image26.png"/><Relationship Id="rId26" Type="http://schemas.openxmlformats.org/officeDocument/2006/relationships/image" Target="../media/image34.jpeg"/><Relationship Id="rId3" Type="http://schemas.openxmlformats.org/officeDocument/2006/relationships/image" Target="../media/image11.png"/><Relationship Id="rId21" Type="http://schemas.openxmlformats.org/officeDocument/2006/relationships/image" Target="../media/image29.png"/><Relationship Id="rId34" Type="http://schemas.openxmlformats.org/officeDocument/2006/relationships/image" Target="../media/image42.pn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17" Type="http://schemas.openxmlformats.org/officeDocument/2006/relationships/image" Target="../media/image25.png"/><Relationship Id="rId25" Type="http://schemas.openxmlformats.org/officeDocument/2006/relationships/image" Target="../media/image33.jpeg"/><Relationship Id="rId33" Type="http://schemas.openxmlformats.org/officeDocument/2006/relationships/image" Target="../media/image41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4.jpeg"/><Relationship Id="rId20" Type="http://schemas.openxmlformats.org/officeDocument/2006/relationships/image" Target="../media/image28.png"/><Relationship Id="rId29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24" Type="http://schemas.openxmlformats.org/officeDocument/2006/relationships/image" Target="../media/image32.png"/><Relationship Id="rId32" Type="http://schemas.openxmlformats.org/officeDocument/2006/relationships/image" Target="../media/image40.png"/><Relationship Id="rId5" Type="http://schemas.openxmlformats.org/officeDocument/2006/relationships/image" Target="../media/image13.jpe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28" Type="http://schemas.openxmlformats.org/officeDocument/2006/relationships/image" Target="../media/image36.jpe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31" Type="http://schemas.openxmlformats.org/officeDocument/2006/relationships/image" Target="../media/image39.pn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png"/><Relationship Id="rId22" Type="http://schemas.openxmlformats.org/officeDocument/2006/relationships/image" Target="../media/image30.png"/><Relationship Id="rId27" Type="http://schemas.openxmlformats.org/officeDocument/2006/relationships/image" Target="../media/image35.jpeg"/><Relationship Id="rId30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12" Type="http://schemas.openxmlformats.org/officeDocument/2006/relationships/image" Target="../media/image52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11" Type="http://schemas.openxmlformats.org/officeDocument/2006/relationships/hyperlink" Target="http://www.educacenso.inep.gov.br/" TargetMode="External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13" Type="http://schemas.openxmlformats.org/officeDocument/2006/relationships/hyperlink" Target="http://sistemascensosuperior.inep.gov.br/censosuperior_2011" TargetMode="Externa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5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57.png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53.png"/><Relationship Id="rId10" Type="http://schemas.openxmlformats.org/officeDocument/2006/relationships/image" Target="../media/image56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55.png"/><Relationship Id="rId1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13" Type="http://schemas.openxmlformats.org/officeDocument/2006/relationships/image" Target="../media/image67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2.jpeg"/><Relationship Id="rId12" Type="http://schemas.openxmlformats.org/officeDocument/2006/relationships/image" Target="../media/image66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53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61.jpeg"/><Relationship Id="rId11" Type="http://schemas.openxmlformats.org/officeDocument/2006/relationships/hyperlink" Target="../Videos%20Educacenso/Central%20de%20m%C3%ADdia%20do%20Minist%C3%A9rio%20da%20Educa%C3%A7%C3%A3o%C2%A0%C2%A0%20Educacenso%20-%20O%20Brasil%20quer%20saber%20-%2023%2006%202012_WMV%20V9.wmv" TargetMode="External"/><Relationship Id="rId5" Type="http://schemas.openxmlformats.org/officeDocument/2006/relationships/image" Target="../media/image60.png"/><Relationship Id="rId15" Type="http://schemas.openxmlformats.org/officeDocument/2006/relationships/oleObject" Target="../embeddings/oleObject2.bin"/><Relationship Id="rId10" Type="http://schemas.openxmlformats.org/officeDocument/2006/relationships/image" Target="../media/image65.png"/><Relationship Id="rId4" Type="http://schemas.openxmlformats.org/officeDocument/2006/relationships/image" Target="../media/image59.jpeg"/><Relationship Id="rId9" Type="http://schemas.openxmlformats.org/officeDocument/2006/relationships/image" Target="../media/image64.png"/><Relationship Id="rId14" Type="http://schemas.openxmlformats.org/officeDocument/2006/relationships/hyperlink" Target="http://sistemascensosuperior.inep.gov.br/censosuperior_2011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68.jpeg"/><Relationship Id="rId7" Type="http://schemas.openxmlformats.org/officeDocument/2006/relationships/image" Target="../media/image70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2.jpeg"/><Relationship Id="rId11" Type="http://schemas.openxmlformats.org/officeDocument/2006/relationships/image" Target="../media/image53.png"/><Relationship Id="rId5" Type="http://schemas.openxmlformats.org/officeDocument/2006/relationships/hyperlink" Target="http://www.educacenso.inep.gov.br/" TargetMode="External"/><Relationship Id="rId10" Type="http://schemas.openxmlformats.org/officeDocument/2006/relationships/oleObject" Target="../embeddings/oleObject3.bin"/><Relationship Id="rId4" Type="http://schemas.openxmlformats.org/officeDocument/2006/relationships/image" Target="../media/image69.jpeg"/><Relationship Id="rId9" Type="http://schemas.openxmlformats.org/officeDocument/2006/relationships/hyperlink" Target="http://sistemascensosuperior.inep.gov.br/censosuperior_2011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jpeg"/><Relationship Id="rId5" Type="http://schemas.openxmlformats.org/officeDocument/2006/relationships/image" Target="../media/image76.png"/><Relationship Id="rId4" Type="http://schemas.openxmlformats.org/officeDocument/2006/relationships/image" Target="../media/image75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hyperlink" Target="https://www.facebook.com/Inep.oficial" TargetMode="External"/><Relationship Id="rId7" Type="http://schemas.openxmlformats.org/officeDocument/2006/relationships/hyperlink" Target="https://www.youtube.com/inepimprensa" TargetMode="External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8.png"/><Relationship Id="rId5" Type="http://schemas.openxmlformats.org/officeDocument/2006/relationships/hyperlink" Target="https://www.instagram.com/inepcomunicacao" TargetMode="External"/><Relationship Id="rId10" Type="http://schemas.openxmlformats.org/officeDocument/2006/relationships/image" Target="../media/image90.png"/><Relationship Id="rId4" Type="http://schemas.openxmlformats.org/officeDocument/2006/relationships/image" Target="../media/image87.png"/><Relationship Id="rId9" Type="http://schemas.openxmlformats.org/officeDocument/2006/relationships/hyperlink" Target="https://twitter.com/InepImprensa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2" y="11839"/>
            <a:ext cx="10693972" cy="756015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5"/>
          <p:cNvSpPr txBox="1"/>
          <p:nvPr/>
        </p:nvSpPr>
        <p:spPr>
          <a:xfrm>
            <a:off x="4914652" y="2472370"/>
            <a:ext cx="5983440" cy="163121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defTabSz="104305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66703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3200" b="1" i="0" u="none" strike="noStrike" kern="1200" cap="none" spc="0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 pitchFamily="34"/>
                <a:ea typeface="Verdana" pitchFamily="34"/>
                <a:cs typeface="Verdana" pitchFamily="34"/>
              </a:rPr>
              <a:t>INSTITUTO NACIONAL DE ESTUDOS E PESQUISAS EDUCACIONAIS ANÍSIO TEIXEIR</a:t>
            </a:r>
            <a:r>
              <a:rPr lang="pt-BR" sz="3200" i="0" u="none" strike="noStrike" kern="1200" cap="none" spc="0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 pitchFamily="34"/>
                <a:ea typeface="Verdana" pitchFamily="34"/>
                <a:cs typeface="Verdana" pitchFamily="34"/>
              </a:rPr>
              <a:t>A</a:t>
            </a:r>
          </a:p>
        </p:txBody>
      </p:sp>
      <p:sp>
        <p:nvSpPr>
          <p:cNvPr id="4" name="CaixaDeTexto 6"/>
          <p:cNvSpPr txBox="1"/>
          <p:nvPr/>
        </p:nvSpPr>
        <p:spPr>
          <a:xfrm>
            <a:off x="5554330" y="4356695"/>
            <a:ext cx="4704083" cy="190821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104305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b="1" dirty="0">
              <a:solidFill>
                <a:srgbClr val="FFFFFF"/>
              </a:solidFill>
              <a:latin typeface="Calibri" pitchFamily="34"/>
              <a:ea typeface="Verdana" pitchFamily="34"/>
              <a:cs typeface="Verdana" pitchFamily="34"/>
            </a:endParaRPr>
          </a:p>
          <a:p>
            <a:pPr marL="0" marR="0" lvl="0" indent="0" algn="ctr" defTabSz="104305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3200" b="1" dirty="0">
                <a:solidFill>
                  <a:srgbClr val="FFFFFF"/>
                </a:solidFill>
                <a:latin typeface="Calibri" pitchFamily="34"/>
                <a:ea typeface="Verdana" pitchFamily="34"/>
                <a:cs typeface="Verdana" pitchFamily="34"/>
              </a:rPr>
              <a:t>MISSÃO, REALIZAÇÕES E PERSPECTIVAS</a:t>
            </a:r>
          </a:p>
          <a:p>
            <a:pPr marL="0" marR="0" lvl="0" indent="0" algn="ctr" defTabSz="104305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 b="1" dirty="0">
                <a:solidFill>
                  <a:srgbClr val="FFFFFF"/>
                </a:solidFill>
                <a:latin typeface="Calibri" pitchFamily="34"/>
                <a:ea typeface="Verdana" pitchFamily="34"/>
                <a:cs typeface="Verdana" pitchFamily="34"/>
              </a:rPr>
              <a:t> </a:t>
            </a:r>
            <a:r>
              <a:rPr lang="pt-BR" b="1" dirty="0">
                <a:solidFill>
                  <a:srgbClr val="FFFFFF"/>
                </a:solidFill>
                <a:latin typeface="Calibri" pitchFamily="34"/>
                <a:ea typeface="Verdana" pitchFamily="34"/>
                <a:cs typeface="Verdana" pitchFamily="34"/>
              </a:rPr>
              <a:t> </a:t>
            </a:r>
          </a:p>
          <a:p>
            <a:pPr marL="0" marR="0" lvl="0" indent="0" algn="ctr" defTabSz="104305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800" b="1" i="0" u="none" strike="noStrike" kern="1200" cap="none" spc="0" baseline="0" dirty="0">
              <a:solidFill>
                <a:srgbClr val="FFFFFF"/>
              </a:solidFill>
              <a:uFillTx/>
              <a:latin typeface="Calibri" pitchFamily="34"/>
              <a:ea typeface="Verdana" pitchFamily="34"/>
              <a:cs typeface="Verdana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40858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-740" y="0"/>
            <a:ext cx="10694145" cy="461662"/>
          </a:xfrm>
          <a:prstGeom prst="rect">
            <a:avLst/>
          </a:prstGeom>
          <a:solidFill>
            <a:srgbClr val="17375E"/>
          </a:solidFill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lvl="0" defTabSz="104305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1" dirty="0">
                <a:solidFill>
                  <a:schemeClr val="bg1"/>
                </a:solidFill>
              </a:rPr>
              <a:t>O MONITORAMENTO DAS METAS DO PNE  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0" y="-249"/>
            <a:ext cx="10693400" cy="46166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PRINCIPAIS AÇÕES REALIZADAS 2017 / 18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81DADB58-20BD-4565-B584-2BB1AD08BEEE}"/>
              </a:ext>
            </a:extLst>
          </p:cNvPr>
          <p:cNvSpPr/>
          <p:nvPr/>
        </p:nvSpPr>
        <p:spPr>
          <a:xfrm>
            <a:off x="-740" y="1044327"/>
            <a:ext cx="10369152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000" b="1" dirty="0">
                <a:solidFill>
                  <a:schemeClr val="tx2"/>
                </a:solidFill>
              </a:rPr>
              <a:t>CELPE-BRAS – </a:t>
            </a:r>
            <a:r>
              <a:rPr lang="pt-BR" sz="2000" dirty="0">
                <a:solidFill>
                  <a:schemeClr val="tx2"/>
                </a:solidFill>
              </a:rPr>
              <a:t>realização</a:t>
            </a:r>
            <a:r>
              <a:rPr lang="pt-BR" sz="2000" b="1" dirty="0">
                <a:solidFill>
                  <a:schemeClr val="tx2"/>
                </a:solidFill>
              </a:rPr>
              <a:t> </a:t>
            </a:r>
            <a:r>
              <a:rPr lang="pt-BR" sz="2000" dirty="0">
                <a:solidFill>
                  <a:schemeClr val="tx2"/>
                </a:solidFill>
              </a:rPr>
              <a:t>de edição única, em acordo com o MRE, Capes e CNPq, e força-tarefa para superar os pontos críticos do exame, a exemplo do passivo de postos de aplicação no país e do exterior que estão há anos na fila de credenciamento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000" b="1" dirty="0">
                <a:solidFill>
                  <a:schemeClr val="tx2"/>
                </a:solidFill>
              </a:rPr>
              <a:t>QUESTIONÁRIOS</a:t>
            </a:r>
            <a:r>
              <a:rPr lang="pt-BR" sz="2000" dirty="0">
                <a:solidFill>
                  <a:schemeClr val="tx2"/>
                </a:solidFill>
              </a:rPr>
              <a:t> – avanço na reformulação dos instrumentos, com apoio de Comissão Assessora Técnica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000" b="1" dirty="0">
                <a:solidFill>
                  <a:schemeClr val="tx2"/>
                </a:solidFill>
              </a:rPr>
              <a:t>MODERNIZAÇÃO DA PLATAFORMA DE GESTÃO DE ITENS </a:t>
            </a:r>
            <a:r>
              <a:rPr lang="pt-BR" sz="2000" dirty="0">
                <a:solidFill>
                  <a:schemeClr val="tx2"/>
                </a:solidFill>
              </a:rPr>
              <a:t>– trabalho interno de definição de novos requisitos para plataforma que suporta o nosso Banco Nacional de Itens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000" b="1" dirty="0">
                <a:solidFill>
                  <a:schemeClr val="tx2"/>
                </a:solidFill>
              </a:rPr>
              <a:t>APLICAÇÃO ELETRÔNICA/DIGITAL DE INSTRUMENTOS </a:t>
            </a:r>
            <a:r>
              <a:rPr lang="pt-BR" sz="2000" dirty="0">
                <a:solidFill>
                  <a:schemeClr val="tx2"/>
                </a:solidFill>
              </a:rPr>
              <a:t>– Grupo de trabalho interno para estudar e propor alternativas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000" b="1" dirty="0">
                <a:solidFill>
                  <a:schemeClr val="tx2"/>
                </a:solidFill>
              </a:rPr>
              <a:t>REVISÃO DAS MATRIZES DE REFERÊNCIA DAS AVALIAÇÕES E DOS EXAMES </a:t>
            </a:r>
            <a:r>
              <a:rPr lang="pt-BR" sz="2000" dirty="0">
                <a:solidFill>
                  <a:schemeClr val="tx2"/>
                </a:solidFill>
              </a:rPr>
              <a:t>– em razão da promulgação da Base Nacional Comum Curricular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000" b="1" dirty="0">
                <a:solidFill>
                  <a:schemeClr val="tx2"/>
                </a:solidFill>
              </a:rPr>
              <a:t>REVISÃO DO MODELO DO ENEM </a:t>
            </a:r>
            <a:r>
              <a:rPr lang="pt-BR" sz="2000" dirty="0">
                <a:solidFill>
                  <a:schemeClr val="tx2"/>
                </a:solidFill>
              </a:rPr>
              <a:t>– em razão da Reforma do Ensino Médio e da iminente publicação da BNCC para o Ensino Médio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000" b="1" dirty="0">
                <a:solidFill>
                  <a:schemeClr val="tx2"/>
                </a:solidFill>
              </a:rPr>
              <a:t>INDICADORES DA EDUCAÇÃO BÁSICA PÓS-2021 </a:t>
            </a:r>
            <a:r>
              <a:rPr lang="pt-BR" sz="2000" dirty="0">
                <a:solidFill>
                  <a:schemeClr val="tx2"/>
                </a:solidFill>
              </a:rPr>
              <a:t>– a divulgação do IDEB será encerrada após a realização do SAEB 2021. Em razão disso, já em 2018, </a:t>
            </a:r>
            <a:r>
              <a:rPr lang="pt-BR" sz="2000" dirty="0" err="1">
                <a:solidFill>
                  <a:schemeClr val="tx2"/>
                </a:solidFill>
              </a:rPr>
              <a:t>instituiremo</a:t>
            </a:r>
            <a:r>
              <a:rPr lang="pt-BR" sz="2000" dirty="0">
                <a:solidFill>
                  <a:schemeClr val="tx2"/>
                </a:solidFill>
              </a:rPr>
              <a:t> Grupo de Trabalho Interno no INEP (DAEB, DEED, DIRED) para elaborar proposta de novo(s) indicador(es) para a Educação Básica, proposta essa que será posteriormente submetida ao CONSED a à UNDIME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pt-BR" sz="2400" dirty="0">
              <a:solidFill>
                <a:schemeClr val="tx2"/>
              </a:solidFill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pt-BR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53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-740" y="0"/>
            <a:ext cx="10694145" cy="461662"/>
          </a:xfrm>
          <a:prstGeom prst="rect">
            <a:avLst/>
          </a:prstGeom>
          <a:solidFill>
            <a:srgbClr val="17375E"/>
          </a:solidFill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lvl="0" defTabSz="104305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1" dirty="0">
                <a:solidFill>
                  <a:schemeClr val="bg1"/>
                </a:solidFill>
              </a:rPr>
              <a:t>O MONITORAMENTO DAS METAS DO PNE  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-740" y="-5752"/>
            <a:ext cx="10693400" cy="46166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>
              <a:tabLst>
                <a:tab pos="266653" algn="l"/>
              </a:tabLst>
            </a:pPr>
            <a:r>
              <a:rPr lang="pt-BR" sz="2400" b="1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DIRETORIA DE AVALIAÇÃO DA EDUCAÇÃO SUPERIOR – DAES</a:t>
            </a:r>
            <a:endParaRPr lang="pt-BR" sz="2400" dirty="0">
              <a:solidFill>
                <a:schemeClr val="bg1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76B03C12-6CB3-473D-B514-AA609F233693}"/>
              </a:ext>
            </a:extLst>
          </p:cNvPr>
          <p:cNvSpPr/>
          <p:nvPr/>
        </p:nvSpPr>
        <p:spPr>
          <a:xfrm>
            <a:off x="126137" y="479790"/>
            <a:ext cx="10602544" cy="7720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ATRIBUIÇÃO</a:t>
            </a:r>
          </a:p>
          <a:p>
            <a:pPr algn="just"/>
            <a:endParaRPr lang="pt-BR" sz="2000" b="1" dirty="0">
              <a:solidFill>
                <a:schemeClr val="tx2"/>
              </a:solidFill>
            </a:endParaRPr>
          </a:p>
          <a:p>
            <a:pPr algn="just"/>
            <a:r>
              <a:rPr lang="pt-BR" sz="2000" b="1" dirty="0">
                <a:solidFill>
                  <a:schemeClr val="tx2"/>
                </a:solidFill>
              </a:rPr>
              <a:t>Produzir, publicar e disseminar, em articulação com os demais órgãos do INEP, evidências educacionais relevantes que subsidiem políticas públicas para  a educação básica.</a:t>
            </a:r>
          </a:p>
          <a:p>
            <a:pPr algn="just"/>
            <a:endParaRPr lang="pt-BR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t-BR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COMPETÊNCIAS DA DAES</a:t>
            </a:r>
          </a:p>
          <a:p>
            <a:pPr algn="just">
              <a:lnSpc>
                <a:spcPct val="110000"/>
              </a:lnSpc>
              <a:spcBef>
                <a:spcPts val="684"/>
              </a:spcBef>
              <a:spcAft>
                <a:spcPts val="684"/>
              </a:spcAft>
              <a:tabLst>
                <a:tab pos="2048085" algn="l"/>
              </a:tabLst>
            </a:pP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Operacionalização do </a:t>
            </a:r>
            <a:r>
              <a:rPr lang="pt-BR" sz="2000" b="1" dirty="0" err="1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Sinaes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1220520" lvl="3" indent="-586719" algn="just">
              <a:lnSpc>
                <a:spcPct val="110000"/>
              </a:lnSpc>
              <a:spcBef>
                <a:spcPts val="684"/>
              </a:spcBef>
              <a:spcAft>
                <a:spcPts val="684"/>
              </a:spcAft>
              <a:buFont typeface="+mj-lt"/>
              <a:buAutoNum type="romanLcPeriod"/>
              <a:tabLst>
                <a:tab pos="2048085" algn="l"/>
              </a:tabLst>
            </a:pP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Avaliações </a:t>
            </a:r>
            <a:r>
              <a:rPr lang="pt-BR" sz="2000" b="1" i="1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in loco 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(institucionais e de cursos)</a:t>
            </a:r>
            <a:endParaRPr lang="pt-BR" sz="20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20520" lvl="3" indent="-586719" algn="just">
              <a:lnSpc>
                <a:spcPct val="110000"/>
              </a:lnSpc>
              <a:spcBef>
                <a:spcPts val="684"/>
              </a:spcBef>
              <a:spcAft>
                <a:spcPts val="684"/>
              </a:spcAft>
              <a:buFont typeface="+mj-lt"/>
              <a:buAutoNum type="romanLcPeriod"/>
              <a:tabLst>
                <a:tab pos="2048085" algn="l"/>
              </a:tabLst>
            </a:pPr>
            <a:r>
              <a:rPr lang="pt-BR" sz="2000" b="1" dirty="0" err="1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Enade</a:t>
            </a:r>
            <a:endParaRPr lang="pt-BR" sz="2000" b="1" dirty="0">
              <a:solidFill>
                <a:schemeClr val="accent1">
                  <a:lumMod val="75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20520" lvl="3" indent="-586719" algn="just">
              <a:lnSpc>
                <a:spcPct val="110000"/>
              </a:lnSpc>
              <a:spcBef>
                <a:spcPts val="684"/>
              </a:spcBef>
              <a:spcAft>
                <a:spcPts val="684"/>
              </a:spcAft>
              <a:buFont typeface="+mj-lt"/>
              <a:buAutoNum type="romanLcPeriod"/>
              <a:tabLst>
                <a:tab pos="2048085" algn="l"/>
              </a:tabLst>
            </a:pP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produção de Indicadores de Qualidade da Educação Superior (em decorrência do </a:t>
            </a:r>
            <a:r>
              <a:rPr lang="pt-BR" sz="2000" b="1" dirty="0" err="1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Enade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– 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CE, IDD, CPC e IGC)</a:t>
            </a:r>
          </a:p>
          <a:p>
            <a:pPr marL="0" lvl="1" algn="just">
              <a:lnSpc>
                <a:spcPct val="110000"/>
              </a:lnSpc>
              <a:spcBef>
                <a:spcPts val="684"/>
              </a:spcBef>
              <a:spcAft>
                <a:spcPts val="684"/>
              </a:spcAft>
              <a:tabLst>
                <a:tab pos="2048085" algn="l"/>
              </a:tabLst>
            </a:pP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Operacionalização do Sistema de Avaliação de Escolas de Governo – </a:t>
            </a:r>
            <a:r>
              <a:rPr lang="pt-BR" sz="20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Saeg</a:t>
            </a:r>
            <a:endParaRPr lang="pt-BR" sz="2000" b="1" dirty="0">
              <a:solidFill>
                <a:schemeClr val="accent1">
                  <a:lumMod val="75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1" algn="just">
              <a:lnSpc>
                <a:spcPct val="110000"/>
              </a:lnSpc>
              <a:spcBef>
                <a:spcPts val="684"/>
              </a:spcBef>
              <a:spcAft>
                <a:spcPts val="684"/>
              </a:spcAft>
              <a:tabLst>
                <a:tab pos="2048085" algn="l"/>
              </a:tabLst>
            </a:pP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Realização de exames específicos da área Médica: Exame Nacional de Revalidação de Diplomas Médicos 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(Revalida)</a:t>
            </a:r>
          </a:p>
          <a:p>
            <a:pPr marL="0" lvl="1" algn="just">
              <a:lnSpc>
                <a:spcPct val="110000"/>
              </a:lnSpc>
              <a:spcBef>
                <a:spcPts val="684"/>
              </a:spcBef>
              <a:spcAft>
                <a:spcPts val="684"/>
              </a:spcAft>
              <a:tabLst>
                <a:tab pos="2048085" algn="l"/>
              </a:tabLst>
            </a:pP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Operacionalização de avaliação para Acreditação Internacional: Sistema de Acreditação Regional de Cursos Graduação do Mercosul - Sistema ARCU-SUL e participação na Rede Ibero-americana para Acreditação da Qualidade da Educação Superior – </a:t>
            </a:r>
            <a:r>
              <a:rPr lang="pt-BR" sz="20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Riaces</a:t>
            </a:r>
            <a:endParaRPr lang="pt-BR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pt-BR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62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-740" y="0"/>
            <a:ext cx="10694145" cy="461662"/>
          </a:xfrm>
          <a:prstGeom prst="rect">
            <a:avLst/>
          </a:prstGeom>
          <a:solidFill>
            <a:srgbClr val="17375E"/>
          </a:solidFill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lvl="0" defTabSz="104305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1" dirty="0">
                <a:solidFill>
                  <a:schemeClr val="bg1"/>
                </a:solidFill>
              </a:rPr>
              <a:t>O MONITORAMENTO DAS METAS DO PNE  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0" y="-249"/>
            <a:ext cx="10693400" cy="46166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</a:rPr>
              <a:t>PANORAMA DA EDUCAÇÃO SUPERIOR </a:t>
            </a:r>
            <a:endParaRPr lang="pt-BR" sz="2400" b="1" i="1" dirty="0">
              <a:solidFill>
                <a:prstClr val="white"/>
              </a:solidFill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="" xmlns:a16="http://schemas.microsoft.com/office/drawing/2014/main" id="{D9BE28F0-F75D-45A8-AD82-C1FE21D8CC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3803401"/>
              </p:ext>
            </p:extLst>
          </p:nvPr>
        </p:nvGraphicFramePr>
        <p:xfrm>
          <a:off x="594172" y="1478258"/>
          <a:ext cx="9768285" cy="4604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112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-740" y="0"/>
            <a:ext cx="10694145" cy="461662"/>
          </a:xfrm>
          <a:prstGeom prst="rect">
            <a:avLst/>
          </a:prstGeom>
          <a:solidFill>
            <a:srgbClr val="17375E"/>
          </a:solidFill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lvl="0" defTabSz="104305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1" dirty="0">
                <a:solidFill>
                  <a:schemeClr val="bg1"/>
                </a:solidFill>
              </a:rPr>
              <a:t>O MONITORAMENTO DAS METAS DO PNE  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0" y="-249"/>
            <a:ext cx="10693400" cy="46166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</a:rPr>
              <a:t>PRINCIPAIS AÇÕES DE 2017 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70E1AA30-8737-4740-BCBB-58F50CF2340C}"/>
              </a:ext>
            </a:extLst>
          </p:cNvPr>
          <p:cNvSpPr/>
          <p:nvPr/>
        </p:nvSpPr>
        <p:spPr>
          <a:xfrm>
            <a:off x="2642" y="684287"/>
            <a:ext cx="10694145" cy="661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chemeClr val="tx2"/>
                </a:solidFill>
              </a:rPr>
              <a:t>Gestão de mais de 80 comissões assessoras de avaliações</a:t>
            </a:r>
          </a:p>
          <a:p>
            <a:pPr marL="342900" lvl="0" indent="-342900"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chemeClr val="tx2"/>
                </a:solidFill>
              </a:rPr>
              <a:t>Capacitação de mais de 1000 docentes para elaboração e revisão de itens</a:t>
            </a:r>
          </a:p>
          <a:p>
            <a:pPr marL="342900" lvl="0" indent="-342900"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chemeClr val="tx2"/>
                </a:solidFill>
              </a:rPr>
              <a:t>Realização da 1ª Etapa do Revalida</a:t>
            </a:r>
          </a:p>
          <a:p>
            <a:pPr marL="342900" lvl="0" indent="-342900"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chemeClr val="tx2"/>
                </a:solidFill>
              </a:rPr>
              <a:t>Realização do </a:t>
            </a:r>
            <a:r>
              <a:rPr lang="pt-BR" sz="2400" b="1" dirty="0" err="1">
                <a:solidFill>
                  <a:schemeClr val="tx2"/>
                </a:solidFill>
              </a:rPr>
              <a:t>Enade</a:t>
            </a:r>
            <a:r>
              <a:rPr lang="pt-BR" sz="2400" b="1" dirty="0">
                <a:solidFill>
                  <a:schemeClr val="tx2"/>
                </a:solidFill>
              </a:rPr>
              <a:t>:</a:t>
            </a:r>
          </a:p>
          <a:p>
            <a:pPr marL="457200" indent="-457200"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chemeClr val="tx2"/>
                </a:solidFill>
              </a:rPr>
              <a:t>Publicação dos </a:t>
            </a:r>
            <a:r>
              <a:rPr lang="pt-BR" sz="2400" b="1" dirty="0" err="1">
                <a:solidFill>
                  <a:schemeClr val="tx2"/>
                </a:solidFill>
              </a:rPr>
              <a:t>microdados</a:t>
            </a:r>
            <a:r>
              <a:rPr lang="pt-BR" sz="2400" b="1" dirty="0">
                <a:solidFill>
                  <a:schemeClr val="tx2"/>
                </a:solidFill>
              </a:rPr>
              <a:t> do </a:t>
            </a:r>
            <a:r>
              <a:rPr lang="pt-BR" sz="2400" b="1" dirty="0" err="1">
                <a:solidFill>
                  <a:schemeClr val="tx2"/>
                </a:solidFill>
              </a:rPr>
              <a:t>Enade</a:t>
            </a:r>
            <a:r>
              <a:rPr lang="pt-BR" sz="2400" b="1" dirty="0">
                <a:solidFill>
                  <a:schemeClr val="tx2"/>
                </a:solidFill>
              </a:rPr>
              <a:t> 2015 e 2016</a:t>
            </a:r>
          </a:p>
          <a:p>
            <a:pPr marL="457200" lvl="0" indent="-457200"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chemeClr val="tx2"/>
                </a:solidFill>
              </a:rPr>
              <a:t>Respostas a mais de 2.000 demandas judiciais</a:t>
            </a:r>
          </a:p>
          <a:p>
            <a:pPr marL="342900" lvl="0" indent="-342900"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chemeClr val="tx2"/>
                </a:solidFill>
              </a:rPr>
              <a:t>Realização de 6.226 avaliações in loco (24,5% acima da meta), sendo 1.195 de IES e 5.031 de cursos</a:t>
            </a:r>
          </a:p>
          <a:p>
            <a:pPr marL="342900" lvl="0" indent="-342900"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chemeClr val="tx2"/>
                </a:solidFill>
              </a:rPr>
              <a:t>Reformulação e publicação dos Instrumentos de Avaliação Externa</a:t>
            </a:r>
          </a:p>
          <a:p>
            <a:pPr marL="342900" lvl="0" indent="-342900"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chemeClr val="tx2"/>
                </a:solidFill>
              </a:rPr>
              <a:t>Participação na elaboração dos Decretos 9.057/2017 e 9.235/2017 e da Portaria 11/2017</a:t>
            </a:r>
          </a:p>
          <a:p>
            <a:pPr marL="342900" lvl="0" indent="-342900"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chemeClr val="tx2"/>
                </a:solidFill>
              </a:rPr>
              <a:t>Elaboração e publicação das Portarias 3/2017 e 19/2017</a:t>
            </a:r>
          </a:p>
          <a:p>
            <a:pPr marL="342900" lvl="0" indent="-342900"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chemeClr val="tx2"/>
                </a:solidFill>
              </a:rPr>
              <a:t>Elaboração e publicação das Instruções Normativas 1/2017 e 2/2017</a:t>
            </a:r>
          </a:p>
          <a:p>
            <a:pPr marL="342900" lvl="0" indent="-342900"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chemeClr val="tx2"/>
                </a:solidFill>
              </a:rPr>
              <a:t>Reformulação do processo de capacitação dos avaliadores do </a:t>
            </a:r>
            <a:r>
              <a:rPr lang="pt-BR" sz="2400" b="1" dirty="0" err="1">
                <a:solidFill>
                  <a:schemeClr val="tx2"/>
                </a:solidFill>
              </a:rPr>
              <a:t>BASis</a:t>
            </a:r>
            <a:r>
              <a:rPr lang="pt-BR" sz="2400" b="1" dirty="0">
                <a:solidFill>
                  <a:schemeClr val="tx2"/>
                </a:solidFill>
              </a:rPr>
              <a:t> (EAD)</a:t>
            </a:r>
          </a:p>
          <a:p>
            <a:pPr marL="342900" lvl="0" indent="-342900"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chemeClr val="tx2"/>
                </a:solidFill>
              </a:rPr>
              <a:t>Realização do Seminário Internacional – Avaliação da Educação Superior (outubro/2017)</a:t>
            </a:r>
          </a:p>
          <a:p>
            <a:pPr marL="457200" lvl="0" indent="-457200">
              <a:lnSpc>
                <a:spcPts val="3000"/>
              </a:lnSpc>
              <a:buFont typeface="Wingdings" panose="05000000000000000000" pitchFamily="2" charset="2"/>
              <a:buChar char="ü"/>
            </a:pPr>
            <a:endParaRPr lang="pt-BR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74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-740" y="0"/>
            <a:ext cx="10694145" cy="461662"/>
          </a:xfrm>
          <a:prstGeom prst="rect">
            <a:avLst/>
          </a:prstGeom>
          <a:solidFill>
            <a:srgbClr val="17375E"/>
          </a:solidFill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lvl="0" defTabSz="104305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1" dirty="0">
                <a:solidFill>
                  <a:schemeClr val="bg1"/>
                </a:solidFill>
              </a:rPr>
              <a:t>O MONITORAMENTO DAS METAS DO PNE  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0" y="-249"/>
            <a:ext cx="10693400" cy="46166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AÇÕES EM 2018</a:t>
            </a:r>
            <a:endParaRPr lang="pt-BR" sz="2400" b="1" dirty="0">
              <a:solidFill>
                <a:prstClr val="white"/>
              </a:solidFill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6D97628E-B00F-46E2-830A-AA894EE850AC}"/>
              </a:ext>
            </a:extLst>
          </p:cNvPr>
          <p:cNvSpPr/>
          <p:nvPr/>
        </p:nvSpPr>
        <p:spPr>
          <a:xfrm>
            <a:off x="-740" y="977802"/>
            <a:ext cx="10441160" cy="469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chemeClr val="tx2"/>
                </a:solidFill>
              </a:rPr>
              <a:t>Finalizar 6.000 avaliações in loco até 31/12/18</a:t>
            </a:r>
          </a:p>
          <a:p>
            <a:pPr marL="342900" indent="-342900"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chemeClr val="tx2"/>
                </a:solidFill>
              </a:rPr>
              <a:t>Capacitar 4.450 novos avaliadores do </a:t>
            </a:r>
            <a:r>
              <a:rPr lang="pt-BR" sz="2400" b="1" dirty="0" err="1">
                <a:solidFill>
                  <a:schemeClr val="tx2"/>
                </a:solidFill>
              </a:rPr>
              <a:t>BASis</a:t>
            </a:r>
            <a:r>
              <a:rPr lang="pt-BR" sz="2400" b="1" dirty="0">
                <a:solidFill>
                  <a:schemeClr val="tx2"/>
                </a:solidFill>
              </a:rPr>
              <a:t> até 30/06/2018</a:t>
            </a:r>
          </a:p>
          <a:p>
            <a:pPr marL="342900" indent="-342900"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chemeClr val="tx2"/>
                </a:solidFill>
              </a:rPr>
              <a:t>Capacitar Procuradores Institucionais (novos instrumentos)</a:t>
            </a:r>
          </a:p>
          <a:p>
            <a:pPr marL="342900" indent="-342900"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chemeClr val="tx2"/>
                </a:solidFill>
              </a:rPr>
              <a:t>Instituir e capacitar banco de tutores para capacitação de avaliadores do </a:t>
            </a:r>
            <a:r>
              <a:rPr lang="pt-BR" sz="2400" b="1" dirty="0" err="1">
                <a:solidFill>
                  <a:schemeClr val="tx2"/>
                </a:solidFill>
              </a:rPr>
              <a:t>BASis</a:t>
            </a:r>
            <a:endParaRPr lang="pt-BR" sz="2400" b="1" dirty="0">
              <a:solidFill>
                <a:schemeClr val="tx2"/>
              </a:solidFill>
            </a:endParaRPr>
          </a:p>
          <a:p>
            <a:pPr marL="342900" indent="-342900"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chemeClr val="tx2"/>
                </a:solidFill>
              </a:rPr>
              <a:t>Realizar o ENADE para 27 áreas (607.000 estudantes previstos e 9.000 cursos)</a:t>
            </a:r>
          </a:p>
          <a:p>
            <a:pPr marL="342900" indent="-342900"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chemeClr val="tx2"/>
                </a:solidFill>
              </a:rPr>
              <a:t>Calcular e divulgar os indicadores</a:t>
            </a:r>
          </a:p>
          <a:p>
            <a:pPr marL="342900" indent="-342900"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chemeClr val="tx2"/>
                </a:solidFill>
              </a:rPr>
              <a:t>Propor novos indicadores que levem em conta a diversidade de IES e experiências internacionais</a:t>
            </a:r>
          </a:p>
          <a:p>
            <a:pPr marL="342900" indent="-342900"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chemeClr val="tx2"/>
                </a:solidFill>
              </a:rPr>
              <a:t>Aprimorar os indicadores existentes para que estimem melhor as condições de oferta dos cursos e da estrutura das IES</a:t>
            </a:r>
          </a:p>
          <a:p>
            <a:pPr marL="342900" indent="-342900"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chemeClr val="tx2"/>
                </a:solidFill>
              </a:rPr>
              <a:t>Compor “cesta de indicadores” para subsidiar processos decisórios e de avaliação de políticas públicas</a:t>
            </a:r>
          </a:p>
        </p:txBody>
      </p:sp>
    </p:spTree>
    <p:extLst>
      <p:ext uri="{BB962C8B-B14F-4D97-AF65-F5344CB8AC3E}">
        <p14:creationId xmlns:p14="http://schemas.microsoft.com/office/powerpoint/2010/main" val="322331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-740" y="0"/>
            <a:ext cx="10694145" cy="461662"/>
          </a:xfrm>
          <a:prstGeom prst="rect">
            <a:avLst/>
          </a:prstGeom>
          <a:solidFill>
            <a:srgbClr val="17375E"/>
          </a:solidFill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lvl="0" defTabSz="104305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1" dirty="0">
                <a:solidFill>
                  <a:schemeClr val="bg1"/>
                </a:solidFill>
              </a:rPr>
              <a:t>O MONITORAMENTO DAS METAS DO PNE  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0" y="0"/>
            <a:ext cx="10693400" cy="46166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lvl="0" algn="ctr"/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43ABB906-AE10-47E0-91A7-4E050D6752E6}"/>
              </a:ext>
            </a:extLst>
          </p:cNvPr>
          <p:cNvSpPr txBox="1"/>
          <p:nvPr/>
        </p:nvSpPr>
        <p:spPr>
          <a:xfrm>
            <a:off x="22639" y="46164"/>
            <a:ext cx="10670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accent1">
                    <a:lumMod val="20000"/>
                    <a:lumOff val="8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DIRETORIA DE ESTATÍSTICAS EDUCACIONAIS - DEED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E8904888-538D-4DC3-89C3-0EE5D6CD28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39" y="553993"/>
            <a:ext cx="10670761" cy="674030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tx2"/>
                </a:solidFill>
              </a:rPr>
              <a:t>A </a:t>
            </a:r>
            <a:r>
              <a:rPr lang="pt-BR" sz="2400" b="1" dirty="0" err="1">
                <a:solidFill>
                  <a:schemeClr val="tx2"/>
                </a:solidFill>
              </a:rPr>
              <a:t>Deed</a:t>
            </a:r>
            <a:r>
              <a:rPr lang="pt-BR" sz="2400" b="1" dirty="0">
                <a:solidFill>
                  <a:schemeClr val="tx2"/>
                </a:solidFill>
              </a:rPr>
              <a:t> é encarregada das estatísticas básicas em todas as etapas e modalidades de ensino, da educação infantil à educação superior</a:t>
            </a:r>
          </a:p>
          <a:p>
            <a:endParaRPr lang="pt-BR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INSTRUMENTOS:</a:t>
            </a:r>
            <a:r>
              <a:rPr lang="pt-BR" sz="2400" b="1" dirty="0">
                <a:latin typeface="Constantia" pitchFamily="18" charset="0"/>
              </a:rPr>
              <a:t> </a:t>
            </a:r>
            <a:r>
              <a:rPr lang="pt-BR" sz="2400" b="1" dirty="0">
                <a:solidFill>
                  <a:schemeClr val="tx2"/>
                </a:solidFill>
              </a:rPr>
              <a:t>Censo Escolar da Educação Básica e o Censo da Educação Superior</a:t>
            </a:r>
          </a:p>
          <a:p>
            <a:endParaRPr lang="pt-BR" sz="2400" b="1" dirty="0">
              <a:solidFill>
                <a:schemeClr val="tx2"/>
              </a:solidFill>
            </a:endParaRPr>
          </a:p>
          <a:p>
            <a:pPr algn="just"/>
            <a:r>
              <a:rPr lang="pt-BR" sz="2400" b="1" dirty="0">
                <a:solidFill>
                  <a:schemeClr val="tx2"/>
                </a:solidFill>
              </a:rPr>
              <a:t>A Diretoria tem trabalhado com </a:t>
            </a:r>
            <a:r>
              <a:rPr lang="pt-BR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organizações e atores no âmbito internacion</a:t>
            </a:r>
            <a:r>
              <a:rPr lang="pt-BR" sz="2400" b="1" dirty="0">
                <a:solidFill>
                  <a:schemeClr val="tx2"/>
                </a:solidFill>
              </a:rPr>
              <a:t>al como a OCDE, a Unesco e o Mercosul  na construção e desenvolvimento de indicadores educacionais, inclusive para os ODS-4. Diretoria participa do INES/OCDE com o envio de dados educacionais por meio da coleta de dados UOE (sigla para Unesco/OCDE/</a:t>
            </a:r>
            <a:r>
              <a:rPr lang="pt-BR" sz="2400" b="1" dirty="0" err="1">
                <a:solidFill>
                  <a:schemeClr val="tx2"/>
                </a:solidFill>
              </a:rPr>
              <a:t>Eurostat</a:t>
            </a:r>
            <a:r>
              <a:rPr lang="pt-BR" sz="2400" b="1" dirty="0">
                <a:solidFill>
                  <a:schemeClr val="tx2"/>
                </a:solidFill>
              </a:rPr>
              <a:t>) e na discussão técnica nos grupos de trabalho relacionados aos sistemas educacionais</a:t>
            </a:r>
          </a:p>
          <a:p>
            <a:pPr algn="just"/>
            <a:endParaRPr lang="pt-BR" sz="2400" b="1" dirty="0">
              <a:solidFill>
                <a:schemeClr val="tx2"/>
              </a:solidFill>
            </a:endParaRPr>
          </a:p>
          <a:p>
            <a:pPr algn="just"/>
            <a:r>
              <a:rPr lang="pt-BR" altLang="pt-BR" sz="2400" b="1" dirty="0">
                <a:solidFill>
                  <a:schemeClr val="tx2"/>
                </a:solidFill>
              </a:rPr>
              <a:t>Em 2017 o Brasil participou da </a:t>
            </a:r>
            <a:r>
              <a:rPr lang="pt-BR" altLang="pt-BR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3ª edição </a:t>
            </a:r>
            <a:r>
              <a:rPr lang="pt-BR" altLang="pt-BR" sz="2400" b="1" dirty="0">
                <a:solidFill>
                  <a:schemeClr val="tx2"/>
                </a:solidFill>
              </a:rPr>
              <a:t>da pesquisa </a:t>
            </a:r>
            <a:r>
              <a:rPr lang="pt-BR" altLang="pt-BR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TALIS</a:t>
            </a:r>
            <a:r>
              <a:rPr lang="pt-BR" altLang="pt-BR" sz="2400" b="1" dirty="0">
                <a:solidFill>
                  <a:schemeClr val="tx2"/>
                </a:solidFill>
              </a:rPr>
              <a:t> cujo foco principal é o ambiente de aprendizagem e as condições de trabalho que as escolas oferecem aos diretores e professores. Os resultados serão divulgados pela OCDE no segundo semestre de 2018.</a:t>
            </a:r>
          </a:p>
          <a:p>
            <a:pPr algn="just"/>
            <a:endParaRPr lang="pt-BR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51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-740" y="0"/>
            <a:ext cx="10694145" cy="461662"/>
          </a:xfrm>
          <a:prstGeom prst="rect">
            <a:avLst/>
          </a:prstGeom>
          <a:solidFill>
            <a:srgbClr val="17375E"/>
          </a:solidFill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lvl="0" defTabSz="104305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1" dirty="0">
                <a:solidFill>
                  <a:schemeClr val="bg1"/>
                </a:solidFill>
              </a:rPr>
              <a:t>O MONITORAMENTO DAS METAS DO PNE  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0" y="-249"/>
            <a:ext cx="10693400" cy="46166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A DIMENSÃO DOS CENSOS EDUCACIONAIS NO BRASIL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073A330A-CCB0-4916-9B6A-C786D6D76462}"/>
              </a:ext>
            </a:extLst>
          </p:cNvPr>
          <p:cNvSpPr txBox="1"/>
          <p:nvPr/>
        </p:nvSpPr>
        <p:spPr>
          <a:xfrm>
            <a:off x="530583" y="646838"/>
            <a:ext cx="2256836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b="1" dirty="0"/>
              <a:t>Instituições de ensino</a:t>
            </a:r>
          </a:p>
        </p:txBody>
      </p:sp>
      <p:pic>
        <p:nvPicPr>
          <p:cNvPr id="5" name="Picture 2" descr="Resultado de imagem para fachada escola técnica">
            <a:extLst>
              <a:ext uri="{FF2B5EF4-FFF2-40B4-BE49-F238E27FC236}">
                <a16:creationId xmlns="" xmlns:a16="http://schemas.microsoft.com/office/drawing/2014/main" id="{B38716F4-7C25-4632-9C25-B6AAFE951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25" y="1233380"/>
            <a:ext cx="2271370" cy="170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44AADE24-FAC9-46C5-B9FE-363D0D686557}"/>
              </a:ext>
            </a:extLst>
          </p:cNvPr>
          <p:cNvSpPr txBox="1"/>
          <p:nvPr/>
        </p:nvSpPr>
        <p:spPr>
          <a:xfrm>
            <a:off x="3405788" y="646838"/>
            <a:ext cx="3489289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b="1" dirty="0"/>
              <a:t>                     Estudantes                      </a:t>
            </a:r>
          </a:p>
        </p:txBody>
      </p:sp>
      <p:grpSp>
        <p:nvGrpSpPr>
          <p:cNvPr id="7" name="Grupo 4">
            <a:extLst>
              <a:ext uri="{FF2B5EF4-FFF2-40B4-BE49-F238E27FC236}">
                <a16:creationId xmlns="" xmlns:a16="http://schemas.microsoft.com/office/drawing/2014/main" id="{258EF422-5028-4410-A8D4-3562F2FF0EC4}"/>
              </a:ext>
            </a:extLst>
          </p:cNvPr>
          <p:cNvGrpSpPr/>
          <p:nvPr/>
        </p:nvGrpSpPr>
        <p:grpSpPr>
          <a:xfrm>
            <a:off x="3435835" y="1413572"/>
            <a:ext cx="3495200" cy="1347348"/>
            <a:chOff x="3419872" y="1176823"/>
            <a:chExt cx="5018898" cy="1847850"/>
          </a:xfrm>
        </p:grpSpPr>
        <p:pic>
          <p:nvPicPr>
            <p:cNvPr id="8" name="Picture 11">
              <a:extLst>
                <a:ext uri="{FF2B5EF4-FFF2-40B4-BE49-F238E27FC236}">
                  <a16:creationId xmlns="" xmlns:a16="http://schemas.microsoft.com/office/drawing/2014/main" id="{237CE375-9FD4-4073-ABF6-681632E446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1412776"/>
              <a:ext cx="2847975" cy="160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2">
              <a:extLst>
                <a:ext uri="{FF2B5EF4-FFF2-40B4-BE49-F238E27FC236}">
                  <a16:creationId xmlns="" xmlns:a16="http://schemas.microsoft.com/office/drawing/2014/main" id="{B6A259E6-3939-47F8-A72B-6F71A9F692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1795" y="1176823"/>
              <a:ext cx="2466975" cy="184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AA69FA4A-6DD8-4DA4-8F36-05814C3EA938}"/>
              </a:ext>
            </a:extLst>
          </p:cNvPr>
          <p:cNvSpPr txBox="1"/>
          <p:nvPr/>
        </p:nvSpPr>
        <p:spPr>
          <a:xfrm>
            <a:off x="7553476" y="674365"/>
            <a:ext cx="2534989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b="1" dirty="0"/>
              <a:t>                Professores        </a:t>
            </a:r>
          </a:p>
        </p:txBody>
      </p:sp>
      <p:pic>
        <p:nvPicPr>
          <p:cNvPr id="13" name="Picture 4" descr="Resultado de imagem para professor">
            <a:extLst>
              <a:ext uri="{FF2B5EF4-FFF2-40B4-BE49-F238E27FC236}">
                <a16:creationId xmlns="" xmlns:a16="http://schemas.microsoft.com/office/drawing/2014/main" id="{E313BAFA-85AB-4DE6-892D-709866FD6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476" y="1256400"/>
            <a:ext cx="2539149" cy="169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="" xmlns:a16="http://schemas.microsoft.com/office/drawing/2014/main" id="{14580F9D-6D96-4334-9F28-6ABCF6DEEE09}"/>
              </a:ext>
            </a:extLst>
          </p:cNvPr>
          <p:cNvSpPr txBox="1"/>
          <p:nvPr/>
        </p:nvSpPr>
        <p:spPr>
          <a:xfrm>
            <a:off x="1001082" y="3383288"/>
            <a:ext cx="13532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2.364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="" xmlns:a16="http://schemas.microsoft.com/office/drawing/2014/main" id="{159CEDED-E711-4FEE-B9E4-8B3462111C01}"/>
              </a:ext>
            </a:extLst>
          </p:cNvPr>
          <p:cNvSpPr txBox="1"/>
          <p:nvPr/>
        </p:nvSpPr>
        <p:spPr>
          <a:xfrm>
            <a:off x="3689291" y="3426688"/>
            <a:ext cx="25218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48.817.479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="" xmlns:a16="http://schemas.microsoft.com/office/drawing/2014/main" id="{1983A208-6633-42A6-92CE-5C52DD5EE6D0}"/>
              </a:ext>
            </a:extLst>
          </p:cNvPr>
          <p:cNvSpPr txBox="1"/>
          <p:nvPr/>
        </p:nvSpPr>
        <p:spPr>
          <a:xfrm>
            <a:off x="7689891" y="3426688"/>
            <a:ext cx="2262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2.196.397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="" xmlns:a16="http://schemas.microsoft.com/office/drawing/2014/main" id="{9E3F192C-3D02-4752-B608-4A8B2CC16982}"/>
              </a:ext>
            </a:extLst>
          </p:cNvPr>
          <p:cNvSpPr txBox="1"/>
          <p:nvPr/>
        </p:nvSpPr>
        <p:spPr>
          <a:xfrm>
            <a:off x="0" y="3383288"/>
            <a:ext cx="861774" cy="114518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pt-BR" sz="2000" b="1" dirty="0"/>
              <a:t>Educação</a:t>
            </a:r>
            <a:r>
              <a:rPr lang="pt-BR" b="1" dirty="0"/>
              <a:t> </a:t>
            </a:r>
          </a:p>
          <a:p>
            <a:pPr algn="ctr"/>
            <a:r>
              <a:rPr lang="pt-BR" sz="2400" b="1" dirty="0"/>
              <a:t>Básica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="" xmlns:a16="http://schemas.microsoft.com/office/drawing/2014/main" id="{7541D4C9-6730-47B7-AEA8-E48387DBCF3C}"/>
              </a:ext>
            </a:extLst>
          </p:cNvPr>
          <p:cNvSpPr/>
          <p:nvPr/>
        </p:nvSpPr>
        <p:spPr>
          <a:xfrm flipV="1">
            <a:off x="155575" y="4756943"/>
            <a:ext cx="9932890" cy="112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>
            <a:extLst>
              <a:ext uri="{FF2B5EF4-FFF2-40B4-BE49-F238E27FC236}">
                <a16:creationId xmlns="" xmlns:a16="http://schemas.microsoft.com/office/drawing/2014/main" id="{8BCAACD4-CF19-4A6C-81B6-A8234E598EE4}"/>
              </a:ext>
            </a:extLst>
          </p:cNvPr>
          <p:cNvSpPr txBox="1"/>
          <p:nvPr/>
        </p:nvSpPr>
        <p:spPr>
          <a:xfrm>
            <a:off x="1170236" y="5379311"/>
            <a:ext cx="18726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186.081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="" xmlns:a16="http://schemas.microsoft.com/office/drawing/2014/main" id="{3F3E3EB8-1E0F-4969-9688-97B5013C71FC}"/>
              </a:ext>
            </a:extLst>
          </p:cNvPr>
          <p:cNvSpPr txBox="1"/>
          <p:nvPr/>
        </p:nvSpPr>
        <p:spPr>
          <a:xfrm>
            <a:off x="0" y="5189064"/>
            <a:ext cx="892552" cy="136511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pt-BR" b="1" dirty="0"/>
              <a:t>Educação </a:t>
            </a:r>
          </a:p>
          <a:p>
            <a:pPr algn="ctr"/>
            <a:r>
              <a:rPr lang="pt-BR" sz="2800" b="1" dirty="0"/>
              <a:t>Superior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="" xmlns:a16="http://schemas.microsoft.com/office/drawing/2014/main" id="{571EB36F-DC06-4D04-B2B7-FAD8CCD47990}"/>
              </a:ext>
            </a:extLst>
          </p:cNvPr>
          <p:cNvSpPr txBox="1"/>
          <p:nvPr/>
        </p:nvSpPr>
        <p:spPr>
          <a:xfrm>
            <a:off x="3819134" y="5311451"/>
            <a:ext cx="2262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/>
              <a:t>8.033.574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="" xmlns:a16="http://schemas.microsoft.com/office/drawing/2014/main" id="{0101D742-ED74-4157-802F-DA8F57100D58}"/>
              </a:ext>
            </a:extLst>
          </p:cNvPr>
          <p:cNvSpPr txBox="1"/>
          <p:nvPr/>
        </p:nvSpPr>
        <p:spPr>
          <a:xfrm>
            <a:off x="7884655" y="5422711"/>
            <a:ext cx="18726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/>
              <a:t>388.004</a:t>
            </a:r>
          </a:p>
        </p:txBody>
      </p:sp>
    </p:spTree>
    <p:extLst>
      <p:ext uri="{BB962C8B-B14F-4D97-AF65-F5344CB8AC3E}">
        <p14:creationId xmlns:p14="http://schemas.microsoft.com/office/powerpoint/2010/main" val="97058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632" y="558204"/>
            <a:ext cx="812268" cy="446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Bolsa Famíl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0222" y="2869722"/>
            <a:ext cx="1188867" cy="118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http://www.sae.gov.br/site/wp-content/uploads/Brasil-Carinhoso-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112" y="3800583"/>
            <a:ext cx="1291745" cy="67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http://cpro18443.publiccloud.com.br/wp-content/uploads/sites/2/2013/12/Prouni_Fie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568" y="2262447"/>
            <a:ext cx="1611231" cy="107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5" descr="http://www.ifbaiano.edu.br/portal/wp-content/uploads/2009/05/pd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442" y="1978472"/>
            <a:ext cx="825138" cy="60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9" descr="http://www.jcnet.com.br/banco_imagem/images/nacional/enem(5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616" y="2947162"/>
            <a:ext cx="865083" cy="62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1" descr="https://lh6.googleusercontent.com/-vDnybzTCm0Q/TYy-FIq5zfI/AAAAAAAABw0/5e5Fm53dng4/s1600/PROVA+BRASIL-horz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785" y="1790888"/>
            <a:ext cx="1163660" cy="9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235" y="3768009"/>
            <a:ext cx="1655587" cy="1294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http://fgm-go.org.br/wp-content/uploads/2015/02/pdde1-940x310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074" y="4741760"/>
            <a:ext cx="1876717" cy="67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s://undime.org.br/uploads/fotos/php7314JE_57225a56272ac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520" y="5353251"/>
            <a:ext cx="1392417" cy="87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upo 14"/>
          <p:cNvGrpSpPr/>
          <p:nvPr/>
        </p:nvGrpSpPr>
        <p:grpSpPr>
          <a:xfrm>
            <a:off x="325950" y="550275"/>
            <a:ext cx="1822422" cy="1166547"/>
            <a:chOff x="2648744" y="2520649"/>
            <a:chExt cx="1790665" cy="1058048"/>
          </a:xfrm>
        </p:grpSpPr>
        <p:pic>
          <p:nvPicPr>
            <p:cNvPr id="16" name="Picture 8" descr="http://www.secom.gov.br/marcagovernofederal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8744" y="2733554"/>
              <a:ext cx="1758351" cy="845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CaixaDeTexto 16"/>
            <p:cNvSpPr txBox="1"/>
            <p:nvPr/>
          </p:nvSpPr>
          <p:spPr>
            <a:xfrm>
              <a:off x="2648744" y="2520649"/>
              <a:ext cx="1790665" cy="2683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323" b="1" dirty="0"/>
                <a:t>Ministério da Educação</a:t>
              </a:r>
            </a:p>
          </p:txBody>
        </p:sp>
      </p:grpSp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694" y="3980206"/>
            <a:ext cx="2216426" cy="1507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32" y="2470442"/>
            <a:ext cx="1541259" cy="1247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54" y="3981932"/>
            <a:ext cx="1446919" cy="1113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CaixaDeTexto 21"/>
          <p:cNvSpPr txBox="1"/>
          <p:nvPr/>
        </p:nvSpPr>
        <p:spPr>
          <a:xfrm>
            <a:off x="8034668" y="5876983"/>
            <a:ext cx="1832125" cy="906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23" b="1" dirty="0">
                <a:solidFill>
                  <a:srgbClr val="006600"/>
                </a:solidFill>
                <a:latin typeface="Arial Black" panose="020B0A04020102020204" pitchFamily="34" charset="0"/>
              </a:rPr>
              <a:t>Avaliação e supervisão da educação superior</a:t>
            </a:r>
          </a:p>
        </p:txBody>
      </p:sp>
      <p:pic>
        <p:nvPicPr>
          <p:cNvPr id="23" name="Picture 1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31" y="5280556"/>
            <a:ext cx="1349254" cy="69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6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737" y="2436933"/>
            <a:ext cx="1979126" cy="131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887" y="1884846"/>
            <a:ext cx="1463782" cy="367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0" descr="https://upload.wikimedia.org/wikipedia/commons/thumb/b/b0/UNESCO_logo_English.svg/250px-UNESCO_logo_English.svg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258" y="5463319"/>
            <a:ext cx="1741749" cy="175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1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446" y="575060"/>
            <a:ext cx="1376213" cy="99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4" descr="https://upload.wikimedia.org/wikipedia/commons/thumb/d/d2/Flag_of_Mercosur_(Portuguese).svg/2000px-Flag_of_Mercosur_(Portuguese).svg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742" y="672821"/>
            <a:ext cx="1025991" cy="85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5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691" y="5698458"/>
            <a:ext cx="1973521" cy="535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8" descr="http://aplicativos.pgr.mpf.mp.br/ouvidoria/portal/img/logo-mpf_1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926" y="6567686"/>
            <a:ext cx="1355689" cy="734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0" descr="https://upload.wikimedia.org/wikipedia/pt/7/72/IBGE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610" y="6756738"/>
            <a:ext cx="1451941" cy="52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 descr="http://mundogeo.com/wp-content/uploads/2015/10/IPEA-Logo.jp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827" y="6427441"/>
            <a:ext cx="1167018" cy="73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4" descr="http://www.todospelaeducacao.org.br/images/bg/todos_pela_educacao_social.jp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0320" y="435778"/>
            <a:ext cx="1121048" cy="121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tângulo 35"/>
          <p:cNvSpPr/>
          <p:nvPr/>
        </p:nvSpPr>
        <p:spPr>
          <a:xfrm>
            <a:off x="316176" y="-12006"/>
            <a:ext cx="10082441" cy="39780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pt-BR" sz="1985" b="1" dirty="0">
                <a:solidFill>
                  <a:schemeClr val="bg1"/>
                </a:solidFill>
              </a:rPr>
              <a:t>Quem usa os resultados dos Censos Educacionais</a:t>
            </a:r>
          </a:p>
        </p:txBody>
      </p:sp>
      <p:pic>
        <p:nvPicPr>
          <p:cNvPr id="21506" name="Picture 2" descr="Resultado de imagem para undime sp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630" y="742587"/>
            <a:ext cx="884932" cy="82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Resultado de imagem para consed"/>
          <p:cNvSpPr>
            <a:spLocks noChangeAspect="1" noChangeArrowheads="1"/>
          </p:cNvSpPr>
          <p:nvPr/>
        </p:nvSpPr>
        <p:spPr bwMode="auto">
          <a:xfrm>
            <a:off x="464193" y="-159277"/>
            <a:ext cx="310206" cy="33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100817" tIns="50408" rIns="100817" bIns="50408" numCol="1" anchor="t" anchorCtr="0" compatLnSpc="1">
            <a:prstTxWarp prst="textNoShape">
              <a:avLst/>
            </a:prstTxWarp>
          </a:bodyPr>
          <a:lstStyle/>
          <a:p>
            <a:endParaRPr lang="pt-BR" sz="1985"/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155" y="752568"/>
            <a:ext cx="1082599" cy="580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Resultado de imagem para plano nacional de educação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900" y="1180879"/>
            <a:ext cx="1116356" cy="76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m para q-edu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347" y="2183097"/>
            <a:ext cx="1044051" cy="50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Resultado de imagem para conviva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50" y="1518263"/>
            <a:ext cx="1703177" cy="85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Resultado de imagem para uol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714" y="1773443"/>
            <a:ext cx="1210249" cy="590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m relacionada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51" y="6427440"/>
            <a:ext cx="731510" cy="73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06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-740" y="0"/>
            <a:ext cx="10694145" cy="461662"/>
          </a:xfrm>
          <a:prstGeom prst="rect">
            <a:avLst/>
          </a:prstGeom>
          <a:solidFill>
            <a:srgbClr val="17375E"/>
          </a:solidFill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lvl="0" defTabSz="104305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1" dirty="0">
                <a:solidFill>
                  <a:schemeClr val="bg1"/>
                </a:solidFill>
              </a:rPr>
              <a:t>O MONITORAMENTO DAS METAS DO PNE  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0" y="-249"/>
            <a:ext cx="10693400" cy="46166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lvl="0" algn="ctr"/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001A04C0-29D0-4B83-A991-278169BA4EA0}"/>
              </a:ext>
            </a:extLst>
          </p:cNvPr>
          <p:cNvSpPr txBox="1"/>
          <p:nvPr/>
        </p:nvSpPr>
        <p:spPr>
          <a:xfrm>
            <a:off x="1529908" y="1260351"/>
            <a:ext cx="76328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DINÂMICA DOS CENSOS EDUCACIONAIS</a:t>
            </a:r>
          </a:p>
        </p:txBody>
      </p:sp>
    </p:spTree>
    <p:extLst>
      <p:ext uri="{BB962C8B-B14F-4D97-AF65-F5344CB8AC3E}">
        <p14:creationId xmlns:p14="http://schemas.microsoft.com/office/powerpoint/2010/main" val="309404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scola_adelia_rodrigues_marqu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2959" y="564843"/>
            <a:ext cx="2491339" cy="1699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65100" dir="5400000" algn="ctr" rotWithShape="0">
              <a:srgbClr val="000000">
                <a:alpha val="65000"/>
              </a:srgbClr>
            </a:outerShdw>
          </a:effectLst>
        </p:spPr>
      </p:pic>
      <p:pic>
        <p:nvPicPr>
          <p:cNvPr id="3" name="Picture 3" descr="7acfd7c6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08617" y="493082"/>
            <a:ext cx="2171440" cy="1762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65100" dir="5400000" algn="ctr" rotWithShape="0">
              <a:srgbClr val="000000">
                <a:alpha val="65000"/>
              </a:srgbClr>
            </a:outerShdw>
          </a:effectLst>
        </p:spPr>
      </p:pic>
      <p:pic>
        <p:nvPicPr>
          <p:cNvPr id="4" name="Picture 4" descr="dia%20dos%20professor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2958" y="2596933"/>
            <a:ext cx="2504264" cy="203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65100" dir="5400000" algn="ctr" rotWithShape="0">
              <a:srgbClr val="000000">
                <a:alpha val="65000"/>
              </a:srgbClr>
            </a:outerShdw>
          </a:effectLst>
        </p:spPr>
      </p:pic>
      <p:pic>
        <p:nvPicPr>
          <p:cNvPr id="5" name="Picture 5" descr="P930005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2959" y="5003584"/>
            <a:ext cx="2522036" cy="2049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65100" dir="5400000" algn="ctr" rotWithShape="0">
              <a:srgbClr val="000000">
                <a:alpha val="65000"/>
              </a:srgbClr>
            </a:outerShdw>
          </a:effectLst>
        </p:spPr>
      </p:pic>
      <p:pic>
        <p:nvPicPr>
          <p:cNvPr id="6" name="Picture 6" descr="imagem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0508" y="3739874"/>
            <a:ext cx="2418635" cy="1745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65100" dir="5400000" algn="ctr" rotWithShape="0">
              <a:srgbClr val="000000">
                <a:alpha val="65000"/>
              </a:srgbClr>
            </a:outerShdw>
          </a:effectLst>
        </p:spPr>
      </p:pic>
      <p:pic>
        <p:nvPicPr>
          <p:cNvPr id="7" name="Picture 7" descr="%7B34ff3645-a9eb-4c95-96db-237800aa0385%7D_ensino%20fundamental_500x332x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79113" y="3690865"/>
            <a:ext cx="2565659" cy="184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65100" dir="5400000" algn="ctr" rotWithShape="0">
              <a:srgbClr val="000000">
                <a:alpha val="65000"/>
              </a:srgbClr>
            </a:outerShdw>
          </a:effectLst>
        </p:spPr>
      </p:pic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6853193" y="4294717"/>
            <a:ext cx="731891" cy="79463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sz="1985"/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5617447" y="418300"/>
            <a:ext cx="2064989" cy="1450141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sz="1103" b="1" dirty="0"/>
              <a:t>Dependência administrativa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sz="1103" b="1" dirty="0"/>
              <a:t>Localização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sz="1103" b="1" dirty="0"/>
              <a:t>Salas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sz="1103" b="1" dirty="0"/>
              <a:t>Equipamentos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sz="1103" b="1" dirty="0"/>
              <a:t>Infraestrutura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sz="1103" b="1" dirty="0"/>
              <a:t>Laboratórios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sz="1103" b="1" dirty="0"/>
              <a:t>Biblioteca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sz="1103" b="1" dirty="0"/>
              <a:t>Acessibilidade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3332218" y="2541927"/>
            <a:ext cx="1146468" cy="1110689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sz="1103" b="1" dirty="0"/>
              <a:t>Formação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sz="1103" b="1" dirty="0"/>
              <a:t>Idade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sz="1103" b="1" dirty="0"/>
              <a:t>Sexo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sz="1103" b="1" dirty="0"/>
              <a:t>Cor/Raça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sz="1103" b="1" dirty="0"/>
              <a:t>CPF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sz="1103" b="1" dirty="0"/>
              <a:t>Nacionalidade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3392228" y="6196291"/>
            <a:ext cx="1104790" cy="9409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sz="1103" b="1" dirty="0"/>
              <a:t>Idade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sz="1103" b="1" dirty="0"/>
              <a:t>Sexo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sz="1103" b="1" dirty="0"/>
              <a:t>Deficiência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sz="1103" b="1" dirty="0"/>
              <a:t>Cor/Raça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sz="1103" b="1" dirty="0"/>
              <a:t>Nome da mãe</a:t>
            </a: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5810174" y="5670943"/>
            <a:ext cx="1364476" cy="9409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sz="1103" b="1" dirty="0"/>
              <a:t>Modalidade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sz="1103" b="1" dirty="0"/>
              <a:t>Etapa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sz="1103" b="1" dirty="0"/>
              <a:t>Horário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sz="1103" b="1" dirty="0"/>
              <a:t>Duração do turno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sz="1103" b="1" dirty="0">
                <a:solidFill>
                  <a:srgbClr val="FF0000"/>
                </a:solidFill>
              </a:rPr>
              <a:t>Disciplinas</a:t>
            </a:r>
          </a:p>
        </p:txBody>
      </p:sp>
      <p:pic>
        <p:nvPicPr>
          <p:cNvPr id="13" name="Picture 16" descr="005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91888" y="5577682"/>
            <a:ext cx="1757831" cy="1732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1000" sy="1000" algn="ctr" rotWithShape="0">
              <a:srgbClr val="000000"/>
            </a:outerShdw>
          </a:effectLst>
        </p:spPr>
      </p:pic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4654286" y="3104518"/>
            <a:ext cx="1337226" cy="39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sz="1323" b="1"/>
              <a:t>ANO LETIVO </a:t>
            </a:r>
            <a:r>
              <a:rPr lang="pt-BR" sz="1985" i="1">
                <a:latin typeface="Times New Roman" pitchFamily="18" charset="0"/>
              </a:rPr>
              <a:t>t</a:t>
            </a:r>
          </a:p>
        </p:txBody>
      </p:sp>
      <p:pic>
        <p:nvPicPr>
          <p:cNvPr id="15" name="Picture 18" descr="http://1.bp.blogspot.com/_seXpqen0aQo/ShHWnbE0tRI/AAAAAAAAClY/wspceKTGXhE/s400/estudando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62635" y="3934155"/>
            <a:ext cx="1993718" cy="1436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65100" dir="5400000" algn="ctr" rotWithShape="0">
              <a:srgbClr val="000000"/>
            </a:outerShdw>
          </a:effectLst>
        </p:spPr>
      </p:pic>
      <p:pic>
        <p:nvPicPr>
          <p:cNvPr id="16" name="Picture 20" descr="http://www.pedagogiaaopedaletra.com/wp-content/uploads/2011/03/escola1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657789" y="2133107"/>
            <a:ext cx="2050265" cy="1478996"/>
          </a:xfrm>
          <a:prstGeom prst="rect">
            <a:avLst/>
          </a:prstGeom>
          <a:noFill/>
          <a:effectLst>
            <a:outerShdw blurRad="292100" dist="165100" dir="5400000" algn="ctr" rotWithShape="0">
              <a:srgbClr val="000000">
                <a:alpha val="65000"/>
              </a:srgbClr>
            </a:out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306447" y="-749"/>
            <a:ext cx="4250534" cy="29591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pt-BR" sz="1323" b="1" dirty="0">
                <a:solidFill>
                  <a:schemeClr val="bg1"/>
                </a:solidFill>
                <a:latin typeface="Constantia" panose="02030602050306030303" pitchFamily="18" charset="0"/>
              </a:rPr>
              <a:t>1ª etapa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7662635" y="-749"/>
            <a:ext cx="2736455" cy="29591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pt-BR" sz="1323" b="1" dirty="0">
                <a:solidFill>
                  <a:schemeClr val="bg1"/>
                </a:solidFill>
                <a:latin typeface="Constantia" panose="02030602050306030303" pitchFamily="18" charset="0"/>
              </a:rPr>
              <a:t>2ª etapa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4756405" y="-17895"/>
            <a:ext cx="24199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pt-BR" sz="1400" b="1" dirty="0">
                <a:solidFill>
                  <a:schemeClr val="tx2"/>
                </a:solidFill>
              </a:rPr>
              <a:t>CENSO DA EDUCAÇÃO BÁSICA</a:t>
            </a:r>
          </a:p>
        </p:txBody>
      </p:sp>
      <p:pic>
        <p:nvPicPr>
          <p:cNvPr id="20" name="Picture 9" descr="logo_educacenso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8021" y="572347"/>
            <a:ext cx="1190199" cy="30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446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12" grpId="0"/>
      <p:bldP spid="14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-740" y="0"/>
            <a:ext cx="10694145" cy="461662"/>
          </a:xfrm>
          <a:prstGeom prst="rect">
            <a:avLst/>
          </a:prstGeom>
          <a:solidFill>
            <a:srgbClr val="17375E"/>
          </a:solidFill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lvl="0" defTabSz="104305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1" dirty="0">
                <a:solidFill>
                  <a:schemeClr val="bg1"/>
                </a:solidFill>
              </a:rPr>
              <a:t>O MONITORAMENTO DAS METAS DO PNE  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0" y="-249"/>
            <a:ext cx="10693400" cy="46166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lvl="0" algn="ctr"/>
            <a:r>
              <a:rPr lang="pt-BR" sz="2400" b="1" dirty="0">
                <a:solidFill>
                  <a:schemeClr val="bg1"/>
                </a:solidFill>
              </a:rPr>
              <a:t>MISSÃO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A7324012-054D-4AEC-84F6-5962AC086444}"/>
              </a:ext>
            </a:extLst>
          </p:cNvPr>
          <p:cNvSpPr/>
          <p:nvPr/>
        </p:nvSpPr>
        <p:spPr>
          <a:xfrm>
            <a:off x="306140" y="1358757"/>
            <a:ext cx="100091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O Inep é uma autarquia federal vinculada ao MEC e tem como missão subsidiar a formulação de </a:t>
            </a:r>
            <a:r>
              <a:rPr lang="pt-BR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políticas</a:t>
            </a:r>
            <a:r>
              <a:rPr lang="pt-BR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educacionais dos diferentes níveis de governo com intuito de contribuir para o desenvolvimento econômico e social do país.</a:t>
            </a:r>
            <a:endParaRPr lang="pt-BR" sz="4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289145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Espaço Reservado para Conteúdo 3"/>
          <p:cNvGraphicFramePr>
            <a:graphicFrameLocks/>
          </p:cNvGraphicFramePr>
          <p:nvPr>
            <p:extLst/>
          </p:nvPr>
        </p:nvGraphicFramePr>
        <p:xfrm>
          <a:off x="1082633" y="1398867"/>
          <a:ext cx="8932177" cy="5844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4" name="Straight Arrow Connector 8"/>
          <p:cNvCxnSpPr/>
          <p:nvPr/>
        </p:nvCxnSpPr>
        <p:spPr>
          <a:xfrm>
            <a:off x="2565951" y="2272180"/>
            <a:ext cx="1250079" cy="0"/>
          </a:xfrm>
          <a:prstGeom prst="straightConnector1">
            <a:avLst/>
          </a:prstGeom>
          <a:ln>
            <a:solidFill>
              <a:schemeClr val="accent1"/>
            </a:solidFill>
            <a:prstDash val="sysDash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" name="Conector de seta reta 4"/>
          <p:cNvCxnSpPr/>
          <p:nvPr/>
        </p:nvCxnSpPr>
        <p:spPr>
          <a:xfrm>
            <a:off x="5422532" y="2272181"/>
            <a:ext cx="1439257" cy="1"/>
          </a:xfrm>
          <a:prstGeom prst="straightConnector1">
            <a:avLst/>
          </a:prstGeom>
          <a:ln>
            <a:solidFill>
              <a:schemeClr val="accent1"/>
            </a:solidFill>
            <a:prstDash val="sysDash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" name="Conector de seta reta 5"/>
          <p:cNvCxnSpPr/>
          <p:nvPr/>
        </p:nvCxnSpPr>
        <p:spPr>
          <a:xfrm>
            <a:off x="5290417" y="2748533"/>
            <a:ext cx="1429059" cy="1601902"/>
          </a:xfrm>
          <a:prstGeom prst="straightConnector1">
            <a:avLst/>
          </a:prstGeom>
          <a:ln>
            <a:solidFill>
              <a:schemeClr val="accent1"/>
            </a:solidFill>
            <a:prstDash val="sysDash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516" y="1166765"/>
            <a:ext cx="1349667" cy="635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2039" y="4177592"/>
            <a:ext cx="966770" cy="643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8"/>
          <p:cNvSpPr/>
          <p:nvPr/>
        </p:nvSpPr>
        <p:spPr>
          <a:xfrm>
            <a:off x="340035" y="2571"/>
            <a:ext cx="8964092" cy="397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1985" b="1" dirty="0">
                <a:solidFill>
                  <a:schemeClr val="bg1"/>
                </a:solidFill>
                <a:latin typeface="+mj-lt"/>
              </a:rPr>
              <a:t>Censo da Educação Superior</a:t>
            </a:r>
          </a:p>
        </p:txBody>
      </p:sp>
      <p:pic>
        <p:nvPicPr>
          <p:cNvPr id="10" name="Picture 2" descr="http://jsb.org.br/img_news/n182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849" y="712529"/>
            <a:ext cx="1984804" cy="102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783" y="1286907"/>
            <a:ext cx="714528" cy="515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604" y="1064755"/>
            <a:ext cx="1013928" cy="737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2565950" y="2068579"/>
            <a:ext cx="3016168" cy="39780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sz="1985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3777344" y="1102549"/>
            <a:ext cx="3126492" cy="58962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sz="1985" dirty="0"/>
          </a:p>
          <a:p>
            <a:endParaRPr lang="pt-BR" sz="1985" dirty="0"/>
          </a:p>
          <a:p>
            <a:endParaRPr lang="pt-BR" sz="1985" dirty="0"/>
          </a:p>
          <a:p>
            <a:endParaRPr lang="pt-BR" sz="1985" dirty="0"/>
          </a:p>
          <a:p>
            <a:endParaRPr lang="pt-BR" sz="1985" dirty="0"/>
          </a:p>
          <a:p>
            <a:endParaRPr lang="pt-BR" sz="1985" dirty="0"/>
          </a:p>
          <a:p>
            <a:endParaRPr lang="pt-BR" sz="1985" dirty="0"/>
          </a:p>
          <a:p>
            <a:endParaRPr lang="pt-BR" sz="1985" dirty="0"/>
          </a:p>
          <a:p>
            <a:endParaRPr lang="pt-BR" sz="1985" dirty="0"/>
          </a:p>
          <a:p>
            <a:endParaRPr lang="pt-BR" sz="1985" dirty="0"/>
          </a:p>
          <a:p>
            <a:endParaRPr lang="pt-BR" sz="1985" dirty="0"/>
          </a:p>
          <a:p>
            <a:endParaRPr lang="pt-BR" sz="1985" dirty="0"/>
          </a:p>
          <a:p>
            <a:endParaRPr lang="pt-BR" sz="1985" dirty="0"/>
          </a:p>
          <a:p>
            <a:endParaRPr lang="pt-BR" sz="1985" dirty="0"/>
          </a:p>
          <a:p>
            <a:endParaRPr lang="pt-BR" sz="1985" dirty="0"/>
          </a:p>
          <a:p>
            <a:endParaRPr lang="pt-BR" sz="1985" dirty="0"/>
          </a:p>
          <a:p>
            <a:endParaRPr lang="pt-BR" sz="1985" dirty="0"/>
          </a:p>
          <a:p>
            <a:endParaRPr lang="pt-BR" sz="1985" dirty="0"/>
          </a:p>
          <a:p>
            <a:endParaRPr lang="pt-BR" sz="1985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6945650" y="1081229"/>
            <a:ext cx="3126492" cy="58962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sz="1985" dirty="0"/>
          </a:p>
          <a:p>
            <a:endParaRPr lang="pt-BR" sz="1985" dirty="0"/>
          </a:p>
          <a:p>
            <a:endParaRPr lang="pt-BR" sz="1985" dirty="0"/>
          </a:p>
          <a:p>
            <a:endParaRPr lang="pt-BR" sz="1985" dirty="0"/>
          </a:p>
          <a:p>
            <a:endParaRPr lang="pt-BR" sz="1985" dirty="0"/>
          </a:p>
          <a:p>
            <a:endParaRPr lang="pt-BR" sz="1985" dirty="0"/>
          </a:p>
          <a:p>
            <a:endParaRPr lang="pt-BR" sz="1985" dirty="0"/>
          </a:p>
          <a:p>
            <a:endParaRPr lang="pt-BR" sz="1985" dirty="0"/>
          </a:p>
          <a:p>
            <a:endParaRPr lang="pt-BR" sz="1985" dirty="0"/>
          </a:p>
          <a:p>
            <a:endParaRPr lang="pt-BR" sz="1985" dirty="0"/>
          </a:p>
          <a:p>
            <a:endParaRPr lang="pt-BR" sz="1985" dirty="0"/>
          </a:p>
          <a:p>
            <a:endParaRPr lang="pt-BR" sz="1985" dirty="0"/>
          </a:p>
          <a:p>
            <a:endParaRPr lang="pt-BR" sz="1985" dirty="0"/>
          </a:p>
          <a:p>
            <a:endParaRPr lang="pt-BR" sz="1985" dirty="0"/>
          </a:p>
          <a:p>
            <a:endParaRPr lang="pt-BR" sz="1985" dirty="0"/>
          </a:p>
          <a:p>
            <a:endParaRPr lang="pt-BR" sz="1985" dirty="0"/>
          </a:p>
          <a:p>
            <a:endParaRPr lang="pt-BR" sz="1985" dirty="0"/>
          </a:p>
          <a:p>
            <a:endParaRPr lang="pt-BR" sz="1985" dirty="0"/>
          </a:p>
          <a:p>
            <a:endParaRPr lang="pt-BR" sz="1985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5290417" y="1817403"/>
            <a:ext cx="1571372" cy="25360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sz="1985" dirty="0"/>
          </a:p>
          <a:p>
            <a:endParaRPr lang="pt-BR" sz="1985" dirty="0"/>
          </a:p>
          <a:p>
            <a:endParaRPr lang="pt-BR" sz="1985" dirty="0"/>
          </a:p>
          <a:p>
            <a:endParaRPr lang="pt-BR" sz="1985" dirty="0"/>
          </a:p>
          <a:p>
            <a:endParaRPr lang="pt-BR" sz="1985" dirty="0"/>
          </a:p>
          <a:p>
            <a:endParaRPr lang="pt-BR" sz="1985" dirty="0"/>
          </a:p>
          <a:p>
            <a:endParaRPr lang="pt-BR" sz="1985" dirty="0"/>
          </a:p>
          <a:p>
            <a:endParaRPr lang="pt-BR" sz="1985" dirty="0"/>
          </a:p>
        </p:txBody>
      </p:sp>
      <p:graphicFrame>
        <p:nvGraphicFramePr>
          <p:cNvPr id="17" name="Objeto 16">
            <a:hlinkClick r:id="rId13"/>
          </p:cNvPr>
          <p:cNvGraphicFramePr>
            <a:graphicFrameLocks noChangeAspect="1"/>
          </p:cNvGraphicFramePr>
          <p:nvPr>
            <p:extLst/>
          </p:nvPr>
        </p:nvGraphicFramePr>
        <p:xfrm>
          <a:off x="9157524" y="499142"/>
          <a:ext cx="1092182" cy="556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Imagem de bitmap" r:id="rId14" imgW="914286" imgH="504762" progId="PBrush">
                  <p:embed/>
                </p:oleObj>
              </mc:Choice>
              <mc:Fallback>
                <p:oleObj name="Imagem de bitmap" r:id="rId14" imgW="914286" imgH="504762" progId="PBrush">
                  <p:embed/>
                  <p:pic>
                    <p:nvPicPr>
                      <p:cNvPr id="17" name="Objeto 16">
                        <a:hlinkClick r:id="" action="ppaction://noaction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57524" y="499142"/>
                        <a:ext cx="1092182" cy="5565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763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55437" y="3972531"/>
            <a:ext cx="960638" cy="601511"/>
          </a:xfrm>
          <a:prstGeom prst="rect">
            <a:avLst/>
          </a:prstGeom>
          <a:solidFill>
            <a:srgbClr val="0070C0"/>
          </a:solidFill>
          <a:effectLst>
            <a:outerShdw blurRad="292100" dist="165100" dir="5400000" algn="ctr" rotWithShape="0">
              <a:srgbClr val="000000">
                <a:alpha val="65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1103" b="1" dirty="0">
                <a:solidFill>
                  <a:schemeClr val="bg1"/>
                </a:solidFill>
              </a:rPr>
              <a:t>Sistemas próprios </a:t>
            </a:r>
          </a:p>
          <a:p>
            <a:r>
              <a:rPr lang="pt-BR" sz="1103" b="1" dirty="0">
                <a:solidFill>
                  <a:schemeClr val="bg1"/>
                </a:solidFill>
              </a:rPr>
              <a:t>de coleta</a:t>
            </a:r>
          </a:p>
        </p:txBody>
      </p:sp>
      <p:pic>
        <p:nvPicPr>
          <p:cNvPr id="2050" name="Picture 2" descr="Resultado de imagem para digitaçã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096" y="3578018"/>
            <a:ext cx="1061980" cy="37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305101" y="0"/>
            <a:ext cx="10082441" cy="39780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pt-BR" sz="1985" b="1" dirty="0">
                <a:solidFill>
                  <a:schemeClr val="bg1"/>
                </a:solidFill>
              </a:rPr>
              <a:t>Censo da Educação Superior</a:t>
            </a:r>
          </a:p>
        </p:txBody>
      </p:sp>
      <p:sp>
        <p:nvSpPr>
          <p:cNvPr id="4" name="Retângulo 3"/>
          <p:cNvSpPr/>
          <p:nvPr/>
        </p:nvSpPr>
        <p:spPr>
          <a:xfrm>
            <a:off x="305101" y="0"/>
            <a:ext cx="10082441" cy="39780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pt-BR" sz="1985" b="1" dirty="0">
                <a:solidFill>
                  <a:schemeClr val="bg1"/>
                </a:solidFill>
              </a:rPr>
              <a:t>A DINÂMICA DE COLETA DOS CENSOS EDUCACIONAIS</a:t>
            </a:r>
          </a:p>
        </p:txBody>
      </p:sp>
      <p:pic>
        <p:nvPicPr>
          <p:cNvPr id="5" name="Picture 3" descr="logo_edusens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277" y="609605"/>
            <a:ext cx="1508752" cy="413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35615" y="417864"/>
            <a:ext cx="2232360" cy="29591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sz="1323" b="1" dirty="0">
                <a:solidFill>
                  <a:srgbClr val="990033"/>
                </a:solidFill>
              </a:rPr>
              <a:t>Instituições de ensino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07375" y="5050727"/>
            <a:ext cx="1904318" cy="34689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sz="1654" b="1" dirty="0">
                <a:solidFill>
                  <a:srgbClr val="990033"/>
                </a:solidFill>
              </a:rPr>
              <a:t>INEP</a:t>
            </a:r>
          </a:p>
        </p:txBody>
      </p:sp>
      <p:pic>
        <p:nvPicPr>
          <p:cNvPr id="10" name="Picture 9" descr="http://3.bp.blogspot.com/_FlnoUB8XDR8/SQyKfb9eMDI/AAAAAAAAACM/0YPTfe8q-98/s1600/Escola%2BSolang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1879" y="746458"/>
            <a:ext cx="2349844" cy="1762383"/>
          </a:xfrm>
          <a:prstGeom prst="rect">
            <a:avLst/>
          </a:prstGeom>
          <a:noFill/>
          <a:effectLst>
            <a:outerShdw blurRad="292100" dist="165100" dir="5400000" algn="ctr" rotWithShape="0">
              <a:srgbClr val="000000">
                <a:alpha val="65000"/>
              </a:srgbClr>
            </a:outerShdw>
          </a:effectLst>
        </p:spPr>
      </p:pic>
      <p:pic>
        <p:nvPicPr>
          <p:cNvPr id="11" name="Picture 13" descr="http://4.bp.blogspot.com/-a98xsXsaol8/TVOEOi_cZBI/AAAAAAAALaE/y6-hjVfxAtk/s400/secretaria%252Bda%252Beduca%2525C3%2525A7%2525C3%2525A3o%252BSP.bmp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3888" y="3164283"/>
            <a:ext cx="2307836" cy="1777511"/>
          </a:xfrm>
          <a:prstGeom prst="rect">
            <a:avLst/>
          </a:prstGeom>
          <a:noFill/>
          <a:effectLst>
            <a:outerShdw blurRad="292100" dist="165100" dir="5400000" algn="ctr" rotWithShape="0">
              <a:srgbClr val="000000">
                <a:alpha val="65000"/>
              </a:srgbClr>
            </a:outerShdw>
          </a:effectLst>
        </p:spPr>
      </p:pic>
      <p:pic>
        <p:nvPicPr>
          <p:cNvPr id="12" name="Picture 15" descr="http://www.tjal.jus.br/img_noticiastj/servidor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40634" y="3224038"/>
            <a:ext cx="899650" cy="1351226"/>
          </a:xfrm>
          <a:prstGeom prst="rect">
            <a:avLst/>
          </a:prstGeom>
          <a:noFill/>
          <a:effectLst>
            <a:outerShdw blurRad="292100" dist="165100" dir="5400000" algn="ctr" rotWithShape="0">
              <a:srgbClr val="000000">
                <a:alpha val="65000"/>
              </a:srgbClr>
            </a:outerShdw>
          </a:effectLst>
        </p:spPr>
      </p:pic>
      <p:pic>
        <p:nvPicPr>
          <p:cNvPr id="13" name="Picture 1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61870" y="5266632"/>
            <a:ext cx="1471835" cy="19640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outerShdw blurRad="292100" dist="165100" dir="5400000" algn="ctr" rotWithShape="0">
              <a:srgbClr val="000000">
                <a:alpha val="65000"/>
              </a:srgbClr>
            </a:outerShdw>
          </a:effectLst>
        </p:spPr>
      </p:pic>
      <p:sp>
        <p:nvSpPr>
          <p:cNvPr id="14" name="Seta para baixo 13"/>
          <p:cNvSpPr/>
          <p:nvPr/>
        </p:nvSpPr>
        <p:spPr bwMode="auto">
          <a:xfrm>
            <a:off x="3708427" y="2478414"/>
            <a:ext cx="141774" cy="679113"/>
          </a:xfrm>
          <a:prstGeom prst="downArrow">
            <a:avLst/>
          </a:prstGeom>
          <a:gradFill>
            <a:gsLst>
              <a:gs pos="0">
                <a:schemeClr val="tx1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78047" indent="-378047">
              <a:defRPr/>
            </a:pPr>
            <a:endParaRPr lang="pt-BR" sz="1985">
              <a:latin typeface="Arial" charset="0"/>
            </a:endParaRPr>
          </a:p>
        </p:txBody>
      </p:sp>
      <p:sp>
        <p:nvSpPr>
          <p:cNvPr id="15" name="Seta para baixo 14"/>
          <p:cNvSpPr/>
          <p:nvPr/>
        </p:nvSpPr>
        <p:spPr bwMode="auto">
          <a:xfrm>
            <a:off x="3678673" y="4566515"/>
            <a:ext cx="159276" cy="556593"/>
          </a:xfrm>
          <a:prstGeom prst="downArrow">
            <a:avLst/>
          </a:prstGeom>
          <a:gradFill>
            <a:gsLst>
              <a:gs pos="0">
                <a:schemeClr val="tx1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78047" indent="-378047">
              <a:defRPr/>
            </a:pPr>
            <a:endParaRPr lang="pt-BR" sz="1985">
              <a:latin typeface="Arial" charset="0"/>
            </a:endParaRPr>
          </a:p>
        </p:txBody>
      </p:sp>
      <p:sp>
        <p:nvSpPr>
          <p:cNvPr id="16" name="Seta para baixo 15"/>
          <p:cNvSpPr/>
          <p:nvPr/>
        </p:nvSpPr>
        <p:spPr bwMode="auto">
          <a:xfrm>
            <a:off x="4485556" y="2478414"/>
            <a:ext cx="147025" cy="2676197"/>
          </a:xfrm>
          <a:prstGeom prst="downArrow">
            <a:avLst/>
          </a:prstGeom>
          <a:gradFill>
            <a:gsLst>
              <a:gs pos="0">
                <a:schemeClr val="tx1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78047" indent="-378047">
              <a:defRPr/>
            </a:pPr>
            <a:endParaRPr lang="pt-BR" sz="1985">
              <a:latin typeface="Arial" charset="0"/>
            </a:endParaRPr>
          </a:p>
        </p:txBody>
      </p:sp>
      <p:pic>
        <p:nvPicPr>
          <p:cNvPr id="17" name="Picture 1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406" y="2033842"/>
            <a:ext cx="3571800" cy="395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8">
            <a:hlinkClick r:id="rId11" action="ppaction://hlinkfile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270855" y="756126"/>
            <a:ext cx="2341891" cy="1743291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outerShdw blurRad="292100" dist="165100" dir="5400000" algn="ctr" rotWithShape="0">
              <a:srgbClr val="000000">
                <a:alpha val="65000"/>
              </a:srgbClr>
            </a:outerShdw>
          </a:effectLst>
        </p:spPr>
      </p:pic>
      <p:pic>
        <p:nvPicPr>
          <p:cNvPr id="19" name="Picture 2" descr="http://portal.inep.gov.br/image/image_gallery?uuid=6b3d044f-fa66-4f3e-b698-d1c7420e195a&amp;groupId=10157&amp;t=138961508232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86" y="5356277"/>
            <a:ext cx="2307837" cy="1875117"/>
          </a:xfrm>
          <a:prstGeom prst="rect">
            <a:avLst/>
          </a:prstGeom>
          <a:noFill/>
          <a:effectLst>
            <a:outerShdw blurRad="292100" dist="165100" dir="5400000" algn="ctr" rotWithShape="0">
              <a:srgbClr val="000000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Objeto 2">
            <a:hlinkClick r:id="rId14"/>
          </p:cNvPr>
          <p:cNvGraphicFramePr>
            <a:graphicFrameLocks noChangeAspect="1"/>
          </p:cNvGraphicFramePr>
          <p:nvPr>
            <p:extLst/>
          </p:nvPr>
        </p:nvGraphicFramePr>
        <p:xfrm>
          <a:off x="7581222" y="493126"/>
          <a:ext cx="1008168" cy="556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Imagem de bitmap" r:id="rId15" imgW="914286" imgH="504762" progId="PBrush">
                  <p:embed/>
                </p:oleObj>
              </mc:Choice>
              <mc:Fallback>
                <p:oleObj name="Imagem de bitmap" r:id="rId15" imgW="914286" imgH="504762" progId="PBrush">
                  <p:embed/>
                  <p:pic>
                    <p:nvPicPr>
                      <p:cNvPr id="3" name="Objeto 2">
                        <a:hlinkClick r:id="" action="ppaction://noaction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1222" y="493126"/>
                        <a:ext cx="1008168" cy="5565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89374" y="2639938"/>
            <a:ext cx="2739208" cy="49949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sz="1323" b="1" dirty="0">
                <a:solidFill>
                  <a:srgbClr val="990033"/>
                </a:solidFill>
              </a:rPr>
              <a:t>Secretarias de Educação/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sz="1323" b="1" dirty="0">
                <a:solidFill>
                  <a:srgbClr val="990033"/>
                </a:solidFill>
              </a:rPr>
              <a:t>Mantenedoras de Ed. Superior</a:t>
            </a:r>
          </a:p>
        </p:txBody>
      </p:sp>
    </p:spTree>
    <p:extLst>
      <p:ext uri="{BB962C8B-B14F-4D97-AF65-F5344CB8AC3E}">
        <p14:creationId xmlns:p14="http://schemas.microsoft.com/office/powerpoint/2010/main" val="51173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9" grpId="1" animBg="1"/>
      <p:bldP spid="9" grpId="2" animBg="1"/>
      <p:bldP spid="14" grpId="0" animBg="1"/>
      <p:bldP spid="15" grpId="0" animBg="1"/>
      <p:bldP spid="16" grpId="0" animBg="1"/>
      <p:bldP spid="16" grpId="1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pilha-de-jornai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1683" y="1479000"/>
            <a:ext cx="2105601" cy="1970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1000" sy="1000" algn="ctr" rotWithShape="0">
              <a:srgbClr val="000000"/>
            </a:outerShdw>
          </a:effectLst>
        </p:spPr>
      </p:pic>
      <p:pic>
        <p:nvPicPr>
          <p:cNvPr id="4" name="Picture 4" descr="ibm-370-mainframe-198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91" y="3733374"/>
            <a:ext cx="2448658" cy="195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pilha-de-jorna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510" y="1479000"/>
            <a:ext cx="2105602" cy="1970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pilha-de-jorna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770" y="1479000"/>
            <a:ext cx="2105601" cy="1970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7"/>
          <p:cNvSpPr>
            <a:spLocks noChangeShapeType="1"/>
          </p:cNvSpPr>
          <p:nvPr/>
        </p:nvSpPr>
        <p:spPr bwMode="auto">
          <a:xfrm flipV="1">
            <a:off x="7093492" y="1717037"/>
            <a:ext cx="2382148" cy="1587515"/>
          </a:xfrm>
          <a:prstGeom prst="line">
            <a:avLst/>
          </a:prstGeom>
          <a:noFill/>
          <a:ln w="152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 sz="1985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H="1" flipV="1">
            <a:off x="7093492" y="1717037"/>
            <a:ext cx="2382148" cy="1587515"/>
          </a:xfrm>
          <a:prstGeom prst="line">
            <a:avLst/>
          </a:prstGeom>
          <a:noFill/>
          <a:ln w="152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 sz="1985"/>
          </a:p>
        </p:txBody>
      </p:sp>
      <p:pic>
        <p:nvPicPr>
          <p:cNvPr id="9" name="Picture 9" descr="logo_educacenso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730" y="3743878"/>
            <a:ext cx="1190199" cy="30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interne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077" y="4256710"/>
            <a:ext cx="1433490" cy="215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942966" y="6707121"/>
            <a:ext cx="2090637" cy="49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sz="2646" b="1" dirty="0">
                <a:solidFill>
                  <a:srgbClr val="540000"/>
                </a:solidFill>
              </a:rPr>
              <a:t>Até anos 80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4676338" y="6694869"/>
            <a:ext cx="1505540" cy="49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sz="2646" b="1" dirty="0">
                <a:solidFill>
                  <a:srgbClr val="540000"/>
                </a:solidFill>
              </a:rPr>
              <a:t>Anos 90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7835617" y="6647611"/>
            <a:ext cx="920445" cy="49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sz="2646" b="1" dirty="0">
                <a:solidFill>
                  <a:srgbClr val="540000"/>
                </a:solidFill>
              </a:rPr>
              <a:t>Hoje</a:t>
            </a:r>
          </a:p>
        </p:txBody>
      </p:sp>
      <p:pic>
        <p:nvPicPr>
          <p:cNvPr id="14" name="Picture 14" descr="ANd9GcRlAMqBEV8-cXYYOumwge6Z1SfsF841yEOHINTf_8QEzun2VLw&amp;t=1&amp;usg=__D3iRZ_sBbvCCuak9MezZwHNNT7E=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227" y="3701868"/>
            <a:ext cx="2751459" cy="201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Object 16">
            <a:hlinkClick r:id="rId9"/>
          </p:cNvPr>
          <p:cNvGraphicFramePr>
            <a:graphicFrameLocks noChangeAspect="1"/>
          </p:cNvGraphicFramePr>
          <p:nvPr/>
        </p:nvGraphicFramePr>
        <p:xfrm>
          <a:off x="7331532" y="3542594"/>
          <a:ext cx="1008168" cy="556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Imagem de bitmap" r:id="rId10" imgW="914286" imgH="504762" progId="PBrush">
                  <p:embed/>
                </p:oleObj>
              </mc:Choice>
              <mc:Fallback>
                <p:oleObj name="Imagem de bitmap" r:id="rId10" imgW="914286" imgH="504762" progId="PBrush">
                  <p:embed/>
                  <p:pic>
                    <p:nvPicPr>
                      <p:cNvPr id="15" name="Object 16">
                        <a:hlinkClick r:id="" action="ppaction://noaction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1532" y="3542594"/>
                        <a:ext cx="1008168" cy="5565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295357" y="-40506"/>
            <a:ext cx="3956276" cy="39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sz="1985" b="1" dirty="0">
                <a:solidFill>
                  <a:schemeClr val="bg1"/>
                </a:solidFill>
              </a:rPr>
              <a:t>Cronologia dos Censos Educacionais</a:t>
            </a:r>
          </a:p>
        </p:txBody>
      </p:sp>
    </p:spTree>
    <p:extLst>
      <p:ext uri="{BB962C8B-B14F-4D97-AF65-F5344CB8AC3E}">
        <p14:creationId xmlns:p14="http://schemas.microsoft.com/office/powerpoint/2010/main" val="150981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/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-740" y="0"/>
            <a:ext cx="10694145" cy="461662"/>
          </a:xfrm>
          <a:prstGeom prst="rect">
            <a:avLst/>
          </a:prstGeom>
          <a:solidFill>
            <a:srgbClr val="17375E"/>
          </a:solidFill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lvl="0" defTabSz="104305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1" dirty="0">
                <a:solidFill>
                  <a:schemeClr val="bg1"/>
                </a:solidFill>
              </a:rPr>
              <a:t>O MONITORAMENTO DAS METAS DO PNE  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0" y="-249"/>
            <a:ext cx="10693400" cy="46166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lvl="0" algn="ctr"/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E8FB238A-D6D9-42EB-8002-8511776F7D6A}"/>
              </a:ext>
            </a:extLst>
          </p:cNvPr>
          <p:cNvSpPr txBox="1"/>
          <p:nvPr/>
        </p:nvSpPr>
        <p:spPr>
          <a:xfrm>
            <a:off x="-740" y="-46495"/>
            <a:ext cx="1069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AÇÕES PREVISTAS PARA 20</a:t>
            </a:r>
            <a:r>
              <a:rPr lang="pt-BR" sz="2800" b="1" dirty="0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918B25E3-A4B5-4719-A9C1-33C6A9ADD7BA}"/>
              </a:ext>
            </a:extLst>
          </p:cNvPr>
          <p:cNvSpPr/>
          <p:nvPr/>
        </p:nvSpPr>
        <p:spPr>
          <a:xfrm>
            <a:off x="162124" y="1272252"/>
            <a:ext cx="100811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pt-BR" sz="2000" b="1" dirty="0">
                <a:solidFill>
                  <a:schemeClr val="tx2"/>
                </a:solidFill>
              </a:rPr>
              <a:t>Revisão, atualização e divulgação da Classificação dos Cursos de Graduação e Sequenciais (Edital de Chamada Pública n° 14 - 12 ABR 17), de acordo com as mudanças ocorridas na classificação </a:t>
            </a:r>
            <a:r>
              <a:rPr lang="pt-BR" sz="2000" b="1" dirty="0" err="1">
                <a:solidFill>
                  <a:schemeClr val="tx2"/>
                </a:solidFill>
              </a:rPr>
              <a:t>Isced</a:t>
            </a:r>
            <a:r>
              <a:rPr lang="pt-BR" sz="2000" b="1" dirty="0">
                <a:solidFill>
                  <a:schemeClr val="tx2"/>
                </a:solidFill>
              </a:rPr>
              <a:t> – F 2013. O desenvolvimento dos produtos está sendo desenvolvido pela UFRN e acompanhado por um comitê técnico formado pelo Inep, MEC, CNE e Capes;</a:t>
            </a:r>
          </a:p>
          <a:p>
            <a:pPr marL="342900" indent="-342900" algn="just">
              <a:buFont typeface="+mj-lt"/>
              <a:buAutoNum type="arabicPeriod"/>
            </a:pPr>
            <a:endParaRPr lang="pt-BR" sz="2000" b="1" dirty="0">
              <a:solidFill>
                <a:schemeClr val="tx2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pt-BR" sz="2000" b="1" dirty="0">
                <a:solidFill>
                  <a:schemeClr val="tx2"/>
                </a:solidFill>
              </a:rPr>
              <a:t>Atualização dos indicadores de investimentos públicos em educação e de remuneração média dos docentes da educação básica;</a:t>
            </a:r>
          </a:p>
          <a:p>
            <a:pPr marL="342900" indent="-342900" algn="just">
              <a:buFont typeface="+mj-lt"/>
              <a:buAutoNum type="arabicPeriod"/>
            </a:pPr>
            <a:endParaRPr lang="pt-BR" sz="2000" b="1" dirty="0">
              <a:solidFill>
                <a:schemeClr val="tx2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pt-BR" sz="2000" b="1" dirty="0">
                <a:solidFill>
                  <a:schemeClr val="tx2"/>
                </a:solidFill>
              </a:rPr>
              <a:t>Em articulação com a </a:t>
            </a:r>
            <a:r>
              <a:rPr lang="pt-BR" sz="2000" b="1" dirty="0" err="1">
                <a:solidFill>
                  <a:schemeClr val="tx2"/>
                </a:solidFill>
              </a:rPr>
              <a:t>Daeb</a:t>
            </a:r>
            <a:r>
              <a:rPr lang="pt-BR" sz="2000" b="1" dirty="0">
                <a:solidFill>
                  <a:schemeClr val="tx2"/>
                </a:solidFill>
              </a:rPr>
              <a:t>, cálculo e a divulgação dos resultados do </a:t>
            </a:r>
            <a:r>
              <a:rPr lang="pt-BR" sz="2000" b="1" dirty="0" err="1">
                <a:solidFill>
                  <a:schemeClr val="tx2"/>
                </a:solidFill>
              </a:rPr>
              <a:t>Ideb</a:t>
            </a:r>
            <a:r>
              <a:rPr lang="pt-BR" sz="2000" b="1" dirty="0">
                <a:solidFill>
                  <a:schemeClr val="tx2"/>
                </a:solidFill>
              </a:rPr>
              <a:t> 2017;</a:t>
            </a:r>
          </a:p>
          <a:p>
            <a:pPr marL="342900" indent="-342900" algn="just">
              <a:buFont typeface="+mj-lt"/>
              <a:buAutoNum type="arabicPeriod"/>
            </a:pPr>
            <a:endParaRPr lang="pt-BR" sz="2000" b="1" dirty="0">
              <a:solidFill>
                <a:schemeClr val="tx2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pt-BR" sz="2000" b="1" dirty="0">
                <a:solidFill>
                  <a:schemeClr val="tx2"/>
                </a:solidFill>
              </a:rPr>
              <a:t>Divulgação da pesquisa de Controle de Qualidade do Censo da Educação Básica; </a:t>
            </a:r>
          </a:p>
          <a:p>
            <a:pPr marL="342900" indent="-342900" algn="just">
              <a:buFont typeface="+mj-lt"/>
              <a:buAutoNum type="arabicPeriod"/>
            </a:pPr>
            <a:endParaRPr lang="pt-BR" sz="2000" b="1" dirty="0">
              <a:solidFill>
                <a:schemeClr val="tx2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pt-BR" sz="2000" b="1" dirty="0">
                <a:solidFill>
                  <a:schemeClr val="tx2"/>
                </a:solidFill>
              </a:rPr>
              <a:t>Divulgação dos resultados da Pesquisa </a:t>
            </a:r>
            <a:r>
              <a:rPr lang="pt-BR" sz="2000" b="1" dirty="0" err="1">
                <a:solidFill>
                  <a:schemeClr val="tx2"/>
                </a:solidFill>
              </a:rPr>
              <a:t>Talis</a:t>
            </a:r>
            <a:r>
              <a:rPr lang="pt-BR" sz="2000" b="1" dirty="0">
                <a:solidFill>
                  <a:schemeClr val="tx2"/>
                </a:solidFill>
              </a:rPr>
              <a:t>;</a:t>
            </a:r>
          </a:p>
          <a:p>
            <a:pPr marL="342900" indent="-342900" algn="just">
              <a:buFont typeface="+mj-lt"/>
              <a:buAutoNum type="arabicPeriod"/>
            </a:pPr>
            <a:endParaRPr lang="pt-BR" sz="2000" b="1" dirty="0">
              <a:solidFill>
                <a:schemeClr val="tx2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pt-BR" sz="2000" b="1" dirty="0">
                <a:solidFill>
                  <a:schemeClr val="tx2"/>
                </a:solidFill>
              </a:rPr>
              <a:t>Realização e divulgação do Censo da Educação Básica de 2018 e do Censo da Educação Superior de 2017. </a:t>
            </a:r>
          </a:p>
        </p:txBody>
      </p:sp>
    </p:spTree>
    <p:extLst>
      <p:ext uri="{BB962C8B-B14F-4D97-AF65-F5344CB8AC3E}">
        <p14:creationId xmlns:p14="http://schemas.microsoft.com/office/powerpoint/2010/main" val="25697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-740" y="0"/>
            <a:ext cx="10694145" cy="461662"/>
          </a:xfrm>
          <a:prstGeom prst="rect">
            <a:avLst/>
          </a:prstGeom>
          <a:solidFill>
            <a:srgbClr val="17375E"/>
          </a:solidFill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lvl="0" defTabSz="104305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0" y="-3"/>
            <a:ext cx="10693400" cy="46166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DIRETORIA DE GESTÃO E PLANEJAMENTO - DGP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22EB7AB5-5438-4629-93ED-D737D20BD1C9}"/>
              </a:ext>
            </a:extLst>
          </p:cNvPr>
          <p:cNvSpPr/>
          <p:nvPr/>
        </p:nvSpPr>
        <p:spPr>
          <a:xfrm>
            <a:off x="3834532" y="756295"/>
            <a:ext cx="18721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ATRIBUIÇÕES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8AD7F543-791D-443F-9DDC-642A139C327C}"/>
              </a:ext>
            </a:extLst>
          </p:cNvPr>
          <p:cNvSpPr/>
          <p:nvPr/>
        </p:nvSpPr>
        <p:spPr>
          <a:xfrm>
            <a:off x="233764" y="2124447"/>
            <a:ext cx="102251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chemeClr val="tx2"/>
                </a:solidFill>
              </a:rPr>
              <a:t>Execução Orçamentária e Financeira</a:t>
            </a:r>
          </a:p>
          <a:p>
            <a:endParaRPr lang="pt-BR" sz="2400" b="1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chemeClr val="tx2"/>
                </a:solidFill>
              </a:rPr>
              <a:t>Gestão de Pessoas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t-BR" sz="2400" b="1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chemeClr val="tx2"/>
                </a:solidFill>
              </a:rPr>
              <a:t>Licitações e Contratos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t-BR" sz="2400" b="1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chemeClr val="tx2"/>
                </a:solidFill>
              </a:rPr>
              <a:t>Logística do Órgão</a:t>
            </a:r>
          </a:p>
          <a:p>
            <a:endParaRPr lang="pt-BR" sz="2400" b="1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chemeClr val="tx2"/>
                </a:solidFill>
              </a:rPr>
              <a:t>Gestão dos procedimentos de aplicação, monitoramento, planejamento das contratações dos exames e avaliações.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t-BR" sz="1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26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-740" y="0"/>
            <a:ext cx="10694145" cy="461662"/>
          </a:xfrm>
          <a:prstGeom prst="rect">
            <a:avLst/>
          </a:prstGeom>
          <a:solidFill>
            <a:srgbClr val="17375E"/>
          </a:solidFill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lvl="0" defTabSz="104305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1" dirty="0">
                <a:solidFill>
                  <a:schemeClr val="bg1"/>
                </a:solidFill>
              </a:rPr>
              <a:t>O MONITORAMENTO DAS METAS DO PNE  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0" y="-249"/>
            <a:ext cx="10693400" cy="46166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lvl="0" algn="ctr"/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2CA7CC09-3D1D-4500-9AE6-5C278314692E}"/>
              </a:ext>
            </a:extLst>
          </p:cNvPr>
          <p:cNvSpPr/>
          <p:nvPr/>
        </p:nvSpPr>
        <p:spPr>
          <a:xfrm>
            <a:off x="-740" y="0"/>
            <a:ext cx="104600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CRONOGRAMA DE PREVISÃO DA APLICAÇÃO DE EXAMES E AVALIAÇÕES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="" xmlns:a16="http://schemas.microsoft.com/office/drawing/2014/main" id="{45D67268-B0AE-41ED-B9F5-F806D788EB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695099"/>
              </p:ext>
            </p:extLst>
          </p:nvPr>
        </p:nvGraphicFramePr>
        <p:xfrm>
          <a:off x="90115" y="988288"/>
          <a:ext cx="10513169" cy="5584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318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826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37626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2413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851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EXAME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INSCRIÇÕES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APLICAÇÃO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PAÍSES/MUNICÍPIOS</a:t>
                      </a:r>
                      <a:r>
                        <a:rPr lang="pt-BR" sz="16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/</a:t>
                      </a:r>
                    </a:p>
                    <a:p>
                      <a:pPr algn="ctr" fontAlgn="b"/>
                      <a:r>
                        <a:rPr lang="pt-BR" sz="16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UNIDADES DE APLICAÇÃO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PÚBLICO</a:t>
                      </a:r>
                    </a:p>
                    <a:p>
                      <a:pPr algn="ctr" fontAlgn="b"/>
                      <a:r>
                        <a:rPr lang="pt-BR" sz="16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(ESTIMATIVA)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N° DE SALAS</a:t>
                      </a:r>
                    </a:p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(ESTIMATIVA)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728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pt-BR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Enem</a:t>
                      </a:r>
                    </a:p>
                  </a:txBody>
                  <a:tcPr marL="44450" marR="4445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pt-BR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07/05 a 18/05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4305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305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04 e 11/11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1.725</a:t>
                      </a:r>
                      <a:r>
                        <a:rPr lang="pt-BR" sz="1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(municípios)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7.603.290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182.380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8594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pt-BR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Enem PPL</a:t>
                      </a:r>
                    </a:p>
                  </a:txBody>
                  <a:tcPr marL="44450" marR="4445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pt-BR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setembro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4305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305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</a:t>
                      </a:r>
                      <a:r>
                        <a:rPr lang="pt-BR" sz="1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e 19/12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1.078 </a:t>
                      </a:r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(unidades</a:t>
                      </a:r>
                      <a:r>
                        <a:rPr lang="pt-BR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prisionais)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36.548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2.667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5728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pt-BR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Encceja</a:t>
                      </a:r>
                      <a:r>
                        <a:rPr kumimoji="0" lang="pt-BR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Nacional</a:t>
                      </a:r>
                    </a:p>
                  </a:txBody>
                  <a:tcPr marL="44450" marR="4445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pt-BR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16/04 a 27/04 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05/08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592 (municípios)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1.811.896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86.398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594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pt-BR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Encceja</a:t>
                      </a:r>
                      <a:r>
                        <a:rPr kumimoji="0" lang="pt-BR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PPL</a:t>
                      </a:r>
                    </a:p>
                  </a:txBody>
                  <a:tcPr marL="44450" marR="4445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pt-BR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16/07 a 27/07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4305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305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18/09</a:t>
                      </a:r>
                      <a:r>
                        <a:rPr lang="pt-BR" sz="1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e 19/09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305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1.323 </a:t>
                      </a:r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(unidades prisionais)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305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81.105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305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13.359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5728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pt-BR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Encceja</a:t>
                      </a:r>
                      <a:r>
                        <a:rPr kumimoji="0" lang="pt-BR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Exterior</a:t>
                      </a:r>
                    </a:p>
                  </a:txBody>
                  <a:tcPr marL="44450" marR="4445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ser definido</a:t>
                      </a:r>
                      <a:endParaRPr kumimoji="0" lang="pt-BR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4305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305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setembro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305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 (países) e 12 (postos)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305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1.549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305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8594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pt-BR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Celpe-Bras</a:t>
                      </a:r>
                      <a:endParaRPr kumimoji="0" lang="pt-BR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pt-BR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18/06 a 03/07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01/10</a:t>
                      </a:r>
                      <a:r>
                        <a:rPr lang="pt-BR" sz="1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a 05/10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 (</a:t>
                      </a:r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postos</a:t>
                      </a:r>
                      <a:r>
                        <a:rPr lang="pt-BR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no Brasil</a:t>
                      </a:r>
                      <a:r>
                        <a:rPr lang="pt-BR" sz="1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 e</a:t>
                      </a:r>
                    </a:p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94 (</a:t>
                      </a:r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postos no Exterior</a:t>
                      </a:r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5.184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5728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pt-BR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Enade</a:t>
                      </a:r>
                      <a:endParaRPr kumimoji="0" lang="pt-BR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pt-BR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09/07 a 10/08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25/11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1.493 (municípios)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522.388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16.930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5728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pt-BR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Pisa</a:t>
                      </a:r>
                    </a:p>
                  </a:txBody>
                  <a:tcPr marL="44450" marR="4445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pt-BR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09 a 20/04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02</a:t>
                      </a:r>
                      <a:r>
                        <a:rPr lang="pt-BR" sz="1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e 30/05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19.000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57282">
                <a:tc>
                  <a:txBody>
                    <a:bodyPr/>
                    <a:lstStyle/>
                    <a:p>
                      <a:pPr marL="0" marR="0" indent="0" algn="l" defTabSz="104305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Revalida 2° Etapa</a:t>
                      </a:r>
                      <a:r>
                        <a:rPr lang="pt-BR" sz="1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2017*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104305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ser definido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4305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4305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305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1.003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305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585947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Pré-Teste*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305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ser definido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104305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setembro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 </a:t>
                      </a:r>
                      <a:r>
                        <a:rPr lang="pt-BR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UF’s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511.100 (</a:t>
                      </a:r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testes estimados</a:t>
                      </a:r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147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-740" y="0"/>
            <a:ext cx="10694145" cy="461662"/>
          </a:xfrm>
          <a:prstGeom prst="rect">
            <a:avLst/>
          </a:prstGeom>
          <a:solidFill>
            <a:srgbClr val="17375E"/>
          </a:solidFill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lvl="0" defTabSz="104305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1" dirty="0">
                <a:solidFill>
                  <a:schemeClr val="bg1"/>
                </a:solidFill>
              </a:rPr>
              <a:t>O MONITORAMENTO DAS METAS DO PNE  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0" y="-249"/>
            <a:ext cx="10693400" cy="46166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MONITORAMENTO DOS EXAMES E AVALIAÇÕES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="" xmlns:a16="http://schemas.microsoft.com/office/drawing/2014/main" id="{09B7ACB2-D5F3-442E-83D7-A7D8FA13DE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863462"/>
              </p:ext>
            </p:extLst>
          </p:nvPr>
        </p:nvGraphicFramePr>
        <p:xfrm>
          <a:off x="163074" y="828303"/>
          <a:ext cx="10513168" cy="54984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0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577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202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4844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0673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47647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PARCERIAS</a:t>
                      </a:r>
                      <a:r>
                        <a:rPr lang="pt-BR" sz="18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FEDERAIS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1407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pt-BR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ENEM</a:t>
                      </a:r>
                    </a:p>
                  </a:txBody>
                  <a:tcPr marL="44450" marR="44450" marT="0" marB="0" vert="vert27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pt-BR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Órgão 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Objeto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pt-BR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Valor 2017 (R$)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pt-BR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Valor 2018 (R$)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7302"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kumimoji="0" lang="pt-BR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pt-BR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Ministério da Defesa 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Armazenagem das provas</a:t>
                      </a:r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nos batalhões centrais/seccionais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pt-BR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6.652.955,55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pt-BR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Formalizando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8261"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kumimoji="0" lang="pt-BR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pt-BR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Polícia Rodoviária Federal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Escolta</a:t>
                      </a:r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dos cadernos de provas durante o trânsito em rodovias federais – visa a m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anutenção do sigilo e segurança dos</a:t>
                      </a:r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instrumentos de avaliação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pt-BR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602.330,40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Formalizando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67497"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kumimoji="0" lang="pt-BR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pt-BR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Ministério Extraordinário da Segurança Pública 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Plano Tático Integrado com órgãos de segurança pública estaduais de todo o País, e disponibilização da estrutura dos Centros Integrados de Monitoramento e Controle, nos dias de aplicação Exame 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pt-BR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Em instrução processual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5584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kumimoji="0" lang="pt-BR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vert="vert27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pt-BR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Polícia Federal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Serviço</a:t>
                      </a:r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 segurança estratégica do Exame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pt-BR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Formalizado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54630">
                <a:tc>
                  <a:txBody>
                    <a:bodyPr/>
                    <a:lstStyle/>
                    <a:p>
                      <a:pPr marL="0" marR="0" indent="0" algn="ctr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CELPE-</a:t>
                      </a:r>
                    </a:p>
                    <a:p>
                      <a:pPr marL="0" marR="0" indent="0" algn="ctr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BRAS</a:t>
                      </a:r>
                    </a:p>
                  </a:txBody>
                  <a:tcPr marL="44450" marR="44450" marT="0" marB="0" vert="vert27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Ministério das Relações Exteriores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kumimoji="0" lang="pt-BR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Transporte das provas e materiais administrativos para os Postos Aplicadores no exterior, por meio de “Mala Diplomática”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104305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168.471,92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pt-BR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Formalizando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886734">
                <a:tc>
                  <a:txBody>
                    <a:bodyPr/>
                    <a:lstStyle/>
                    <a:p>
                      <a:pPr marL="0" marR="0" indent="0" algn="ctr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ENCCEJA EXTERIOR</a:t>
                      </a:r>
                    </a:p>
                  </a:txBody>
                  <a:tcPr marL="44450" marR="44450" marT="0" marB="0" vert="vert27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Ministério das Relações Exteriores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Repasse de recursos ao MRE para o pagamento de </a:t>
                      </a:r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 labore 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aos colaboradores,</a:t>
                      </a:r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impressão de provas, e aquisição de material de expediente para a aplicação do Exame em 14 postos consulares no exterior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pt-BR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138.000,00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pt-BR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Formalizando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81876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pt-BR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PARCERIAS ESTADUAIS - CONVÊNIOS COM 26 </a:t>
                      </a:r>
                      <a:r>
                        <a:rPr kumimoji="0" lang="pt-BR" sz="1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UFs</a:t>
                      </a:r>
                      <a:r>
                        <a:rPr kumimoji="0" lang="pt-BR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EXCETO DF 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kumimoji="0" lang="pt-BR" sz="1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104305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1140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pt-BR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ENEM</a:t>
                      </a:r>
                    </a:p>
                  </a:txBody>
                  <a:tcPr marL="44450" marR="44450" marT="0" marB="0" vert="vert27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pt-BR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Órgão 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Objeto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pt-BR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Valor 2017 (R$)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pt-BR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Valor 2018 (R$)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728524">
                <a:tc vMerge="1">
                  <a:txBody>
                    <a:bodyPr/>
                    <a:lstStyle/>
                    <a:p>
                      <a:pPr algn="just" fontAlgn="ctr"/>
                      <a:endParaRPr kumimoji="0" lang="pt-BR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kumimoji="0" lang="pt-BR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Secretarias de Segurança Pública/PMs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Apoiar a realização das atividades relacionadas à execução da Operação Logística de Segurança e o Sigilo da Distribuição e Aplicação dos Instrumentos de Avaliação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104305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10.490.560,85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104305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13.283.720,25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039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-740" y="0"/>
            <a:ext cx="10694145" cy="461662"/>
          </a:xfrm>
          <a:prstGeom prst="rect">
            <a:avLst/>
          </a:prstGeom>
          <a:solidFill>
            <a:srgbClr val="17375E"/>
          </a:solidFill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lvl="0" defTabSz="104305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1" dirty="0">
                <a:solidFill>
                  <a:schemeClr val="bg1"/>
                </a:solidFill>
              </a:rPr>
              <a:t>O MONITORAMENTO DAS METAS DO PNE  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0" y="0"/>
            <a:ext cx="10693400" cy="46166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lvl="0" algn="ctr" defTabSz="104305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1" dirty="0">
                <a:solidFill>
                  <a:srgbClr val="FFFFFF"/>
                </a:solidFill>
                <a:latin typeface="Calibri" pitchFamily="34"/>
                <a:ea typeface="Verdana" pitchFamily="34"/>
                <a:cs typeface="Verdana" pitchFamily="34"/>
              </a:rPr>
              <a:t>DIRETORIA DE ESTUDOS EDUCACIONAIS - DIRED 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49685615-0461-4456-8D9C-44F4B7E045B7}"/>
              </a:ext>
            </a:extLst>
          </p:cNvPr>
          <p:cNvSpPr/>
          <p:nvPr/>
        </p:nvSpPr>
        <p:spPr>
          <a:xfrm>
            <a:off x="5006" y="756295"/>
            <a:ext cx="106934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b="1" i="1" kern="0" dirty="0">
              <a:solidFill>
                <a:srgbClr val="1F497D"/>
              </a:solidFill>
            </a:endParaRPr>
          </a:p>
          <a:p>
            <a:pPr algn="ctr"/>
            <a:r>
              <a:rPr lang="pt-BR" sz="2400" b="1" kern="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ATRIBUIÇÕES</a:t>
            </a:r>
          </a:p>
          <a:p>
            <a:pPr algn="ctr"/>
            <a:endParaRPr lang="pt-BR" sz="2400" kern="0" dirty="0">
              <a:solidFill>
                <a:srgbClr val="1F497D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400" b="1" kern="0" dirty="0">
                <a:solidFill>
                  <a:srgbClr val="1F497D"/>
                </a:solidFill>
              </a:rPr>
              <a:t>Promover e coordenar a realização de estudos e pesquisas relacionados a temas educacionais do interesse do INEP e do Ministério da Educação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400" b="1" kern="0" dirty="0">
                <a:solidFill>
                  <a:srgbClr val="1F497D"/>
                </a:solidFill>
              </a:rPr>
              <a:t>Produzir estudos para aferir a evolução no cumprimento das metas do Plano Nacional de Educação (PNE), conforme Lei 13.005, de 25 de junho de 2014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400" b="1" kern="0" dirty="0">
                <a:solidFill>
                  <a:srgbClr val="1F497D"/>
                </a:solidFill>
              </a:rPr>
              <a:t>Elaborar, publicar e divulgar os periódicos do INEP (REBEP, Em Aberto) bem como as séries, textos para discussão, estudos, pesquisas e produções institucionais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400" b="1" kern="0" dirty="0">
                <a:solidFill>
                  <a:srgbClr val="1F497D"/>
                </a:solidFill>
              </a:rPr>
              <a:t>Disponibilizar acervo educacional especializado e possibilitar o acesso a dados educacionais protegidos, com o devido amparo legal, a pesquisadores,  comunidade acadêmica e toda a sociedade - </a:t>
            </a:r>
            <a:r>
              <a:rPr lang="pt-BR" sz="2400" b="1" dirty="0">
                <a:solidFill>
                  <a:schemeClr val="tx2"/>
                </a:solidFill>
              </a:rPr>
              <a:t>Centro de Informação e Biblioteca em Educação (CIBEC)</a:t>
            </a:r>
            <a:endParaRPr lang="pt-BR" sz="2400" b="1" kern="0" dirty="0">
              <a:solidFill>
                <a:srgbClr val="1F497D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400" b="1" kern="0" dirty="0">
                <a:solidFill>
                  <a:srgbClr val="1F497D"/>
                </a:solidFill>
              </a:rPr>
              <a:t>Promover e apoiar eventos relacionados à pesquisa educacional na área de atuação do INEP </a:t>
            </a:r>
          </a:p>
        </p:txBody>
      </p:sp>
    </p:spTree>
    <p:extLst>
      <p:ext uri="{BB962C8B-B14F-4D97-AF65-F5344CB8AC3E}">
        <p14:creationId xmlns:p14="http://schemas.microsoft.com/office/powerpoint/2010/main" val="73354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-740" y="0"/>
            <a:ext cx="10694145" cy="461662"/>
          </a:xfrm>
          <a:prstGeom prst="rect">
            <a:avLst/>
          </a:prstGeom>
          <a:solidFill>
            <a:srgbClr val="17375E"/>
          </a:solidFill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lvl="0" defTabSz="104305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1" dirty="0">
                <a:solidFill>
                  <a:schemeClr val="bg1"/>
                </a:solidFill>
              </a:rPr>
              <a:t>O MONITORAMENTO DAS METAS DO PNE  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0" y="-249"/>
            <a:ext cx="10693400" cy="46166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lvl="0" algn="ctr"/>
            <a:endParaRPr lang="pt-BR" sz="2400" b="1" dirty="0">
              <a:solidFill>
                <a:schemeClr val="bg1"/>
              </a:solidFill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6FE6B5DD-C8FA-4E2F-B1E8-96695E61A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616" y="3460563"/>
            <a:ext cx="10242168" cy="640135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C7A2E8CD-1105-485B-8C8F-23C16FE5B572}"/>
              </a:ext>
            </a:extLst>
          </p:cNvPr>
          <p:cNvSpPr txBox="1"/>
          <p:nvPr/>
        </p:nvSpPr>
        <p:spPr>
          <a:xfrm flipH="1">
            <a:off x="-24532" y="-495"/>
            <a:ext cx="1069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04305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1" dirty="0">
                <a:solidFill>
                  <a:schemeClr val="bg1"/>
                </a:solidFill>
              </a:rPr>
              <a:t>AÇOES DA DIRED/INEP VOLTADAS AO MONITORAMENTO DAS METAS DO PNE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F35C599E-1D4B-493A-8F6B-5836FB3728D3}"/>
              </a:ext>
            </a:extLst>
          </p:cNvPr>
          <p:cNvSpPr txBox="1"/>
          <p:nvPr/>
        </p:nvSpPr>
        <p:spPr>
          <a:xfrm>
            <a:off x="73084" y="684287"/>
            <a:ext cx="10242168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</a:t>
            </a:r>
          </a:p>
          <a:p>
            <a:endParaRPr lang="pt-BR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tx2"/>
                </a:solidFill>
              </a:rPr>
              <a:t>Produção de Estudos relacionados ao monitoramento do PNE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tx2"/>
                </a:solidFill>
              </a:rPr>
              <a:t> Página do Monitoramento do PNE</a:t>
            </a:r>
          </a:p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tx2"/>
                </a:solidFill>
              </a:rPr>
              <a:t>Relatório do 2º Ciclo de Monitoramento das Metas do PNE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tx2"/>
                </a:solidFill>
              </a:rPr>
              <a:t>Relatório do 2º Ciclo de Monitoramento das Metas do PNE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endParaRPr lang="en-US" sz="2800" b="1" dirty="0">
              <a:solidFill>
                <a:schemeClr val="tx2"/>
              </a:solidFill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endParaRPr lang="en-US" sz="2400" b="1" dirty="0">
              <a:solidFill>
                <a:schemeClr val="tx2"/>
              </a:solidFill>
            </a:endParaRPr>
          </a:p>
          <a:p>
            <a:endParaRPr lang="pt-BR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030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-740" y="0"/>
            <a:ext cx="10694145" cy="461662"/>
          </a:xfrm>
          <a:prstGeom prst="rect">
            <a:avLst/>
          </a:prstGeom>
          <a:solidFill>
            <a:srgbClr val="17375E"/>
          </a:solidFill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lvl="0" defTabSz="104305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1" dirty="0">
                <a:solidFill>
                  <a:schemeClr val="bg1"/>
                </a:solidFill>
              </a:rPr>
              <a:t>O MONITORAMENTO DAS METAS DO PNE  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0" y="-249"/>
            <a:ext cx="10693400" cy="49212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t-BR" sz="2400" b="1" dirty="0">
                <a:solidFill>
                  <a:schemeClr val="bg1"/>
                </a:solidFill>
              </a:rPr>
              <a:t>AÇÕES EM 2017 </a:t>
            </a:r>
            <a:endParaRPr lang="pt-BR" sz="2400" b="1" dirty="0">
              <a:solidFill>
                <a:schemeClr val="bg1"/>
              </a:solidFill>
              <a:ea typeface="Calibri"/>
              <a:cs typeface="Times New Roman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CE17E7C6-ED96-40C6-A58B-844C4913D036}"/>
              </a:ext>
            </a:extLst>
          </p:cNvPr>
          <p:cNvSpPr/>
          <p:nvPr/>
        </p:nvSpPr>
        <p:spPr>
          <a:xfrm>
            <a:off x="162127" y="461662"/>
            <a:ext cx="10531276" cy="8371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sz="3200" b="1" dirty="0">
                <a:solidFill>
                  <a:schemeClr val="tx2"/>
                </a:solidFill>
              </a:rPr>
              <a:t>Produção de estudos (coletânea) voltados a subsidiar o monitoramento do PNE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sz="3200" b="1" dirty="0">
                <a:solidFill>
                  <a:schemeClr val="tx2"/>
                </a:solidFill>
              </a:rPr>
              <a:t>Página de Monitoramento do PNE no site do INEP</a:t>
            </a:r>
            <a:endParaRPr lang="pt-BR" sz="3200" b="1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 marL="285750" indent="-285750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sz="3200" b="1" dirty="0">
                <a:solidFill>
                  <a:schemeClr val="tx2"/>
                </a:solidFill>
                <a:ea typeface="Calibri"/>
                <a:cs typeface="Times New Roman"/>
              </a:rPr>
              <a:t>Promoção de Seminários de pesquisas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sz="3200" b="1" dirty="0">
                <a:solidFill>
                  <a:schemeClr val="tx2"/>
                </a:solidFill>
                <a:ea typeface="Calibri"/>
                <a:cs typeface="Times New Roman"/>
              </a:rPr>
              <a:t>Celebração de parcerias técnicas com IPEA E IBGE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sz="3200" b="1" dirty="0">
                <a:solidFill>
                  <a:schemeClr val="tx2"/>
                </a:solidFill>
                <a:ea typeface="Calibri"/>
                <a:cs typeface="Times New Roman"/>
              </a:rPr>
              <a:t>Desenvolvimento de Painel de Indicadores para monitoramento do PNE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endParaRPr lang="pt-BR" sz="3200" b="1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pt-BR" sz="2400" b="1" dirty="0">
              <a:solidFill>
                <a:schemeClr val="tx2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7728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-740" y="0"/>
            <a:ext cx="10694145" cy="461662"/>
          </a:xfrm>
          <a:prstGeom prst="rect">
            <a:avLst/>
          </a:prstGeom>
          <a:solidFill>
            <a:srgbClr val="17375E"/>
          </a:solidFill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lvl="0" defTabSz="104305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1" dirty="0">
                <a:solidFill>
                  <a:schemeClr val="bg1"/>
                </a:solidFill>
              </a:rPr>
              <a:t>O MONITORAMENTO DAS METAS DO PNE  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0" y="-249"/>
            <a:ext cx="10693400" cy="46166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lvl="0" algn="ctr"/>
            <a:r>
              <a:rPr lang="pt-BR" sz="2400" b="1" dirty="0">
                <a:solidFill>
                  <a:schemeClr val="bg1"/>
                </a:solidFill>
              </a:rPr>
              <a:t>ESTRUTURA ORGANIZACIONAL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C8BC8063-645B-458E-B5B3-8ADDE444B477}"/>
              </a:ext>
            </a:extLst>
          </p:cNvPr>
          <p:cNvSpPr txBox="1"/>
          <p:nvPr/>
        </p:nvSpPr>
        <p:spPr>
          <a:xfrm>
            <a:off x="378148" y="828303"/>
            <a:ext cx="1015312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 dirty="0">
                <a:solidFill>
                  <a:schemeClr val="tx2"/>
                </a:solidFill>
              </a:rPr>
              <a:t>PRESIDÊNCIA</a:t>
            </a:r>
          </a:p>
          <a:p>
            <a:pPr lvl="1">
              <a:lnSpc>
                <a:spcPct val="150000"/>
              </a:lnSpc>
            </a:pPr>
            <a:r>
              <a:rPr lang="pt-BR" sz="2800" b="1" dirty="0">
                <a:solidFill>
                  <a:schemeClr val="tx2"/>
                </a:solidFill>
              </a:rPr>
              <a:t>DIRETORIA DE AVALIAÇÃO DA EDUCAÇÃO BÁSICA – DAEB</a:t>
            </a:r>
          </a:p>
          <a:p>
            <a:pPr lvl="1">
              <a:lnSpc>
                <a:spcPct val="150000"/>
              </a:lnSpc>
            </a:pPr>
            <a:r>
              <a:rPr lang="pt-BR" sz="2800" b="1" dirty="0">
                <a:solidFill>
                  <a:schemeClr val="tx2"/>
                </a:solidFill>
              </a:rPr>
              <a:t>DIRETORIA DE AVALIAÇÃO DA EDUCAÇÃO SUPERIOR – DAES</a:t>
            </a:r>
          </a:p>
          <a:p>
            <a:pPr lvl="1">
              <a:lnSpc>
                <a:spcPct val="150000"/>
              </a:lnSpc>
            </a:pPr>
            <a:r>
              <a:rPr lang="pt-BR" sz="2800" b="1" dirty="0">
                <a:solidFill>
                  <a:schemeClr val="tx2"/>
                </a:solidFill>
              </a:rPr>
              <a:t>DIRETORIA DE ESTATÍSTICAS EDUCACIONAIS – DEED</a:t>
            </a:r>
          </a:p>
          <a:p>
            <a:pPr lvl="1">
              <a:lnSpc>
                <a:spcPct val="150000"/>
              </a:lnSpc>
            </a:pPr>
            <a:r>
              <a:rPr lang="pt-BR" sz="2800" b="1" dirty="0">
                <a:solidFill>
                  <a:schemeClr val="tx2"/>
                </a:solidFill>
              </a:rPr>
              <a:t>DIRETORIA DE GESTÃO E PLANEJAMENTO – DGP</a:t>
            </a:r>
          </a:p>
          <a:p>
            <a:pPr lvl="1">
              <a:lnSpc>
                <a:spcPct val="150000"/>
              </a:lnSpc>
            </a:pPr>
            <a:r>
              <a:rPr lang="pt-BR" sz="2800" b="1" dirty="0">
                <a:solidFill>
                  <a:schemeClr val="tx2"/>
                </a:solidFill>
              </a:rPr>
              <a:t>DIRETORIA DE ESTUDOS EDUCACIONAIS - DIRED</a:t>
            </a:r>
          </a:p>
          <a:p>
            <a:pPr lvl="1">
              <a:lnSpc>
                <a:spcPct val="150000"/>
              </a:lnSpc>
            </a:pPr>
            <a:r>
              <a:rPr lang="pt-BR" sz="2800" b="1" dirty="0">
                <a:solidFill>
                  <a:schemeClr val="tx2"/>
                </a:solidFill>
              </a:rPr>
              <a:t>DIRETORIA DE TECNOLOGIA E DISSEMINAÇÃO DE INFORMAÇÕES EDUCACIONAIS – DTDIE</a:t>
            </a:r>
          </a:p>
          <a:p>
            <a:pPr>
              <a:lnSpc>
                <a:spcPct val="150000"/>
              </a:lnSpc>
            </a:pPr>
            <a:endParaRPr lang="pt-BR" sz="28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8042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/>
        </p:nvSpPr>
        <p:spPr>
          <a:xfrm>
            <a:off x="-23192" y="-251"/>
            <a:ext cx="10716592" cy="461665"/>
          </a:xfrm>
          <a:prstGeom prst="rect">
            <a:avLst/>
          </a:prstGeom>
          <a:solidFill>
            <a:srgbClr val="002060"/>
          </a:solidFill>
        </p:spPr>
        <p:txBody>
          <a:bodyPr wrap="square" lIns="91424" tIns="45712" rIns="91424" bIns="45712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EDITORAÇÃO E PUBLICAÇÕES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="" xmlns:a16="http://schemas.microsoft.com/office/drawing/2014/main" id="{0391D2A3-C5FD-493F-ADD5-E8AC459CFB1D}"/>
              </a:ext>
            </a:extLst>
          </p:cNvPr>
          <p:cNvSpPr/>
          <p:nvPr/>
        </p:nvSpPr>
        <p:spPr>
          <a:xfrm>
            <a:off x="801387" y="796772"/>
            <a:ext cx="5517418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t-BR" b="1" dirty="0"/>
              <a:t>REVISTA BRASILEIRA DE ESTUDOS PEDAGÓGICOS - RBEP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="" xmlns:a16="http://schemas.microsoft.com/office/drawing/2014/main" id="{0391D2A3-C5FD-493F-ADD5-E8AC459CFB1D}"/>
              </a:ext>
            </a:extLst>
          </p:cNvPr>
          <p:cNvSpPr/>
          <p:nvPr/>
        </p:nvSpPr>
        <p:spPr>
          <a:xfrm>
            <a:off x="822972" y="1527733"/>
            <a:ext cx="5495833" cy="369316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24" tIns="45712" rIns="91424" bIns="45712">
            <a:spAutoFit/>
          </a:bodyPr>
          <a:lstStyle/>
          <a:p>
            <a:r>
              <a:rPr lang="pt-BR" b="1" dirty="0"/>
              <a:t>EM ABERTO	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="" xmlns:a16="http://schemas.microsoft.com/office/drawing/2014/main" id="{0391D2A3-C5FD-493F-ADD5-E8AC459CFB1D}"/>
              </a:ext>
            </a:extLst>
          </p:cNvPr>
          <p:cNvSpPr/>
          <p:nvPr/>
        </p:nvSpPr>
        <p:spPr>
          <a:xfrm>
            <a:off x="1917509" y="3145494"/>
            <a:ext cx="3285175" cy="369316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24" tIns="45712" rIns="91424" bIns="45712">
            <a:spAutoFit/>
          </a:bodyPr>
          <a:lstStyle/>
          <a:p>
            <a:r>
              <a:rPr lang="pt-BR" b="1" dirty="0"/>
              <a:t>Textos para Discussão 	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="" xmlns:a16="http://schemas.microsoft.com/office/drawing/2014/main" id="{0391D2A3-C5FD-493F-ADD5-E8AC459CFB1D}"/>
              </a:ext>
            </a:extLst>
          </p:cNvPr>
          <p:cNvSpPr/>
          <p:nvPr/>
        </p:nvSpPr>
        <p:spPr>
          <a:xfrm>
            <a:off x="913065" y="4878907"/>
            <a:ext cx="5495833" cy="369316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24" tIns="45712" rIns="91424" bIns="45712">
            <a:spAutoFit/>
          </a:bodyPr>
          <a:lstStyle/>
          <a:p>
            <a:r>
              <a:rPr lang="pt-BR" b="1" dirty="0"/>
              <a:t>Produção de logomarcas</a:t>
            </a:r>
          </a:p>
        </p:txBody>
      </p:sp>
      <p:sp>
        <p:nvSpPr>
          <p:cNvPr id="28" name="Retângulo 27">
            <a:extLst>
              <a:ext uri="{FF2B5EF4-FFF2-40B4-BE49-F238E27FC236}">
                <a16:creationId xmlns="" xmlns:a16="http://schemas.microsoft.com/office/drawing/2014/main" id="{0391D2A3-C5FD-493F-ADD5-E8AC459CFB1D}"/>
              </a:ext>
            </a:extLst>
          </p:cNvPr>
          <p:cNvSpPr/>
          <p:nvPr/>
        </p:nvSpPr>
        <p:spPr>
          <a:xfrm>
            <a:off x="939118" y="6302533"/>
            <a:ext cx="5495832" cy="366989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24" tIns="45712" rIns="91424" bIns="45712">
            <a:spAutoFit/>
          </a:bodyPr>
          <a:lstStyle/>
          <a:p>
            <a:r>
              <a:rPr lang="pt-BR" b="1" dirty="0"/>
              <a:t>Divulgação dos produtos da Linha Editorial do Inep</a:t>
            </a:r>
          </a:p>
        </p:txBody>
      </p:sp>
      <p:sp>
        <p:nvSpPr>
          <p:cNvPr id="29" name="Retângulo 28">
            <a:extLst>
              <a:ext uri="{FF2B5EF4-FFF2-40B4-BE49-F238E27FC236}">
                <a16:creationId xmlns="" xmlns:a16="http://schemas.microsoft.com/office/drawing/2014/main" id="{0391D2A3-C5FD-493F-ADD5-E8AC459CFB1D}"/>
              </a:ext>
            </a:extLst>
          </p:cNvPr>
          <p:cNvSpPr/>
          <p:nvPr/>
        </p:nvSpPr>
        <p:spPr>
          <a:xfrm>
            <a:off x="839668" y="2362103"/>
            <a:ext cx="5517419" cy="369316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24" tIns="45712" rIns="91424" bIns="45712">
            <a:spAutoFit/>
          </a:bodyPr>
          <a:lstStyle/>
          <a:p>
            <a:r>
              <a:rPr lang="pt-BR" b="1" dirty="0"/>
              <a:t>PUBLICAÇÕES INSTITUCIONAIS	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="" xmlns:a16="http://schemas.microsoft.com/office/drawing/2014/main" id="{0391D2A3-C5FD-493F-ADD5-E8AC459CFB1D}"/>
              </a:ext>
            </a:extLst>
          </p:cNvPr>
          <p:cNvSpPr/>
          <p:nvPr/>
        </p:nvSpPr>
        <p:spPr>
          <a:xfrm>
            <a:off x="887015" y="2951425"/>
            <a:ext cx="5547935" cy="1477311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24" tIns="45712" rIns="91424" bIns="45712">
            <a:spAutoFit/>
          </a:bodyPr>
          <a:lstStyle/>
          <a:p>
            <a:r>
              <a:rPr lang="pt-BR" b="1" dirty="0"/>
              <a:t>SÉRIES :</a:t>
            </a:r>
          </a:p>
          <a:p>
            <a:pPr lvl="2"/>
            <a:r>
              <a:rPr lang="pt-BR" b="1" dirty="0"/>
              <a:t>Textos para Discussão</a:t>
            </a:r>
          </a:p>
          <a:p>
            <a:pPr lvl="2"/>
            <a:r>
              <a:rPr lang="pt-BR" b="1" dirty="0"/>
              <a:t>PNE em Movimento </a:t>
            </a:r>
          </a:p>
          <a:p>
            <a:pPr lvl="2"/>
            <a:r>
              <a:rPr lang="pt-BR" b="1" dirty="0"/>
              <a:t>Relatos de Pesquisa </a:t>
            </a:r>
          </a:p>
          <a:p>
            <a:pPr lvl="2"/>
            <a:r>
              <a:rPr lang="pt-BR" b="1" dirty="0"/>
              <a:t>Estado do Conhecimento</a:t>
            </a:r>
          </a:p>
        </p:txBody>
      </p:sp>
      <p:sp>
        <p:nvSpPr>
          <p:cNvPr id="31" name="Retângulo 30">
            <a:extLst>
              <a:ext uri="{FF2B5EF4-FFF2-40B4-BE49-F238E27FC236}">
                <a16:creationId xmlns="" xmlns:a16="http://schemas.microsoft.com/office/drawing/2014/main" id="{0391D2A3-C5FD-493F-ADD5-E8AC459CFB1D}"/>
              </a:ext>
            </a:extLst>
          </p:cNvPr>
          <p:cNvSpPr/>
          <p:nvPr/>
        </p:nvSpPr>
        <p:spPr>
          <a:xfrm>
            <a:off x="939118" y="5666541"/>
            <a:ext cx="5495832" cy="366989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24" tIns="45712" rIns="91424" bIns="45712">
            <a:spAutoFit/>
          </a:bodyPr>
          <a:lstStyle/>
          <a:p>
            <a:r>
              <a:rPr lang="pt-BR" b="1" dirty="0"/>
              <a:t>Materiais para eventos (banners, certificados etc.)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902" y="498411"/>
            <a:ext cx="2482459" cy="249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m 13">
            <a:extLst>
              <a:ext uri="{FF2B5EF4-FFF2-40B4-BE49-F238E27FC236}">
                <a16:creationId xmlns="" xmlns:a16="http://schemas.microsoft.com/office/drawing/2014/main" id="{7FDFA893-2D70-46C6-9067-98E2B4FBF7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216" y="928194"/>
            <a:ext cx="1131904" cy="1600730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="" xmlns:a16="http://schemas.microsoft.com/office/drawing/2014/main" id="{8DFB2BDD-B284-4886-AC0F-5DE4A25235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899" y="2957960"/>
            <a:ext cx="1200979" cy="1600730"/>
          </a:xfrm>
          <a:prstGeom prst="rect">
            <a:avLst/>
          </a:prstGeom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465" y="4896393"/>
            <a:ext cx="1599332" cy="770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Alvana.bof\AppData\Local\Microsoft\Windows\Temporary Internet Files\Content.Outlook\GYHA79O7\Logo EDUCACENS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131" y="5491846"/>
            <a:ext cx="1953494" cy="162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1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-740" y="0"/>
            <a:ext cx="10694145" cy="461662"/>
          </a:xfrm>
          <a:prstGeom prst="rect">
            <a:avLst/>
          </a:prstGeom>
          <a:solidFill>
            <a:srgbClr val="17375E"/>
          </a:solidFill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lvl="0" defTabSz="104305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1" dirty="0">
                <a:solidFill>
                  <a:schemeClr val="bg1"/>
                </a:solidFill>
              </a:rPr>
              <a:t>O MONITORAMENTO DAS METAS DO PNE  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0" y="-249"/>
            <a:ext cx="10693400" cy="46166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lvl="0" algn="ctr"/>
            <a:r>
              <a:rPr lang="pt-BR" sz="2400" b="1">
                <a:solidFill>
                  <a:schemeClr val="bg1"/>
                </a:solidFill>
              </a:rPr>
              <a:t>CENTRO DE INFORMAÇÃO E BIBLIOTECA EM EDUCAÇÃO - CIBEC</a:t>
            </a:r>
            <a:endParaRPr lang="pt-BR" sz="2400" b="1" dirty="0">
              <a:solidFill>
                <a:schemeClr val="bg1"/>
              </a:solidFill>
            </a:endParaRPr>
          </a:p>
        </p:txBody>
      </p:sp>
      <p:grpSp>
        <p:nvGrpSpPr>
          <p:cNvPr id="7" name="Grupo 1">
            <a:extLst>
              <a:ext uri="{FF2B5EF4-FFF2-40B4-BE49-F238E27FC236}">
                <a16:creationId xmlns="" xmlns:a16="http://schemas.microsoft.com/office/drawing/2014/main" id="{B347D2EE-7B6C-4CE7-950A-188A971D697A}"/>
              </a:ext>
            </a:extLst>
          </p:cNvPr>
          <p:cNvGrpSpPr/>
          <p:nvPr/>
        </p:nvGrpSpPr>
        <p:grpSpPr>
          <a:xfrm>
            <a:off x="863409" y="746278"/>
            <a:ext cx="4735918" cy="6068708"/>
            <a:chOff x="251419" y="676866"/>
            <a:chExt cx="3837133" cy="5504266"/>
          </a:xfrm>
        </p:grpSpPr>
        <p:sp>
          <p:nvSpPr>
            <p:cNvPr id="8" name="Retângulo 7">
              <a:extLst>
                <a:ext uri="{FF2B5EF4-FFF2-40B4-BE49-F238E27FC236}">
                  <a16:creationId xmlns="" xmlns:a16="http://schemas.microsoft.com/office/drawing/2014/main" id="{C2465871-026F-4B43-AB05-A29E780E340D}"/>
                </a:ext>
              </a:extLst>
            </p:cNvPr>
            <p:cNvSpPr/>
            <p:nvPr/>
          </p:nvSpPr>
          <p:spPr>
            <a:xfrm rot="16200000">
              <a:off x="-2294986" y="3223271"/>
              <a:ext cx="5504266" cy="411455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pt-BR" sz="2700" b="1" dirty="0"/>
                <a:t>ÁREAS DE TRABALHO DO CIBEC </a:t>
              </a:r>
            </a:p>
          </p:txBody>
        </p:sp>
        <p:sp>
          <p:nvSpPr>
            <p:cNvPr id="9" name="Retângulo 8">
              <a:extLst>
                <a:ext uri="{FF2B5EF4-FFF2-40B4-BE49-F238E27FC236}">
                  <a16:creationId xmlns="" xmlns:a16="http://schemas.microsoft.com/office/drawing/2014/main" id="{349E1722-FFB3-49A9-9BAD-FFE30E0FD493}"/>
                </a:ext>
              </a:extLst>
            </p:cNvPr>
            <p:cNvSpPr/>
            <p:nvPr/>
          </p:nvSpPr>
          <p:spPr>
            <a:xfrm>
              <a:off x="920552" y="2188098"/>
              <a:ext cx="3168000" cy="837452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endParaRPr lang="pt-BR" b="1" dirty="0"/>
            </a:p>
            <a:p>
              <a:pPr algn="ctr"/>
              <a:r>
                <a:rPr lang="pt-BR" b="1" dirty="0"/>
                <a:t>Serviço de  Acesso ao Arquivo Histórico</a:t>
              </a:r>
            </a:p>
            <a:p>
              <a:pPr algn="ctr"/>
              <a:endParaRPr lang="pt-BR" b="1" dirty="0"/>
            </a:p>
          </p:txBody>
        </p:sp>
      </p:grpSp>
      <p:sp>
        <p:nvSpPr>
          <p:cNvPr id="10" name="Retângulo 9">
            <a:extLst>
              <a:ext uri="{FF2B5EF4-FFF2-40B4-BE49-F238E27FC236}">
                <a16:creationId xmlns="" xmlns:a16="http://schemas.microsoft.com/office/drawing/2014/main" id="{CC726820-EF9F-480B-B8C6-FD65354E8BFE}"/>
              </a:ext>
            </a:extLst>
          </p:cNvPr>
          <p:cNvSpPr/>
          <p:nvPr/>
        </p:nvSpPr>
        <p:spPr>
          <a:xfrm>
            <a:off x="1641899" y="763519"/>
            <a:ext cx="3957427" cy="923314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24" tIns="45712" rIns="91424" bIns="45712">
            <a:spAutoFit/>
          </a:bodyPr>
          <a:lstStyle/>
          <a:p>
            <a:endParaRPr lang="pt-BR" b="1" dirty="0"/>
          </a:p>
          <a:p>
            <a:pPr algn="ctr"/>
            <a:r>
              <a:rPr lang="pt-BR" b="1" dirty="0"/>
              <a:t>Biblioteca</a:t>
            </a:r>
          </a:p>
          <a:p>
            <a:r>
              <a:rPr lang="pt-BR" b="1" dirty="0"/>
              <a:t>	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="" xmlns:a16="http://schemas.microsoft.com/office/drawing/2014/main" id="{2C8B41CF-4AFD-4420-8AA4-2973FE048E67}"/>
              </a:ext>
            </a:extLst>
          </p:cNvPr>
          <p:cNvSpPr/>
          <p:nvPr/>
        </p:nvSpPr>
        <p:spPr>
          <a:xfrm>
            <a:off x="1644296" y="4140672"/>
            <a:ext cx="3955032" cy="923314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24" tIns="45712" rIns="91424" bIns="45712">
            <a:spAutoFit/>
          </a:bodyPr>
          <a:lstStyle/>
          <a:p>
            <a:pPr algn="ctr"/>
            <a:endParaRPr lang="pt-BR" b="1" dirty="0"/>
          </a:p>
          <a:p>
            <a:pPr algn="ctr"/>
            <a:r>
              <a:rPr lang="pt-BR" b="1" dirty="0"/>
              <a:t>Serviço de Acesso a Dados Protegidos – SEDAP	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="" xmlns:a16="http://schemas.microsoft.com/office/drawing/2014/main" id="{0C9520F7-B5F3-4C0E-8346-8844E22BCC67}"/>
              </a:ext>
            </a:extLst>
          </p:cNvPr>
          <p:cNvSpPr/>
          <p:nvPr/>
        </p:nvSpPr>
        <p:spPr>
          <a:xfrm>
            <a:off x="1593495" y="5891655"/>
            <a:ext cx="4005833" cy="64631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24" tIns="45712" rIns="91424" bIns="45712">
            <a:spAutoFit/>
          </a:bodyPr>
          <a:lstStyle/>
          <a:p>
            <a:pPr algn="ctr"/>
            <a:r>
              <a:rPr lang="pt-BR" b="1" dirty="0"/>
              <a:t>Serviço de Gestão Terminológica na Área de Educação	</a:t>
            </a:r>
          </a:p>
        </p:txBody>
      </p:sp>
      <p:pic>
        <p:nvPicPr>
          <p:cNvPr id="16" name="Picture 3" descr="C:\Users\Alvana.bof\AppData\Local\Microsoft\Windows\Temporary Internet Files\Content.Outlook\GYHA79O7\20180319_164515.jpg">
            <a:extLst>
              <a:ext uri="{FF2B5EF4-FFF2-40B4-BE49-F238E27FC236}">
                <a16:creationId xmlns="" xmlns:a16="http://schemas.microsoft.com/office/drawing/2014/main" id="{71D63247-9375-4417-A2F5-45843F467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852" y="2412481"/>
            <a:ext cx="3367794" cy="252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75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740" y="-1"/>
            <a:ext cx="10694140" cy="395173"/>
          </a:xfrm>
          <a:prstGeom prst="rect">
            <a:avLst/>
          </a:prstGeom>
          <a:solidFill>
            <a:srgbClr val="17375E"/>
          </a:solidFill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algn="ctr" defTabSz="1043056">
              <a:lnSpc>
                <a:spcPct val="80000"/>
              </a:lnSpc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1" kern="0" dirty="0">
                <a:solidFill>
                  <a:schemeClr val="bg1"/>
                </a:solidFill>
              </a:rPr>
              <a:t>PERSPECTIVAS PARA 2018 – CGIME 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613166" y="828303"/>
            <a:ext cx="9147544" cy="563231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lvl="0" indent="-342900" defTabSz="1043056">
              <a:lnSpc>
                <a:spcPct val="80000"/>
              </a:lnSpc>
              <a:buSzPct val="100000"/>
              <a:buFont typeface="Wingdings" pitchFamily="2"/>
              <a:buChar char="v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400" b="1" kern="0" dirty="0">
              <a:solidFill>
                <a:srgbClr val="1F497D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400" b="1" kern="0" dirty="0">
                <a:solidFill>
                  <a:srgbClr val="1F497D"/>
                </a:solidFill>
              </a:rPr>
              <a:t>SEDAP (Aprimoramentos):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pt-BR" sz="2400" b="1" kern="0" dirty="0">
                <a:solidFill>
                  <a:srgbClr val="1F497D"/>
                </a:solidFill>
              </a:rPr>
              <a:t>Revisão das Normas de Segurança (TI)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pt-BR" sz="2400" b="1" kern="0" dirty="0">
                <a:solidFill>
                  <a:srgbClr val="1F497D"/>
                </a:solidFill>
              </a:rPr>
              <a:t>Revisão de Guia do Usuário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400" b="1" kern="0" dirty="0">
                <a:solidFill>
                  <a:srgbClr val="1F497D"/>
                </a:solidFill>
              </a:rPr>
              <a:t>Revisão dos Procedimentos Padronizados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400" b="1" kern="0" dirty="0">
                <a:solidFill>
                  <a:srgbClr val="1F497D"/>
                </a:solidFill>
              </a:rPr>
              <a:t>Revisão modelo INFRA-SEDAP (TI)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400" b="1" kern="0" dirty="0">
                <a:solidFill>
                  <a:srgbClr val="1F497D"/>
                </a:solidFill>
              </a:rPr>
              <a:t>Revisão do modelo de acesso (TI)</a:t>
            </a:r>
          </a:p>
          <a:p>
            <a:endParaRPr lang="pt-BR" sz="2400" b="1" kern="0" dirty="0">
              <a:solidFill>
                <a:srgbClr val="1F497D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400" b="1" kern="0" dirty="0">
                <a:solidFill>
                  <a:srgbClr val="1F497D"/>
                </a:solidFill>
              </a:rPr>
              <a:t>Biblioteca: Tratamento de um passivo de 39.181 exemplares</a:t>
            </a:r>
          </a:p>
          <a:p>
            <a:pPr lvl="0" defTabSz="1043056">
              <a:lnSpc>
                <a:spcPct val="80000"/>
              </a:lnSpc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400" b="1" kern="0" dirty="0">
              <a:solidFill>
                <a:srgbClr val="1F497D"/>
              </a:solidFill>
            </a:endParaRPr>
          </a:p>
          <a:p>
            <a:pPr marL="342900" indent="-342900" defTabSz="1043056">
              <a:lnSpc>
                <a:spcPct val="80000"/>
              </a:lnSpc>
              <a:buSzPct val="100000"/>
              <a:buFont typeface="Wingdings" pitchFamily="2"/>
              <a:buChar char="v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1" kern="0" dirty="0">
                <a:solidFill>
                  <a:srgbClr val="1F497D"/>
                </a:solidFill>
              </a:rPr>
              <a:t>Arquivo Histórico: 1º lote digitalizado. Lançamento na rede internacional ICA-</a:t>
            </a:r>
            <a:r>
              <a:rPr lang="pt-BR" sz="2400" b="1" kern="0" dirty="0" err="1">
                <a:solidFill>
                  <a:srgbClr val="1F497D"/>
                </a:solidFill>
              </a:rPr>
              <a:t>AtoM</a:t>
            </a:r>
            <a:r>
              <a:rPr lang="pt-BR" sz="2400" b="1" kern="0" dirty="0">
                <a:solidFill>
                  <a:srgbClr val="1F497D"/>
                </a:solidFill>
              </a:rPr>
              <a:t> prevista para abril 2018</a:t>
            </a:r>
          </a:p>
          <a:p>
            <a:pPr marL="342900" indent="-342900" defTabSz="1043056">
              <a:lnSpc>
                <a:spcPct val="80000"/>
              </a:lnSpc>
              <a:buSzPct val="100000"/>
              <a:buFont typeface="Wingdings" pitchFamily="2"/>
              <a:buChar char="v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400" b="1" kern="0" dirty="0">
              <a:solidFill>
                <a:srgbClr val="1F497D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400" b="1" kern="0" dirty="0">
                <a:solidFill>
                  <a:srgbClr val="1F497D"/>
                </a:solidFill>
              </a:rPr>
              <a:t>Terminologia: Revisão do BRASED BDT/Mercosul/TECER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pt-BR" sz="2400" b="1" kern="0" dirty="0">
              <a:solidFill>
                <a:srgbClr val="1F497D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400" b="1" kern="0" dirty="0">
                <a:solidFill>
                  <a:srgbClr val="1F497D"/>
                </a:solidFill>
              </a:rPr>
              <a:t> Desenvolvimento Sistema de Gerenciamento  de tesauros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-249"/>
            <a:ext cx="10693400" cy="46166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lvl="0" algn="ctr"/>
            <a:r>
              <a:rPr lang="pt-BR" sz="2400" b="1" dirty="0">
                <a:solidFill>
                  <a:schemeClr val="bg1"/>
                </a:solidFill>
              </a:rPr>
              <a:t>Perspectivas do CIBEC para 2018 </a:t>
            </a:r>
          </a:p>
        </p:txBody>
      </p:sp>
    </p:spTree>
    <p:extLst>
      <p:ext uri="{BB962C8B-B14F-4D97-AF65-F5344CB8AC3E}">
        <p14:creationId xmlns:p14="http://schemas.microsoft.com/office/powerpoint/2010/main" val="314072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-745" y="12211"/>
            <a:ext cx="10694145" cy="461662"/>
          </a:xfrm>
          <a:prstGeom prst="rect">
            <a:avLst/>
          </a:prstGeom>
          <a:solidFill>
            <a:srgbClr val="17375E"/>
          </a:solidFill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lvl="0" defTabSz="104305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1" dirty="0">
                <a:solidFill>
                  <a:schemeClr val="bg1"/>
                </a:solidFill>
              </a:rPr>
              <a:t>O MONITORAMENTO DAS METAS DO PNE  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-745" y="57062"/>
            <a:ext cx="10693400" cy="395173"/>
          </a:xfrm>
          <a:prstGeom prst="rect">
            <a:avLst/>
          </a:prstGeom>
          <a:solidFill>
            <a:srgbClr val="002060"/>
          </a:solidFill>
        </p:spPr>
        <p:txBody>
          <a:bodyPr wrap="square" anchor="ctr">
            <a:spAutoFit/>
          </a:bodyPr>
          <a:lstStyle/>
          <a:p>
            <a:pPr algn="ctr" defTabSz="1043056">
              <a:lnSpc>
                <a:spcPct val="80000"/>
              </a:lnSpc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1" kern="0" dirty="0">
                <a:solidFill>
                  <a:schemeClr val="bg1"/>
                </a:solidFill>
              </a:rPr>
              <a:t>PERSPECTIVAS DA DIRETORIA PARA 2018  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7B13346D-AEA1-45E9-86EF-7060A9A71058}"/>
              </a:ext>
            </a:extLst>
          </p:cNvPr>
          <p:cNvSpPr txBox="1"/>
          <p:nvPr/>
        </p:nvSpPr>
        <p:spPr>
          <a:xfrm>
            <a:off x="306140" y="1188343"/>
            <a:ext cx="7128792" cy="57061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342900" indent="-342900" defTabSz="1043056">
              <a:lnSpc>
                <a:spcPct val="80000"/>
              </a:lnSpc>
              <a:buSzPct val="100000"/>
              <a:buFont typeface="Wingdings" pitchFamily="2"/>
              <a:buChar char="v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1" kern="0" dirty="0">
                <a:solidFill>
                  <a:srgbClr val="1F497D"/>
                </a:solidFill>
                <a:latin typeface="Calibri"/>
              </a:rPr>
              <a:t>Publicação do Relatório do 2º Ciclo de Monitoramento das Metas do PNE – 2018</a:t>
            </a:r>
          </a:p>
          <a:p>
            <a:pPr marL="342900" indent="-342900" defTabSz="1043056">
              <a:lnSpc>
                <a:spcPct val="80000"/>
              </a:lnSpc>
              <a:buSzPct val="100000"/>
              <a:buFont typeface="Wingdings" pitchFamily="2"/>
              <a:buChar char="v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400" b="1" kern="0" dirty="0">
              <a:solidFill>
                <a:srgbClr val="1F497D"/>
              </a:solidFill>
              <a:latin typeface="Calibri"/>
            </a:endParaRPr>
          </a:p>
          <a:p>
            <a:pPr marL="342900" lvl="0" indent="-342900" defTabSz="1043056">
              <a:lnSpc>
                <a:spcPct val="80000"/>
              </a:lnSpc>
              <a:buSzPct val="100000"/>
              <a:buFont typeface="Wingdings" pitchFamily="2"/>
              <a:buChar char="v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1" kern="0" dirty="0">
                <a:solidFill>
                  <a:srgbClr val="1F497D"/>
                </a:solidFill>
                <a:latin typeface="Calibri"/>
              </a:rPr>
              <a:t>Publicação da Coletânea de estudos relativos ao monitoramento das metas do PNE – 2018</a:t>
            </a:r>
          </a:p>
          <a:p>
            <a:pPr marL="342900" lvl="0" indent="-342900" defTabSz="1043056">
              <a:lnSpc>
                <a:spcPct val="80000"/>
              </a:lnSpc>
              <a:buSzPct val="100000"/>
              <a:buFont typeface="Wingdings" pitchFamily="2"/>
              <a:buChar char="v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400" b="1" kern="0" dirty="0">
              <a:solidFill>
                <a:srgbClr val="1F497D"/>
              </a:solidFill>
              <a:latin typeface="Calibri"/>
            </a:endParaRPr>
          </a:p>
          <a:p>
            <a:pPr marL="342900" lvl="0" indent="-342900" defTabSz="1043056">
              <a:lnSpc>
                <a:spcPct val="80000"/>
              </a:lnSpc>
              <a:buSzPct val="100000"/>
              <a:buFont typeface="Wingdings" pitchFamily="2"/>
              <a:buChar char="v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1" kern="0" dirty="0">
                <a:solidFill>
                  <a:srgbClr val="1F497D"/>
                </a:solidFill>
                <a:latin typeface="Calibri"/>
              </a:rPr>
              <a:t>Realização dos Seminários de Pesquisa da DIRED  </a:t>
            </a:r>
          </a:p>
          <a:p>
            <a:pPr marL="342900" lvl="0" indent="-342900" defTabSz="1043056">
              <a:lnSpc>
                <a:spcPct val="80000"/>
              </a:lnSpc>
              <a:buSzPct val="100000"/>
              <a:buFont typeface="Wingdings" pitchFamily="2"/>
              <a:buChar char="v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400" b="1" kern="0" dirty="0">
              <a:solidFill>
                <a:srgbClr val="1F497D"/>
              </a:solidFill>
              <a:latin typeface="Calibri"/>
            </a:endParaRPr>
          </a:p>
          <a:p>
            <a:pPr marL="342900" indent="-342900" defTabSz="1043056">
              <a:lnSpc>
                <a:spcPct val="80000"/>
              </a:lnSpc>
              <a:buSzPct val="100000"/>
              <a:buFont typeface="Wingdings" pitchFamily="2"/>
              <a:buChar char="v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1" kern="0" dirty="0">
                <a:solidFill>
                  <a:srgbClr val="1F497D"/>
                </a:solidFill>
              </a:rPr>
              <a:t>Realização do Seminário de Divulgação do Relatório do 2º Ciclo de Monitoramento das Metas do PNE – 2018</a:t>
            </a:r>
          </a:p>
          <a:p>
            <a:pPr defTabSz="1043056">
              <a:lnSpc>
                <a:spcPct val="80000"/>
              </a:lnSpc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400" b="1" kern="0" dirty="0">
              <a:solidFill>
                <a:srgbClr val="1F497D"/>
              </a:solidFill>
            </a:endParaRPr>
          </a:p>
          <a:p>
            <a:pPr marL="342900" lvl="0" indent="-342900" defTabSz="1043056">
              <a:lnSpc>
                <a:spcPct val="80000"/>
              </a:lnSpc>
              <a:buSzPct val="100000"/>
              <a:buFont typeface="Wingdings" pitchFamily="2"/>
              <a:buChar char="v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1" kern="0" dirty="0">
                <a:solidFill>
                  <a:srgbClr val="1F497D"/>
                </a:solidFill>
              </a:rPr>
              <a:t>Realização Seminário de Divulgação Coletânea de estudos relativos ao monitoramento das metas do PNE – 2018</a:t>
            </a:r>
          </a:p>
          <a:p>
            <a:pPr marL="342900" lvl="0" indent="-342900" defTabSz="1043056">
              <a:lnSpc>
                <a:spcPct val="80000"/>
              </a:lnSpc>
              <a:buSzPct val="100000"/>
              <a:buFont typeface="Wingdings" pitchFamily="2"/>
              <a:buChar char="v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400" b="1" kern="0" dirty="0">
              <a:solidFill>
                <a:srgbClr val="1F497D"/>
              </a:solidFill>
            </a:endParaRPr>
          </a:p>
          <a:p>
            <a:pPr lvl="0" defTabSz="1043056">
              <a:lnSpc>
                <a:spcPct val="80000"/>
              </a:lnSpc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400" b="1" kern="0" dirty="0">
              <a:solidFill>
                <a:srgbClr val="1F497D"/>
              </a:solidFill>
            </a:endParaRPr>
          </a:p>
          <a:p>
            <a:pPr marL="342900" indent="-342900" defTabSz="1043056">
              <a:lnSpc>
                <a:spcPct val="80000"/>
              </a:lnSpc>
              <a:buSzPct val="100000"/>
              <a:buFont typeface="Wingdings" pitchFamily="2"/>
              <a:buChar char="v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400" b="1" kern="0" dirty="0">
              <a:solidFill>
                <a:srgbClr val="1F497D"/>
              </a:solidFill>
              <a:latin typeface="Calibri"/>
            </a:endParaRPr>
          </a:p>
          <a:p>
            <a:pPr marL="342900" lvl="0" indent="-342900" defTabSz="1043056">
              <a:lnSpc>
                <a:spcPct val="80000"/>
              </a:lnSpc>
              <a:buSzPct val="100000"/>
              <a:buFont typeface="Wingdings" pitchFamily="2"/>
              <a:buChar char="v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1" dirty="0">
              <a:solidFill>
                <a:srgbClr val="1F497D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53CF7409-10A5-489F-9545-21ECFF8EE4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61" t="8768" r="30927" b="4779"/>
          <a:stretch/>
        </p:blipFill>
        <p:spPr bwMode="auto">
          <a:xfrm>
            <a:off x="8010996" y="1980431"/>
            <a:ext cx="2251150" cy="2998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784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-745" y="12211"/>
            <a:ext cx="10694145" cy="461662"/>
          </a:xfrm>
          <a:prstGeom prst="rect">
            <a:avLst/>
          </a:prstGeom>
          <a:solidFill>
            <a:srgbClr val="17375E"/>
          </a:solidFill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lvl="0" defTabSz="104305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1" dirty="0">
                <a:solidFill>
                  <a:schemeClr val="bg1"/>
                </a:solidFill>
              </a:rPr>
              <a:t>O MONITORAMENTO DAS METAS DO PNE  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-745" y="72341"/>
            <a:ext cx="10693400" cy="400110"/>
          </a:xfrm>
          <a:prstGeom prst="rect">
            <a:avLst/>
          </a:prstGeom>
          <a:solidFill>
            <a:srgbClr val="002060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DIRETORIA DE TECNOLOGIA E DISSEMINAÇÃO DE INFORMAÇÕES EDUCACIONAIS - DTDIE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29A0FA35-BC3B-4EC3-BB4B-1249EF61F86D}"/>
              </a:ext>
            </a:extLst>
          </p:cNvPr>
          <p:cNvSpPr txBox="1"/>
          <p:nvPr/>
        </p:nvSpPr>
        <p:spPr>
          <a:xfrm flipH="1">
            <a:off x="75305" y="595143"/>
            <a:ext cx="10541299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ATRIBUIÇÕES:</a:t>
            </a:r>
          </a:p>
          <a:p>
            <a:pPr algn="just"/>
            <a:endParaRPr lang="pt-BR" sz="2400" b="1" dirty="0">
              <a:solidFill>
                <a:schemeClr val="tx2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chemeClr val="tx2"/>
                </a:solidFill>
              </a:rPr>
              <a:t>Planejar, propor e desenvolver mecanismos, instrumentos e produtos de disseminação e documentação de informações educacionais do INEP, oferecendo suporte à divulgação de resultados e produtos dos sistemas de avaliação e de indicadores e estatísticas educacionais, em articulação com as outras diretorias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chemeClr val="tx2"/>
                </a:solidFill>
              </a:rPr>
              <a:t>Organizar e sistematizar dados e informações relacionados às áreas responsáveis pelos processos de coleta, de estudo e de avaliação educacional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chemeClr val="tx2"/>
                </a:solidFill>
              </a:rPr>
              <a:t>Desenvolver, aperfeiçoar, manter e dar suporte aos sistemas informatizados e aos bancos de dados do INEP, bem como administrar os recursos de informação, informática e telecomunicação da Instituição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chemeClr val="tx2"/>
                </a:solidFill>
              </a:rPr>
              <a:t>Definir, em articulação com as demais unidades do INEP, as linguagens e os formatos adequados aos diversos perfis de usuários de informação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chemeClr val="tx2"/>
                </a:solidFill>
              </a:rPr>
              <a:t>Promover a disseminação de indicadores comparados, em articulação com as Diretorias de Educação Básica e Superior e, quando for o caso, com organismos internacionais.</a:t>
            </a:r>
          </a:p>
        </p:txBody>
      </p:sp>
    </p:spTree>
    <p:extLst>
      <p:ext uri="{BB962C8B-B14F-4D97-AF65-F5344CB8AC3E}">
        <p14:creationId xmlns:p14="http://schemas.microsoft.com/office/powerpoint/2010/main" val="316204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79070"/>
            <a:ext cx="10693400" cy="7403122"/>
          </a:xfrm>
          <a:prstGeom prst="rect">
            <a:avLst/>
          </a:prstGeom>
          <a:gradFill flip="none" rotWithShape="1">
            <a:gsLst>
              <a:gs pos="100000">
                <a:srgbClr val="EAEAEA"/>
              </a:gs>
              <a:gs pos="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943" dirty="0"/>
          </a:p>
        </p:txBody>
      </p:sp>
      <p:grpSp>
        <p:nvGrpSpPr>
          <p:cNvPr id="2" name="Grupo 33"/>
          <p:cNvGrpSpPr/>
          <p:nvPr/>
        </p:nvGrpSpPr>
        <p:grpSpPr>
          <a:xfrm rot="19800000">
            <a:off x="6309873" y="592712"/>
            <a:ext cx="1042906" cy="174472"/>
            <a:chOff x="4996426" y="188641"/>
            <a:chExt cx="1513440" cy="253190"/>
          </a:xfrm>
        </p:grpSpPr>
        <p:sp>
          <p:nvSpPr>
            <p:cNvPr id="27" name="Elipse 26"/>
            <p:cNvSpPr/>
            <p:nvPr/>
          </p:nvSpPr>
          <p:spPr>
            <a:xfrm>
              <a:off x="6256676" y="188641"/>
              <a:ext cx="253190" cy="253190"/>
            </a:xfrm>
            <a:prstGeom prst="ellipse">
              <a:avLst/>
            </a:prstGeom>
            <a:solidFill>
              <a:srgbClr val="0063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943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cxnSp>
          <p:nvCxnSpPr>
            <p:cNvPr id="29" name="Conector reto 28"/>
            <p:cNvCxnSpPr/>
            <p:nvPr/>
          </p:nvCxnSpPr>
          <p:spPr>
            <a:xfrm flipH="1">
              <a:off x="4996426" y="315236"/>
              <a:ext cx="1386846" cy="0"/>
            </a:xfrm>
            <a:prstGeom prst="line">
              <a:avLst/>
            </a:prstGeom>
            <a:ln w="38100">
              <a:solidFill>
                <a:srgbClr val="0063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upo 41"/>
          <p:cNvGrpSpPr/>
          <p:nvPr/>
        </p:nvGrpSpPr>
        <p:grpSpPr>
          <a:xfrm rot="9178477">
            <a:off x="5354129" y="6242928"/>
            <a:ext cx="1042906" cy="174472"/>
            <a:chOff x="4996426" y="188641"/>
            <a:chExt cx="1513440" cy="253190"/>
          </a:xfrm>
          <a:solidFill>
            <a:srgbClr val="CEB600"/>
          </a:solidFill>
        </p:grpSpPr>
        <p:sp>
          <p:nvSpPr>
            <p:cNvPr id="43" name="Elipse 42"/>
            <p:cNvSpPr/>
            <p:nvPr/>
          </p:nvSpPr>
          <p:spPr>
            <a:xfrm>
              <a:off x="6256676" y="188641"/>
              <a:ext cx="253190" cy="253190"/>
            </a:xfrm>
            <a:prstGeom prst="ellipse">
              <a:avLst/>
            </a:prstGeom>
            <a:grpFill/>
            <a:ln>
              <a:solidFill>
                <a:srgbClr val="CEB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943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cxnSp>
          <p:nvCxnSpPr>
            <p:cNvPr id="44" name="Conector reto 43"/>
            <p:cNvCxnSpPr/>
            <p:nvPr/>
          </p:nvCxnSpPr>
          <p:spPr>
            <a:xfrm flipH="1">
              <a:off x="4996426" y="315236"/>
              <a:ext cx="1386846" cy="0"/>
            </a:xfrm>
            <a:prstGeom prst="line">
              <a:avLst/>
            </a:prstGeom>
            <a:grpFill/>
            <a:ln w="38100">
              <a:solidFill>
                <a:srgbClr val="CEB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upo 46"/>
          <p:cNvGrpSpPr/>
          <p:nvPr/>
        </p:nvGrpSpPr>
        <p:grpSpPr>
          <a:xfrm rot="1070388">
            <a:off x="6477053" y="4128484"/>
            <a:ext cx="2380565" cy="698739"/>
            <a:chOff x="3055246" y="-176418"/>
            <a:chExt cx="3454620" cy="1013994"/>
          </a:xfrm>
          <a:solidFill>
            <a:srgbClr val="002B82"/>
          </a:solidFill>
        </p:grpSpPr>
        <p:sp>
          <p:nvSpPr>
            <p:cNvPr id="48" name="Elipse 47"/>
            <p:cNvSpPr/>
            <p:nvPr/>
          </p:nvSpPr>
          <p:spPr>
            <a:xfrm>
              <a:off x="6256676" y="188641"/>
              <a:ext cx="253190" cy="253190"/>
            </a:xfrm>
            <a:prstGeom prst="ellipse">
              <a:avLst/>
            </a:prstGeom>
            <a:grpFill/>
            <a:ln>
              <a:solidFill>
                <a:srgbClr val="002B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943">
                <a:solidFill>
                  <a:srgbClr val="002B82"/>
                </a:solidFill>
              </a:endParaRPr>
            </a:p>
          </p:txBody>
        </p:sp>
        <p:cxnSp>
          <p:nvCxnSpPr>
            <p:cNvPr id="49" name="Conector reto 48"/>
            <p:cNvCxnSpPr/>
            <p:nvPr/>
          </p:nvCxnSpPr>
          <p:spPr>
            <a:xfrm rot="20529612" flipH="1" flipV="1">
              <a:off x="3055246" y="-176418"/>
              <a:ext cx="3250860" cy="1013994"/>
            </a:xfrm>
            <a:prstGeom prst="line">
              <a:avLst/>
            </a:prstGeom>
            <a:grpFill/>
            <a:ln w="38100">
              <a:solidFill>
                <a:srgbClr val="002B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upo 52"/>
          <p:cNvGrpSpPr/>
          <p:nvPr/>
        </p:nvGrpSpPr>
        <p:grpSpPr>
          <a:xfrm rot="12600000">
            <a:off x="1152207" y="2048098"/>
            <a:ext cx="1042906" cy="174472"/>
            <a:chOff x="4996426" y="188641"/>
            <a:chExt cx="1513440" cy="253190"/>
          </a:xfrm>
          <a:solidFill>
            <a:srgbClr val="006A8A"/>
          </a:solidFill>
        </p:grpSpPr>
        <p:sp>
          <p:nvSpPr>
            <p:cNvPr id="54" name="Elipse 53"/>
            <p:cNvSpPr/>
            <p:nvPr/>
          </p:nvSpPr>
          <p:spPr>
            <a:xfrm>
              <a:off x="6256676" y="188641"/>
              <a:ext cx="253190" cy="253190"/>
            </a:xfrm>
            <a:prstGeom prst="ellipse">
              <a:avLst/>
            </a:prstGeom>
            <a:grpFill/>
            <a:ln>
              <a:solidFill>
                <a:srgbClr val="006A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943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cxnSp>
          <p:nvCxnSpPr>
            <p:cNvPr id="55" name="Conector reto 54"/>
            <p:cNvCxnSpPr/>
            <p:nvPr/>
          </p:nvCxnSpPr>
          <p:spPr>
            <a:xfrm flipH="1">
              <a:off x="4996426" y="315236"/>
              <a:ext cx="1386846" cy="0"/>
            </a:xfrm>
            <a:prstGeom prst="line">
              <a:avLst/>
            </a:prstGeom>
            <a:grpFill/>
            <a:ln w="38100">
              <a:solidFill>
                <a:srgbClr val="006A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upo 56"/>
          <p:cNvGrpSpPr/>
          <p:nvPr/>
        </p:nvGrpSpPr>
        <p:grpSpPr>
          <a:xfrm rot="10800000">
            <a:off x="776162" y="4772135"/>
            <a:ext cx="2234060" cy="174472"/>
            <a:chOff x="3267851" y="188641"/>
            <a:chExt cx="3242015" cy="253190"/>
          </a:xfrm>
          <a:solidFill>
            <a:srgbClr val="C16727"/>
          </a:solidFill>
        </p:grpSpPr>
        <p:sp>
          <p:nvSpPr>
            <p:cNvPr id="58" name="Elipse 57"/>
            <p:cNvSpPr/>
            <p:nvPr/>
          </p:nvSpPr>
          <p:spPr>
            <a:xfrm>
              <a:off x="6256676" y="188641"/>
              <a:ext cx="253190" cy="253190"/>
            </a:xfrm>
            <a:prstGeom prst="ellipse">
              <a:avLst/>
            </a:prstGeom>
            <a:grpFill/>
            <a:ln>
              <a:solidFill>
                <a:srgbClr val="C167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943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cxnSp>
          <p:nvCxnSpPr>
            <p:cNvPr id="59" name="Conector reto 58"/>
            <p:cNvCxnSpPr/>
            <p:nvPr/>
          </p:nvCxnSpPr>
          <p:spPr>
            <a:xfrm rot="10800000">
              <a:off x="3267851" y="315235"/>
              <a:ext cx="3115421" cy="0"/>
            </a:xfrm>
            <a:prstGeom prst="line">
              <a:avLst/>
            </a:prstGeom>
            <a:grpFill/>
            <a:ln w="38100">
              <a:solidFill>
                <a:srgbClr val="C167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upo 35"/>
          <p:cNvGrpSpPr/>
          <p:nvPr/>
        </p:nvGrpSpPr>
        <p:grpSpPr>
          <a:xfrm>
            <a:off x="8907417" y="2473766"/>
            <a:ext cx="702522" cy="174472"/>
            <a:chOff x="5490384" y="188641"/>
            <a:chExt cx="1019482" cy="253190"/>
          </a:xfrm>
          <a:solidFill>
            <a:srgbClr val="8A113B"/>
          </a:solidFill>
        </p:grpSpPr>
        <p:sp>
          <p:nvSpPr>
            <p:cNvPr id="37" name="Elipse 36"/>
            <p:cNvSpPr/>
            <p:nvPr/>
          </p:nvSpPr>
          <p:spPr>
            <a:xfrm>
              <a:off x="6256676" y="188641"/>
              <a:ext cx="253190" cy="253190"/>
            </a:xfrm>
            <a:prstGeom prst="ellipse">
              <a:avLst/>
            </a:prstGeom>
            <a:grpFill/>
            <a:ln>
              <a:solidFill>
                <a:srgbClr val="8A11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943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cxnSp>
          <p:nvCxnSpPr>
            <p:cNvPr id="38" name="Conector reto 37"/>
            <p:cNvCxnSpPr/>
            <p:nvPr/>
          </p:nvCxnSpPr>
          <p:spPr>
            <a:xfrm flipH="1" flipV="1">
              <a:off x="5490384" y="315235"/>
              <a:ext cx="892887" cy="2"/>
            </a:xfrm>
            <a:prstGeom prst="line">
              <a:avLst/>
            </a:prstGeom>
            <a:grpFill/>
            <a:ln w="38100">
              <a:solidFill>
                <a:srgbClr val="8A11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14163">
            <a:off x="1687528" y="1622824"/>
            <a:ext cx="2640511" cy="2640511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980" y="2527312"/>
            <a:ext cx="2822242" cy="282224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2125">
            <a:off x="6680050" y="1767046"/>
            <a:ext cx="2680697" cy="268069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23737">
            <a:off x="2099074" y="4395123"/>
            <a:ext cx="2816892" cy="281689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4676">
            <a:off x="4251085" y="87229"/>
            <a:ext cx="2528201" cy="252820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5587">
            <a:off x="5966706" y="4561006"/>
            <a:ext cx="2709930" cy="2709930"/>
          </a:xfrm>
          <a:prstGeom prst="rect">
            <a:avLst/>
          </a:prstGeom>
        </p:spPr>
      </p:pic>
      <p:sp>
        <p:nvSpPr>
          <p:cNvPr id="16" name="Retângulo 15"/>
          <p:cNvSpPr/>
          <p:nvPr/>
        </p:nvSpPr>
        <p:spPr>
          <a:xfrm>
            <a:off x="9403227" y="2664871"/>
            <a:ext cx="1321439" cy="1022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8467" indent="-308467">
              <a:buFont typeface="Arial" panose="020B0604020202020204" pitchFamily="34" charset="0"/>
              <a:buChar char="•"/>
            </a:pPr>
            <a:r>
              <a:rPr lang="pt-BR" sz="1511" dirty="0">
                <a:solidFill>
                  <a:srgbClr val="8A113B"/>
                </a:solidFill>
              </a:rPr>
              <a:t>E-MEC</a:t>
            </a:r>
          </a:p>
          <a:p>
            <a:pPr marL="308467" indent="-308467">
              <a:buFont typeface="Arial" panose="020B0604020202020204" pitchFamily="34" charset="0"/>
              <a:buChar char="•"/>
            </a:pPr>
            <a:r>
              <a:rPr lang="pt-BR" sz="1511" dirty="0">
                <a:solidFill>
                  <a:srgbClr val="8A113B"/>
                </a:solidFill>
              </a:rPr>
              <a:t>ENADE</a:t>
            </a:r>
          </a:p>
          <a:p>
            <a:pPr marL="308467" indent="-308467">
              <a:buFont typeface="Arial" panose="020B0604020202020204" pitchFamily="34" charset="0"/>
              <a:buChar char="•"/>
            </a:pPr>
            <a:r>
              <a:rPr lang="pt-BR" sz="1511" dirty="0">
                <a:solidFill>
                  <a:srgbClr val="8A113B"/>
                </a:solidFill>
              </a:rPr>
              <a:t>REVALIDA</a:t>
            </a:r>
          </a:p>
          <a:p>
            <a:pPr marL="308467" indent="-308467">
              <a:buFont typeface="Arial" panose="020B0604020202020204" pitchFamily="34" charset="0"/>
              <a:buChar char="•"/>
            </a:pPr>
            <a:r>
              <a:rPr lang="pt-BR" sz="1511" dirty="0">
                <a:solidFill>
                  <a:srgbClr val="8A113B"/>
                </a:solidFill>
              </a:rPr>
              <a:t>BNI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228294" y="453837"/>
            <a:ext cx="1740569" cy="1686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95" dirty="0">
                <a:solidFill>
                  <a:srgbClr val="006A8A"/>
                </a:solidFill>
              </a:rPr>
              <a:t>• AAE</a:t>
            </a:r>
          </a:p>
          <a:p>
            <a:r>
              <a:rPr lang="pt-BR" sz="1295" dirty="0">
                <a:solidFill>
                  <a:srgbClr val="006A8A"/>
                </a:solidFill>
              </a:rPr>
              <a:t>• ÁGORA </a:t>
            </a:r>
          </a:p>
          <a:p>
            <a:r>
              <a:rPr lang="pt-BR" sz="1295" dirty="0">
                <a:solidFill>
                  <a:srgbClr val="006A8A"/>
                </a:solidFill>
              </a:rPr>
              <a:t>• DIRF</a:t>
            </a:r>
          </a:p>
          <a:p>
            <a:r>
              <a:rPr lang="pt-BR" sz="1295" dirty="0">
                <a:solidFill>
                  <a:srgbClr val="006A8A"/>
                </a:solidFill>
              </a:rPr>
              <a:t>• INEP ADM</a:t>
            </a:r>
          </a:p>
          <a:p>
            <a:r>
              <a:rPr lang="pt-BR" sz="1295" dirty="0">
                <a:solidFill>
                  <a:srgbClr val="006A8A"/>
                </a:solidFill>
              </a:rPr>
              <a:t>• INEP RH</a:t>
            </a:r>
          </a:p>
          <a:p>
            <a:r>
              <a:rPr lang="pt-BR" sz="1295" dirty="0">
                <a:solidFill>
                  <a:srgbClr val="006A8A"/>
                </a:solidFill>
              </a:rPr>
              <a:t>• MAPA</a:t>
            </a:r>
          </a:p>
          <a:p>
            <a:r>
              <a:rPr lang="pt-BR" sz="1295" dirty="0">
                <a:solidFill>
                  <a:srgbClr val="006A8A"/>
                </a:solidFill>
              </a:rPr>
              <a:t>• RNC</a:t>
            </a:r>
          </a:p>
          <a:p>
            <a:r>
              <a:rPr lang="pt-BR" sz="1295" dirty="0">
                <a:solidFill>
                  <a:srgbClr val="006A8A"/>
                </a:solidFill>
              </a:rPr>
              <a:t>• RNIPFES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2412187" y="2561001"/>
            <a:ext cx="1181734" cy="7568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318" b="1" dirty="0">
                <a:solidFill>
                  <a:srgbClr val="006A8A"/>
                </a:solidFill>
              </a:rPr>
              <a:t>DGP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7370269" y="71405"/>
            <a:ext cx="3074299" cy="1487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5080" indent="-185080">
              <a:buFont typeface="Arial" panose="020B0604020202020204" pitchFamily="34" charset="0"/>
              <a:buChar char="•"/>
            </a:pPr>
            <a:r>
              <a:rPr lang="pt-BR" sz="1295" dirty="0">
                <a:solidFill>
                  <a:srgbClr val="006356"/>
                </a:solidFill>
              </a:rPr>
              <a:t>CELPE-BRAS</a:t>
            </a:r>
          </a:p>
          <a:p>
            <a:pPr marL="185080" indent="-185080">
              <a:buFont typeface="Arial" panose="020B0604020202020204" pitchFamily="34" charset="0"/>
              <a:buChar char="•"/>
            </a:pPr>
            <a:r>
              <a:rPr lang="pt-BR" sz="1295" dirty="0">
                <a:solidFill>
                  <a:srgbClr val="006356"/>
                </a:solidFill>
              </a:rPr>
              <a:t>ENCCEJA</a:t>
            </a:r>
          </a:p>
          <a:p>
            <a:pPr marL="185080" indent="-185080">
              <a:buFont typeface="Arial" panose="020B0604020202020204" pitchFamily="34" charset="0"/>
              <a:buChar char="•"/>
            </a:pPr>
            <a:r>
              <a:rPr lang="pt-BR" sz="1295" dirty="0">
                <a:solidFill>
                  <a:srgbClr val="006356"/>
                </a:solidFill>
              </a:rPr>
              <a:t>ENEM</a:t>
            </a:r>
          </a:p>
          <a:p>
            <a:pPr marL="185080" indent="-185080">
              <a:buFont typeface="Arial" panose="020B0604020202020204" pitchFamily="34" charset="0"/>
              <a:buChar char="•"/>
            </a:pPr>
            <a:r>
              <a:rPr lang="pt-BR" sz="1295" dirty="0">
                <a:solidFill>
                  <a:srgbClr val="006356"/>
                </a:solidFill>
              </a:rPr>
              <a:t>FAEB</a:t>
            </a:r>
          </a:p>
          <a:p>
            <a:pPr marL="185080" indent="-185080">
              <a:buFont typeface="Arial" panose="020B0604020202020204" pitchFamily="34" charset="0"/>
              <a:buChar char="•"/>
            </a:pPr>
            <a:r>
              <a:rPr lang="pt-BR" sz="1295" dirty="0">
                <a:solidFill>
                  <a:srgbClr val="006356"/>
                </a:solidFill>
              </a:rPr>
              <a:t>PNAIC - PROVINHA BRASIL</a:t>
            </a:r>
          </a:p>
          <a:p>
            <a:pPr marL="185080" indent="-185080">
              <a:buFont typeface="Arial" panose="020B0604020202020204" pitchFamily="34" charset="0"/>
              <a:buChar char="•"/>
            </a:pPr>
            <a:r>
              <a:rPr lang="pt-BR" sz="1295" dirty="0">
                <a:solidFill>
                  <a:srgbClr val="006356"/>
                </a:solidFill>
              </a:rPr>
              <a:t>SAEB - ANA</a:t>
            </a:r>
          </a:p>
          <a:p>
            <a:pPr marL="185080" indent="-185080">
              <a:buFont typeface="Arial" panose="020B0604020202020204" pitchFamily="34" charset="0"/>
              <a:buChar char="•"/>
            </a:pPr>
            <a:r>
              <a:rPr lang="pt-BR" sz="1295" dirty="0">
                <a:solidFill>
                  <a:srgbClr val="006356"/>
                </a:solidFill>
              </a:rPr>
              <a:t>SAEB - PROVA BRASIL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4819957" y="1006017"/>
            <a:ext cx="1438086" cy="7568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318" b="1" dirty="0">
                <a:solidFill>
                  <a:srgbClr val="006356"/>
                </a:solidFill>
              </a:rPr>
              <a:t>DAEB</a:t>
            </a:r>
          </a:p>
        </p:txBody>
      </p:sp>
      <p:sp>
        <p:nvSpPr>
          <p:cNvPr id="35" name="Retângulo 34"/>
          <p:cNvSpPr/>
          <p:nvPr/>
        </p:nvSpPr>
        <p:spPr>
          <a:xfrm>
            <a:off x="7349743" y="2715498"/>
            <a:ext cx="1383007" cy="7568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318" b="1" dirty="0">
                <a:solidFill>
                  <a:srgbClr val="8A113B"/>
                </a:solidFill>
              </a:rPr>
              <a:t>DAES</a:t>
            </a:r>
          </a:p>
        </p:txBody>
      </p:sp>
      <p:sp>
        <p:nvSpPr>
          <p:cNvPr id="40" name="Retângulo 39"/>
          <p:cNvSpPr/>
          <p:nvPr/>
        </p:nvSpPr>
        <p:spPr>
          <a:xfrm>
            <a:off x="4667942" y="6684814"/>
            <a:ext cx="1755298" cy="789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8467" indent="-308467">
              <a:buFont typeface="Arial" panose="020B0604020202020204" pitchFamily="34" charset="0"/>
              <a:buChar char="•"/>
            </a:pPr>
            <a:r>
              <a:rPr lang="pt-BR" sz="1511" dirty="0">
                <a:solidFill>
                  <a:srgbClr val="5C5100"/>
                </a:solidFill>
              </a:rPr>
              <a:t>CENSO SUP</a:t>
            </a:r>
          </a:p>
          <a:p>
            <a:pPr marL="308467" indent="-308467">
              <a:buFont typeface="Arial" panose="020B0604020202020204" pitchFamily="34" charset="0"/>
              <a:buChar char="•"/>
            </a:pPr>
            <a:r>
              <a:rPr lang="pt-BR" sz="1511" dirty="0">
                <a:solidFill>
                  <a:srgbClr val="5C5100"/>
                </a:solidFill>
              </a:rPr>
              <a:t>EDUCACENSO</a:t>
            </a:r>
          </a:p>
          <a:p>
            <a:pPr marL="308467" indent="-308467">
              <a:buFont typeface="Arial" panose="020B0604020202020204" pitchFamily="34" charset="0"/>
              <a:buChar char="•"/>
            </a:pPr>
            <a:r>
              <a:rPr lang="pt-BR" sz="1511" dirty="0">
                <a:solidFill>
                  <a:srgbClr val="5C5100"/>
                </a:solidFill>
              </a:rPr>
              <a:t>IDEB </a:t>
            </a:r>
          </a:p>
        </p:txBody>
      </p:sp>
      <p:sp>
        <p:nvSpPr>
          <p:cNvPr id="41" name="Retângulo 40"/>
          <p:cNvSpPr/>
          <p:nvPr/>
        </p:nvSpPr>
        <p:spPr>
          <a:xfrm>
            <a:off x="6651106" y="5566010"/>
            <a:ext cx="1425390" cy="7568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318" b="1" dirty="0">
                <a:solidFill>
                  <a:srgbClr val="928100"/>
                </a:solidFill>
              </a:rPr>
              <a:t>DEED</a:t>
            </a:r>
          </a:p>
        </p:txBody>
      </p:sp>
      <p:sp>
        <p:nvSpPr>
          <p:cNvPr id="45" name="Retângulo 44"/>
          <p:cNvSpPr/>
          <p:nvPr/>
        </p:nvSpPr>
        <p:spPr>
          <a:xfrm>
            <a:off x="8901848" y="4587007"/>
            <a:ext cx="2619058" cy="2649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5080" indent="-185080">
              <a:buFont typeface="Arial" panose="020B0604020202020204" pitchFamily="34" charset="0"/>
              <a:buChar char="•"/>
            </a:pPr>
            <a:r>
              <a:rPr lang="pt-BR" sz="1511" dirty="0">
                <a:solidFill>
                  <a:schemeClr val="accent1">
                    <a:lumMod val="75000"/>
                  </a:schemeClr>
                </a:solidFill>
              </a:rPr>
              <a:t>CCP</a:t>
            </a:r>
          </a:p>
          <a:p>
            <a:pPr marL="185080" indent="-185080">
              <a:buFont typeface="Arial" panose="020B0604020202020204" pitchFamily="34" charset="0"/>
              <a:buChar char="•"/>
            </a:pPr>
            <a:r>
              <a:rPr lang="pt-BR" sz="1511" dirty="0">
                <a:solidFill>
                  <a:schemeClr val="accent1">
                    <a:lumMod val="75000"/>
                  </a:schemeClr>
                </a:solidFill>
              </a:rPr>
              <a:t>CORPORATIVO</a:t>
            </a:r>
          </a:p>
          <a:p>
            <a:pPr marL="185080" indent="-185080">
              <a:buFont typeface="Arial" panose="020B0604020202020204" pitchFamily="34" charset="0"/>
              <a:buChar char="•"/>
            </a:pPr>
            <a:r>
              <a:rPr lang="pt-BR" sz="1511" dirty="0">
                <a:solidFill>
                  <a:schemeClr val="accent1">
                    <a:lumMod val="75000"/>
                  </a:schemeClr>
                </a:solidFill>
              </a:rPr>
              <a:t>E-MEC</a:t>
            </a:r>
          </a:p>
          <a:p>
            <a:pPr marL="185080" indent="-185080">
              <a:buFont typeface="Arial" panose="020B0604020202020204" pitchFamily="34" charset="0"/>
              <a:buChar char="•"/>
            </a:pPr>
            <a:r>
              <a:rPr lang="pt-BR" sz="1511" dirty="0">
                <a:solidFill>
                  <a:schemeClr val="accent1">
                    <a:lumMod val="75000"/>
                  </a:schemeClr>
                </a:solidFill>
              </a:rPr>
              <a:t>IMRS</a:t>
            </a:r>
          </a:p>
          <a:p>
            <a:pPr marL="185080" indent="-185080">
              <a:buFont typeface="Arial" panose="020B0604020202020204" pitchFamily="34" charset="0"/>
              <a:buChar char="•"/>
            </a:pPr>
            <a:r>
              <a:rPr lang="pt-BR" sz="1511" dirty="0">
                <a:solidFill>
                  <a:schemeClr val="accent1">
                    <a:lumMod val="75000"/>
                  </a:schemeClr>
                </a:solidFill>
              </a:rPr>
              <a:t>INEP DEMANDAS</a:t>
            </a:r>
          </a:p>
          <a:p>
            <a:pPr marL="185080" indent="-185080">
              <a:buFont typeface="Arial" panose="020B0604020202020204" pitchFamily="34" charset="0"/>
              <a:buChar char="•"/>
            </a:pPr>
            <a:r>
              <a:rPr lang="pt-BR" sz="1511" dirty="0">
                <a:solidFill>
                  <a:schemeClr val="accent1">
                    <a:lumMod val="75000"/>
                  </a:schemeClr>
                </a:solidFill>
              </a:rPr>
              <a:t>MANTIS</a:t>
            </a:r>
          </a:p>
          <a:p>
            <a:pPr marL="185080" indent="-185080">
              <a:buFont typeface="Arial" panose="020B0604020202020204" pitchFamily="34" charset="0"/>
              <a:buChar char="•"/>
            </a:pPr>
            <a:r>
              <a:rPr lang="pt-BR" sz="1511" dirty="0">
                <a:solidFill>
                  <a:schemeClr val="accent1">
                    <a:lumMod val="75000"/>
                  </a:schemeClr>
                </a:solidFill>
              </a:rPr>
              <a:t>MOODLE </a:t>
            </a:r>
          </a:p>
          <a:p>
            <a:pPr marL="185080" indent="-185080">
              <a:buFont typeface="Arial" panose="020B0604020202020204" pitchFamily="34" charset="0"/>
              <a:buChar char="•"/>
            </a:pPr>
            <a:r>
              <a:rPr lang="pt-BR" sz="1511" dirty="0">
                <a:solidFill>
                  <a:schemeClr val="accent1">
                    <a:lumMod val="75000"/>
                  </a:schemeClr>
                </a:solidFill>
              </a:rPr>
              <a:t>REDMINE</a:t>
            </a:r>
          </a:p>
          <a:p>
            <a:pPr marL="185080" indent="-185080">
              <a:buFont typeface="Arial" panose="020B0604020202020204" pitchFamily="34" charset="0"/>
              <a:buChar char="•"/>
            </a:pPr>
            <a:r>
              <a:rPr lang="pt-BR" sz="1511" dirty="0">
                <a:solidFill>
                  <a:schemeClr val="accent1">
                    <a:lumMod val="75000"/>
                  </a:schemeClr>
                </a:solidFill>
              </a:rPr>
              <a:t>ROBÔ</a:t>
            </a:r>
          </a:p>
          <a:p>
            <a:pPr marL="185080" indent="-185080">
              <a:buFont typeface="Arial" panose="020B0604020202020204" pitchFamily="34" charset="0"/>
              <a:buChar char="•"/>
            </a:pPr>
            <a:r>
              <a:rPr lang="pt-BR" sz="1511" dirty="0">
                <a:solidFill>
                  <a:schemeClr val="accent1">
                    <a:lumMod val="75000"/>
                  </a:schemeClr>
                </a:solidFill>
              </a:rPr>
              <a:t>SQI </a:t>
            </a:r>
          </a:p>
          <a:p>
            <a:pPr marL="185080" indent="-185080">
              <a:buFont typeface="Arial" panose="020B0604020202020204" pitchFamily="34" charset="0"/>
              <a:buChar char="•"/>
            </a:pPr>
            <a:r>
              <a:rPr lang="pt-BR" sz="1511" dirty="0">
                <a:solidFill>
                  <a:schemeClr val="accent1">
                    <a:lumMod val="75000"/>
                  </a:schemeClr>
                </a:solidFill>
              </a:rPr>
              <a:t>SSI</a:t>
            </a:r>
          </a:p>
        </p:txBody>
      </p:sp>
      <p:sp>
        <p:nvSpPr>
          <p:cNvPr id="46" name="Retângulo 45"/>
          <p:cNvSpPr/>
          <p:nvPr/>
        </p:nvSpPr>
        <p:spPr>
          <a:xfrm>
            <a:off x="4761467" y="3556356"/>
            <a:ext cx="1568250" cy="7568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4318" b="1" dirty="0">
                <a:solidFill>
                  <a:schemeClr val="accent1">
                    <a:lumMod val="75000"/>
                  </a:schemeClr>
                </a:solidFill>
              </a:rPr>
              <a:t>DTDIE</a:t>
            </a:r>
          </a:p>
        </p:txBody>
      </p:sp>
      <p:sp>
        <p:nvSpPr>
          <p:cNvPr id="51" name="Retângulo 50"/>
          <p:cNvSpPr/>
          <p:nvPr/>
        </p:nvSpPr>
        <p:spPr>
          <a:xfrm>
            <a:off x="189418" y="4946607"/>
            <a:ext cx="2382920" cy="1885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5080" indent="-185080">
              <a:buFont typeface="Arial" panose="020B0604020202020204" pitchFamily="34" charset="0"/>
              <a:buChar char="•"/>
            </a:pPr>
            <a:r>
              <a:rPr lang="pt-BR" sz="1295" dirty="0">
                <a:solidFill>
                  <a:srgbClr val="924D1E"/>
                </a:solidFill>
              </a:rPr>
              <a:t>BANCO DE EXPERIÊNCIAS - ANTIGO</a:t>
            </a:r>
          </a:p>
          <a:p>
            <a:pPr marL="185080" indent="-185080">
              <a:buFont typeface="Arial" panose="020B0604020202020204" pitchFamily="34" charset="0"/>
              <a:buChar char="•"/>
            </a:pPr>
            <a:r>
              <a:rPr lang="pt-BR" sz="1295" dirty="0">
                <a:solidFill>
                  <a:srgbClr val="924D1E"/>
                </a:solidFill>
              </a:rPr>
              <a:t>INEP ARQ</a:t>
            </a:r>
          </a:p>
          <a:p>
            <a:pPr marL="185080" indent="-185080">
              <a:buFont typeface="Arial" panose="020B0604020202020204" pitchFamily="34" charset="0"/>
              <a:buChar char="•"/>
            </a:pPr>
            <a:r>
              <a:rPr lang="pt-BR" sz="1295" dirty="0">
                <a:solidFill>
                  <a:srgbClr val="924D1E"/>
                </a:solidFill>
              </a:rPr>
              <a:t>LABORATÓRIO DE EXPERIÊNCIAS -  NOVO</a:t>
            </a:r>
          </a:p>
          <a:p>
            <a:pPr marL="185080" indent="-185080">
              <a:buFont typeface="Arial" panose="020B0604020202020204" pitchFamily="34" charset="0"/>
              <a:buChar char="•"/>
            </a:pPr>
            <a:r>
              <a:rPr lang="pt-BR" sz="1295" dirty="0">
                <a:solidFill>
                  <a:srgbClr val="924D1E"/>
                </a:solidFill>
              </a:rPr>
              <a:t>PERGAMUM - BRASED</a:t>
            </a:r>
          </a:p>
          <a:p>
            <a:pPr marL="185080" indent="-185080">
              <a:buFont typeface="Arial" panose="020B0604020202020204" pitchFamily="34" charset="0"/>
              <a:buChar char="•"/>
            </a:pPr>
            <a:r>
              <a:rPr lang="pt-BR" sz="1295" dirty="0">
                <a:solidFill>
                  <a:srgbClr val="924D1E"/>
                </a:solidFill>
              </a:rPr>
              <a:t>PESQUISA DIRIGENTE EDUCACIONAIS - SQDM </a:t>
            </a:r>
          </a:p>
          <a:p>
            <a:pPr marL="185080" indent="-185080">
              <a:buFont typeface="Arial" panose="020B0604020202020204" pitchFamily="34" charset="0"/>
              <a:buChar char="•"/>
            </a:pPr>
            <a:r>
              <a:rPr lang="pt-BR" sz="1295" dirty="0">
                <a:solidFill>
                  <a:srgbClr val="924D1E"/>
                </a:solidFill>
              </a:rPr>
              <a:t>SEER</a:t>
            </a:r>
          </a:p>
        </p:txBody>
      </p:sp>
      <p:sp>
        <p:nvSpPr>
          <p:cNvPr id="52" name="Retângulo 51"/>
          <p:cNvSpPr/>
          <p:nvPr/>
        </p:nvSpPr>
        <p:spPr>
          <a:xfrm>
            <a:off x="2750500" y="5434403"/>
            <a:ext cx="1612942" cy="7568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318" b="1" dirty="0">
                <a:solidFill>
                  <a:srgbClr val="C16727"/>
                </a:solidFill>
              </a:rPr>
              <a:t>DIRED</a:t>
            </a:r>
          </a:p>
        </p:txBody>
      </p:sp>
      <p:sp>
        <p:nvSpPr>
          <p:cNvPr id="56" name="Retângulo 55"/>
          <p:cNvSpPr/>
          <p:nvPr/>
        </p:nvSpPr>
        <p:spPr>
          <a:xfrm>
            <a:off x="228294" y="2037392"/>
            <a:ext cx="1740569" cy="1686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95" dirty="0">
                <a:solidFill>
                  <a:srgbClr val="006A8A"/>
                </a:solidFill>
              </a:rPr>
              <a:t>• ROTAS</a:t>
            </a:r>
          </a:p>
          <a:p>
            <a:r>
              <a:rPr lang="pt-BR" sz="1295" dirty="0">
                <a:solidFill>
                  <a:srgbClr val="006A8A"/>
                </a:solidFill>
              </a:rPr>
              <a:t>• SIAC </a:t>
            </a:r>
          </a:p>
          <a:p>
            <a:r>
              <a:rPr lang="pt-BR" sz="1295" dirty="0">
                <a:solidFill>
                  <a:srgbClr val="006A8A"/>
                </a:solidFill>
              </a:rPr>
              <a:t>• SICOV</a:t>
            </a:r>
          </a:p>
          <a:p>
            <a:r>
              <a:rPr lang="pt-BR" sz="1295" dirty="0">
                <a:solidFill>
                  <a:srgbClr val="006A8A"/>
                </a:solidFill>
              </a:rPr>
              <a:t>• SIGAI</a:t>
            </a:r>
          </a:p>
          <a:p>
            <a:r>
              <a:rPr lang="pt-BR" sz="1295" dirty="0">
                <a:solidFill>
                  <a:srgbClr val="006A8A"/>
                </a:solidFill>
              </a:rPr>
              <a:t>• SIGAP</a:t>
            </a:r>
          </a:p>
          <a:p>
            <a:r>
              <a:rPr lang="pt-BR" sz="1295" dirty="0">
                <a:solidFill>
                  <a:srgbClr val="006A8A"/>
                </a:solidFill>
              </a:rPr>
              <a:t>• SIGPAG</a:t>
            </a:r>
          </a:p>
          <a:p>
            <a:r>
              <a:rPr lang="pt-BR" sz="1295" dirty="0">
                <a:solidFill>
                  <a:srgbClr val="006A8A"/>
                </a:solidFill>
              </a:rPr>
              <a:t>• SIMEC EVENTOS</a:t>
            </a:r>
          </a:p>
          <a:p>
            <a:r>
              <a:rPr lang="pt-BR" sz="1295" dirty="0">
                <a:solidFill>
                  <a:srgbClr val="006A8A"/>
                </a:solidFill>
              </a:rPr>
              <a:t>• SISDEC</a:t>
            </a:r>
          </a:p>
        </p:txBody>
      </p:sp>
    </p:spTree>
    <p:extLst>
      <p:ext uri="{BB962C8B-B14F-4D97-AF65-F5344CB8AC3E}">
        <p14:creationId xmlns:p14="http://schemas.microsoft.com/office/powerpoint/2010/main" val="118258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9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59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59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59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4" dur="59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6" dur="59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/>
          </p:nvPr>
        </p:nvGraphicFramePr>
        <p:xfrm>
          <a:off x="371870" y="438167"/>
          <a:ext cx="10105123" cy="62515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03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360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7087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25153">
                <a:tc>
                  <a:txBody>
                    <a:bodyPr/>
                    <a:lstStyle/>
                    <a:p>
                      <a:r>
                        <a:rPr lang="pt-BR" sz="1700" b="1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ATIVIDADE </a:t>
                      </a:r>
                      <a:r>
                        <a:rPr lang="pt-BR" sz="170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	</a:t>
                      </a:r>
                    </a:p>
                  </a:txBody>
                  <a:tcPr marL="98708" marR="98708" marT="49354" marB="49354"/>
                </a:tc>
                <a:tc>
                  <a:txBody>
                    <a:bodyPr/>
                    <a:lstStyle/>
                    <a:p>
                      <a:r>
                        <a:rPr lang="pt-BR" sz="1700" b="1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SITUAÇÃO ENCONTRADA </a:t>
                      </a:r>
                      <a:endParaRPr lang="pt-BR" sz="1700" b="0" i="0" u="none" strike="noStrike" baseline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  <a:p>
                      <a:r>
                        <a:rPr lang="pt-BR" sz="1700" b="1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(16 MAIO 2016)</a:t>
                      </a:r>
                      <a:endParaRPr lang="pt-BR" sz="1700" b="0" i="0" u="none" strike="noStrike" baseline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8708" marR="98708" marT="49354" marB="49354"/>
                </a:tc>
                <a:tc>
                  <a:txBody>
                    <a:bodyPr/>
                    <a:lstStyle/>
                    <a:p>
                      <a:r>
                        <a:rPr lang="pt-BR" sz="1700" b="1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PROVIDÊNCIAS ADOTADAS </a:t>
                      </a:r>
                      <a:endParaRPr lang="pt-BR" sz="1700" b="0" i="0" u="none" strike="noStrike" baseline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  <a:p>
                      <a:r>
                        <a:rPr lang="pt-BR" sz="1700" b="1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(2016 e 2017) </a:t>
                      </a:r>
                      <a:r>
                        <a:rPr lang="pt-BR" sz="170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	</a:t>
                      </a:r>
                    </a:p>
                  </a:txBody>
                  <a:tcPr marL="98708" marR="98708" marT="49354" marB="49354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67708">
                <a:tc>
                  <a:txBody>
                    <a:bodyPr/>
                    <a:lstStyle/>
                    <a:p>
                      <a:r>
                        <a:rPr lang="pt-BR" sz="19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ENEM </a:t>
                      </a:r>
                      <a:r>
                        <a:rPr lang="pt-BR" sz="19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		</a:t>
                      </a:r>
                    </a:p>
                    <a:p>
                      <a:endParaRPr lang="pt-BR" sz="1900" dirty="0"/>
                    </a:p>
                  </a:txBody>
                  <a:tcPr marL="98708" marR="98708" marT="49354" marB="49354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9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Instabilidade do sistema Enem em períodos críticos </a:t>
                      </a:r>
                      <a:endParaRPr lang="pt-BR" sz="1900" dirty="0"/>
                    </a:p>
                  </a:txBody>
                  <a:tcPr marL="98708" marR="98708" marT="49354" marB="49354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9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Infraestrutura dedicada e sistemas redesenhados e desenvolvidos.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9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Lançamento do Aplicativo </a:t>
                      </a:r>
                      <a:r>
                        <a:rPr lang="pt-BR" sz="19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Mobile. </a:t>
                      </a:r>
                      <a:endParaRPr lang="pt-BR" sz="19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9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Integração de validação de senha do participante com o SISU.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9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Painel de acompanhamento em tempo real das informações: inscrições, locais de prova, resultados e senhas. 	</a:t>
                      </a:r>
                      <a:endParaRPr lang="pt-BR" sz="1900" dirty="0"/>
                    </a:p>
                  </a:txBody>
                  <a:tcPr marL="98708" marR="98708" marT="49354" marB="49354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83208">
                <a:tc>
                  <a:txBody>
                    <a:bodyPr/>
                    <a:lstStyle/>
                    <a:p>
                      <a:r>
                        <a:rPr lang="pt-BR" sz="19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ENCCEJA </a:t>
                      </a:r>
                      <a:r>
                        <a:rPr lang="pt-BR" sz="19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	</a:t>
                      </a:r>
                      <a:endParaRPr lang="pt-BR" sz="1900" dirty="0"/>
                    </a:p>
                  </a:txBody>
                  <a:tcPr marL="98708" marR="98708" marT="49354" marB="49354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9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Arquitetura do sistema inadequada à demanda de usuários </a:t>
                      </a:r>
                      <a:endParaRPr lang="pt-BR" sz="1900" dirty="0"/>
                    </a:p>
                  </a:txBody>
                  <a:tcPr marL="98708" marR="98708" marT="49354" marB="49354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9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Desenvolvimento de nova arquitetura.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9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Alterações no módulo do participante para divulgação dos resultados.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9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Validação dos resultados no </a:t>
                      </a:r>
                      <a:r>
                        <a:rPr lang="pt-BR" sz="19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site </a:t>
                      </a:r>
                      <a:r>
                        <a:rPr lang="pt-BR" sz="19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 Inep. 	</a:t>
                      </a:r>
                      <a:endParaRPr lang="pt-BR" sz="1900" dirty="0"/>
                    </a:p>
                  </a:txBody>
                  <a:tcPr marL="98708" marR="98708" marT="49354" marB="49354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75458">
                <a:tc>
                  <a:txBody>
                    <a:bodyPr/>
                    <a:lstStyle/>
                    <a:p>
                      <a:r>
                        <a:rPr lang="pt-BR" sz="19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CENSOS </a:t>
                      </a:r>
                      <a:r>
                        <a:rPr lang="pt-BR" sz="19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		</a:t>
                      </a:r>
                    </a:p>
                  </a:txBody>
                  <a:tcPr marL="98708" marR="98708" marT="49354" marB="49354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9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Sistema não estava desenvolvido para entrada em produção dia 25/maio/2016.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9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Relatórios com baixa performance. </a:t>
                      </a:r>
                      <a:endParaRPr lang="pt-BR" sz="1900" dirty="0"/>
                    </a:p>
                  </a:txBody>
                  <a:tcPr marL="98708" marR="98708" marT="49354" marB="49354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9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Implantação do Mapa das escolas.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9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Lançamento do Aplicativo para visita “in loco”.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9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Lançamento do Aplicativo para Localização </a:t>
                      </a:r>
                      <a:r>
                        <a:rPr lang="pt-BR" sz="19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georrefenciada</a:t>
                      </a:r>
                      <a:r>
                        <a:rPr lang="pt-BR" sz="19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das escolas. </a:t>
                      </a:r>
                      <a:endParaRPr lang="pt-BR" sz="1900" dirty="0"/>
                    </a:p>
                  </a:txBody>
                  <a:tcPr marL="98708" marR="98708" marT="49354" marB="49354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744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" y="552"/>
            <a:ext cx="10693969" cy="7560159"/>
          </a:xfrm>
          <a:prstGeom prst="rect">
            <a:avLst/>
          </a:prstGeom>
        </p:spPr>
      </p:pic>
      <p:grpSp>
        <p:nvGrpSpPr>
          <p:cNvPr id="4" name="Grupo 3"/>
          <p:cNvGrpSpPr/>
          <p:nvPr/>
        </p:nvGrpSpPr>
        <p:grpSpPr>
          <a:xfrm>
            <a:off x="2996656" y="1874870"/>
            <a:ext cx="5189113" cy="4178160"/>
            <a:chOff x="2628094" y="3100333"/>
            <a:chExt cx="4967999" cy="3989479"/>
          </a:xfrm>
        </p:grpSpPr>
        <p:sp>
          <p:nvSpPr>
            <p:cNvPr id="5" name="Retângulo 4"/>
            <p:cNvSpPr/>
            <p:nvPr/>
          </p:nvSpPr>
          <p:spPr>
            <a:xfrm>
              <a:off x="2643093" y="3100333"/>
              <a:ext cx="4953000" cy="33855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endParaRPr lang="en-US" sz="1600" u="sng" dirty="0">
                <a:solidFill>
                  <a:schemeClr val="bg1"/>
                </a:solidFill>
              </a:endParaRPr>
            </a:p>
          </p:txBody>
        </p:sp>
        <p:sp>
          <p:nvSpPr>
            <p:cNvPr id="10" name="Retângulo 9"/>
            <p:cNvSpPr/>
            <p:nvPr/>
          </p:nvSpPr>
          <p:spPr>
            <a:xfrm>
              <a:off x="2628094" y="6751258"/>
              <a:ext cx="4953000" cy="33855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endParaRPr lang="en-US" sz="1600" u="sng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CaixaDeTexto 2"/>
          <p:cNvSpPr txBox="1"/>
          <p:nvPr/>
        </p:nvSpPr>
        <p:spPr>
          <a:xfrm>
            <a:off x="2099231" y="2304402"/>
            <a:ext cx="3607509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pt-BR"/>
            </a:defPPr>
            <a:lvl1pPr>
              <a:defRPr sz="2400" b="1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sz="2000" b="0" dirty="0"/>
              <a:t>Acesse nossas redes sociais</a:t>
            </a:r>
          </a:p>
        </p:txBody>
      </p:sp>
      <p:pic>
        <p:nvPicPr>
          <p:cNvPr id="15" name="Imagem 14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684" y="3655751"/>
            <a:ext cx="184405" cy="394717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6110719" y="2304402"/>
            <a:ext cx="439170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pt-BR"/>
            </a:defPPr>
            <a:lvl1pPr>
              <a:defRPr sz="2400" b="1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sz="2000" b="0" dirty="0"/>
              <a:t>Conheça nossas publicações</a:t>
            </a:r>
          </a:p>
        </p:txBody>
      </p:sp>
      <p:pic>
        <p:nvPicPr>
          <p:cNvPr id="16" name="Imagem 15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105" y="2933122"/>
            <a:ext cx="413812" cy="415461"/>
          </a:xfrm>
          <a:prstGeom prst="rect">
            <a:avLst/>
          </a:prstGeom>
        </p:spPr>
      </p:pic>
      <p:pic>
        <p:nvPicPr>
          <p:cNvPr id="18" name="Imagem 17">
            <a:hlinkClick r:id="rId7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348" y="5194390"/>
            <a:ext cx="451078" cy="314353"/>
          </a:xfrm>
          <a:prstGeom prst="rect">
            <a:avLst/>
          </a:prstGeom>
        </p:spPr>
      </p:pic>
      <p:pic>
        <p:nvPicPr>
          <p:cNvPr id="19" name="Imagem 18">
            <a:hlinkClick r:id="rId9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365" y="4493597"/>
            <a:ext cx="363158" cy="295066"/>
          </a:xfrm>
          <a:prstGeom prst="rect">
            <a:avLst/>
          </a:prstGeom>
        </p:spPr>
      </p:pic>
      <p:sp>
        <p:nvSpPr>
          <p:cNvPr id="23" name="CaixaDeTexto 22"/>
          <p:cNvSpPr txBox="1"/>
          <p:nvPr/>
        </p:nvSpPr>
        <p:spPr>
          <a:xfrm>
            <a:off x="1208318" y="1044327"/>
            <a:ext cx="82767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66700" algn="l"/>
              </a:tabLst>
            </a:pPr>
            <a:r>
              <a:rPr lang="pt-BR" sz="30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MUITO OBRIGADA!</a:t>
            </a:r>
            <a:endParaRPr lang="pt-BR" sz="3000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2749973" y="2992025"/>
            <a:ext cx="127496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</a:rPr>
              <a:t>INSTAGRAM</a:t>
            </a:r>
          </a:p>
          <a:p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FACEBOOK</a:t>
            </a:r>
          </a:p>
          <a:p>
            <a:r>
              <a:rPr lang="en-US" sz="1600" dirty="0">
                <a:solidFill>
                  <a:schemeClr val="bg1"/>
                </a:solidFill>
              </a:rPr>
              <a:t> </a:t>
            </a:r>
            <a:endParaRPr lang="pt-BR" sz="1600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TWITTER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</a:p>
          <a:p>
            <a:endParaRPr lang="pt-BR" sz="1600" b="1" dirty="0">
              <a:solidFill>
                <a:schemeClr val="bg1"/>
              </a:solidFill>
            </a:endParaRPr>
          </a:p>
          <a:p>
            <a:endParaRPr lang="pt-BR" sz="1600" b="1" dirty="0">
              <a:solidFill>
                <a:schemeClr val="bg1"/>
              </a:solidFill>
            </a:endParaRPr>
          </a:p>
          <a:p>
            <a:r>
              <a:rPr lang="pt-BR" sz="1600" b="1" dirty="0">
                <a:solidFill>
                  <a:schemeClr val="bg1"/>
                </a:solidFill>
              </a:rPr>
              <a:t>YOUTUBE</a:t>
            </a:r>
            <a:endParaRPr lang="en-US" sz="1600" u="sng" dirty="0">
              <a:solidFill>
                <a:schemeClr val="bg1"/>
              </a:solidFill>
            </a:endParaRPr>
          </a:p>
          <a:p>
            <a:endParaRPr lang="en-US" sz="1600" u="sng" dirty="0">
              <a:solidFill>
                <a:schemeClr val="bg1"/>
              </a:solidFill>
            </a:endParaRPr>
          </a:p>
          <a:p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6128355" y="2979832"/>
            <a:ext cx="23243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</a:rPr>
              <a:t>PORTAL INEP </a:t>
            </a:r>
          </a:p>
          <a:p>
            <a:r>
              <a:rPr lang="pt-BR" sz="1600" dirty="0">
                <a:solidFill>
                  <a:schemeClr val="bg1"/>
                </a:solidFill>
              </a:rPr>
              <a:t>portal.inep.gov.br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87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-740" y="0"/>
            <a:ext cx="10694145" cy="461662"/>
          </a:xfrm>
          <a:prstGeom prst="rect">
            <a:avLst/>
          </a:prstGeom>
          <a:solidFill>
            <a:srgbClr val="17375E"/>
          </a:solidFill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lvl="0" defTabSz="104305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1" dirty="0">
                <a:solidFill>
                  <a:schemeClr val="bg1"/>
                </a:solidFill>
              </a:rPr>
              <a:t>O MONITORAMENTO DAS METAS DO PNE  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0" y="-249"/>
            <a:ext cx="10693400" cy="46166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lvl="0" algn="ctr"/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2065E6BC-0C2E-4E13-B566-455B08085FBC}"/>
              </a:ext>
            </a:extLst>
          </p:cNvPr>
          <p:cNvSpPr txBox="1"/>
          <p:nvPr/>
        </p:nvSpPr>
        <p:spPr>
          <a:xfrm>
            <a:off x="0" y="-495"/>
            <a:ext cx="1069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DIRETORIA DE AVALIAÇÃO DA EDUCAÇÃO BÁSICA – DAEB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74D0BCF2-7189-418C-8AD9-0D3465B8408F}"/>
              </a:ext>
            </a:extLst>
          </p:cNvPr>
          <p:cNvSpPr txBox="1"/>
          <p:nvPr/>
        </p:nvSpPr>
        <p:spPr>
          <a:xfrm>
            <a:off x="0" y="972319"/>
            <a:ext cx="10693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>
                <a:solidFill>
                  <a:schemeClr val="tx2"/>
                </a:solidFill>
              </a:rPr>
              <a:t>A DAEB tem como atribuição produzir, publicar e disseminar, em articulação com os demais órgãos do INEP, evidências educacionais relevantes que subsidiem políticas públicas para  a educação básica.</a:t>
            </a:r>
          </a:p>
          <a:p>
            <a:pPr algn="just"/>
            <a:endParaRPr lang="pt-BR" sz="2800" b="1" dirty="0">
              <a:solidFill>
                <a:schemeClr val="tx2"/>
              </a:solidFill>
            </a:endParaRPr>
          </a:p>
          <a:p>
            <a:pPr algn="just"/>
            <a:r>
              <a:rPr lang="pt-BR" sz="2800" b="1" dirty="0">
                <a:solidFill>
                  <a:schemeClr val="tx2"/>
                </a:solidFill>
              </a:rPr>
              <a:t>É responsável pela condução das avaliações e exames da educação básica.</a:t>
            </a:r>
          </a:p>
          <a:p>
            <a:pPr algn="just"/>
            <a:endParaRPr lang="pt-BR" sz="2800" b="1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AVALIAÇÕES</a:t>
            </a:r>
            <a:r>
              <a:rPr lang="pt-BR" sz="2800" dirty="0">
                <a:solidFill>
                  <a:schemeClr val="tx2"/>
                </a:solidFill>
              </a:rPr>
              <a:t> – resultados entregues para sistemas e instituições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t-BR" sz="2800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EXAMES</a:t>
            </a:r>
            <a:r>
              <a:rPr lang="pt-BR" sz="2800" dirty="0">
                <a:solidFill>
                  <a:schemeClr val="tx2"/>
                </a:solidFill>
              </a:rPr>
              <a:t> – resultados individuais de proficiência para fins diversos</a:t>
            </a:r>
          </a:p>
          <a:p>
            <a:pPr algn="just"/>
            <a:endParaRPr lang="pt-BR" sz="2800" b="1" dirty="0">
              <a:solidFill>
                <a:schemeClr val="tx2"/>
              </a:solidFill>
            </a:endParaRPr>
          </a:p>
          <a:p>
            <a:pPr algn="just"/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167657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-740" y="0"/>
            <a:ext cx="10694145" cy="461662"/>
          </a:xfrm>
          <a:prstGeom prst="rect">
            <a:avLst/>
          </a:prstGeom>
          <a:solidFill>
            <a:srgbClr val="17375E"/>
          </a:solidFill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lvl="0" defTabSz="104305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1" dirty="0">
                <a:solidFill>
                  <a:schemeClr val="bg1"/>
                </a:solidFill>
              </a:rPr>
              <a:t>O MONITORAMENTO DAS METAS DO PNE  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0" y="-249"/>
            <a:ext cx="10693400" cy="46166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lvl="0" algn="ctr"/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115BCF0A-17D2-4EEF-938E-1E07C5EDF211}"/>
              </a:ext>
            </a:extLst>
          </p:cNvPr>
          <p:cNvSpPr txBox="1"/>
          <p:nvPr/>
        </p:nvSpPr>
        <p:spPr>
          <a:xfrm>
            <a:off x="0" y="-495"/>
            <a:ext cx="10694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DIRETORIA DE AVALIAÇÃO DA EDUCAÇÃO BÁSICA – DAEB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DF17223A-EE34-49FD-B3F9-9A57438A7D5C}"/>
              </a:ext>
            </a:extLst>
          </p:cNvPr>
          <p:cNvSpPr/>
          <p:nvPr/>
        </p:nvSpPr>
        <p:spPr>
          <a:xfrm>
            <a:off x="-740" y="756295"/>
            <a:ext cx="1069414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tx2"/>
                </a:solidFill>
              </a:rPr>
              <a:t>AVALIAÇÃO </a:t>
            </a:r>
          </a:p>
          <a:p>
            <a:endParaRPr lang="pt-BR" sz="2400" b="1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Avaliação educacional nacional</a:t>
            </a:r>
          </a:p>
          <a:p>
            <a:pPr lvl="1"/>
            <a:r>
              <a:rPr lang="pt-BR" sz="2400" dirty="0">
                <a:solidFill>
                  <a:schemeClr val="tx2"/>
                </a:solidFill>
              </a:rPr>
              <a:t>Sistema de Avaliação da Educação Básica | SAEB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Avaliações educacionais internacionais</a:t>
            </a:r>
          </a:p>
          <a:p>
            <a:pPr lvl="1"/>
            <a:r>
              <a:rPr lang="pt-BR" sz="2400" dirty="0">
                <a:solidFill>
                  <a:schemeClr val="tx2"/>
                </a:solidFill>
              </a:rPr>
              <a:t>Programa Internacional de Avaliação de Estudantes | PISA</a:t>
            </a:r>
          </a:p>
          <a:p>
            <a:pPr lvl="1"/>
            <a:r>
              <a:rPr lang="pt-BR" sz="2400" dirty="0">
                <a:solidFill>
                  <a:schemeClr val="tx2"/>
                </a:solidFill>
              </a:rPr>
              <a:t>Estudos Regionais Comparativos | UNESCO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33DF8E02-384D-47EA-90D2-708EFA9847BC}"/>
              </a:ext>
            </a:extLst>
          </p:cNvPr>
          <p:cNvSpPr/>
          <p:nvPr/>
        </p:nvSpPr>
        <p:spPr>
          <a:xfrm>
            <a:off x="0" y="4232283"/>
            <a:ext cx="106934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tx2"/>
                </a:solidFill>
              </a:rPr>
              <a:t>EXAMES</a:t>
            </a:r>
          </a:p>
          <a:p>
            <a:endParaRPr lang="pt-BR" b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tx2"/>
                </a:solidFill>
              </a:rPr>
              <a:t>Exame Nacional do Ensino Médio | </a:t>
            </a:r>
            <a:r>
              <a:rPr lang="pt-BR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ENEM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tx2"/>
                </a:solidFill>
              </a:rPr>
              <a:t>Exame Nacional para Certificação de Competências Jovens e Adultos | </a:t>
            </a:r>
            <a:r>
              <a:rPr lang="pt-BR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ENCCEJA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tx2"/>
                </a:solidFill>
              </a:rPr>
              <a:t>Exame para Certificado de Proficiência em Língua Portuguesa para Estrangeiros  </a:t>
            </a:r>
            <a:r>
              <a:rPr lang="pt-BR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CELPE-BRAS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77828389-050F-42C8-8E5D-615826FDA559}"/>
              </a:ext>
            </a:extLst>
          </p:cNvPr>
          <p:cNvSpPr/>
          <p:nvPr/>
        </p:nvSpPr>
        <p:spPr>
          <a:xfrm>
            <a:off x="10099228" y="5652839"/>
            <a:ext cx="216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tx2"/>
                </a:solidFill>
              </a:rPr>
              <a:t>|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3099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-740" y="0"/>
            <a:ext cx="10694145" cy="461662"/>
          </a:xfrm>
          <a:prstGeom prst="rect">
            <a:avLst/>
          </a:prstGeom>
          <a:solidFill>
            <a:srgbClr val="17375E"/>
          </a:solidFill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lvl="0" defTabSz="104305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1" dirty="0">
                <a:solidFill>
                  <a:schemeClr val="bg1"/>
                </a:solidFill>
              </a:rPr>
              <a:t>O MONITORAMENTO DAS METAS DO PNE  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0" y="-249"/>
            <a:ext cx="10693400" cy="46166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lvl="0" algn="ctr"/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21F3D819-4681-4581-890B-D0F536137345}"/>
              </a:ext>
            </a:extLst>
          </p:cNvPr>
          <p:cNvSpPr txBox="1"/>
          <p:nvPr/>
        </p:nvSpPr>
        <p:spPr>
          <a:xfrm>
            <a:off x="0" y="45916"/>
            <a:ext cx="10531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DESTAQUES | DAEB  2017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36EC0116-80B0-493A-A632-BEF1F81C1E6E}"/>
              </a:ext>
            </a:extLst>
          </p:cNvPr>
          <p:cNvSpPr txBox="1"/>
          <p:nvPr/>
        </p:nvSpPr>
        <p:spPr>
          <a:xfrm>
            <a:off x="378148" y="900311"/>
            <a:ext cx="101531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rabicParenR"/>
            </a:pPr>
            <a:r>
              <a:rPr lang="pt-BR" sz="2000" b="1" dirty="0">
                <a:solidFill>
                  <a:schemeClr val="tx2"/>
                </a:solidFill>
              </a:rPr>
              <a:t>SAEB 2016 – </a:t>
            </a:r>
            <a:r>
              <a:rPr lang="pt-BR" sz="2000" dirty="0">
                <a:solidFill>
                  <a:schemeClr val="tx2"/>
                </a:solidFill>
              </a:rPr>
              <a:t>divulgação dos resultados da avaliação de alfabetização, com subsídios para aprimoramento da Política Nacional de Alfabetização e o redesenho Programa Mais Alfabetização.</a:t>
            </a:r>
          </a:p>
          <a:p>
            <a:pPr marL="514350" indent="-514350" algn="just">
              <a:buAutoNum type="arabicParenR"/>
            </a:pPr>
            <a:endParaRPr lang="pt-BR" sz="2000" b="1" dirty="0">
              <a:solidFill>
                <a:schemeClr val="tx2"/>
              </a:solidFill>
            </a:endParaRPr>
          </a:p>
          <a:p>
            <a:pPr marL="514350" indent="-514350" algn="just">
              <a:buAutoNum type="arabicParenR"/>
            </a:pPr>
            <a:r>
              <a:rPr lang="pt-BR" sz="2000" b="1" dirty="0">
                <a:solidFill>
                  <a:schemeClr val="tx2"/>
                </a:solidFill>
              </a:rPr>
              <a:t>SAEB 2017 – </a:t>
            </a:r>
            <a:r>
              <a:rPr lang="pt-BR" sz="2000" dirty="0">
                <a:solidFill>
                  <a:schemeClr val="tx2"/>
                </a:solidFill>
              </a:rPr>
              <a:t>realização do maior SAEB da história, em razão da ampliação da população-alvo, que passou a contemplar todas as escolas públicas de Ensino Médio e as privadas, por adesão.</a:t>
            </a:r>
          </a:p>
          <a:p>
            <a:pPr marL="514350" indent="-514350" algn="just">
              <a:buAutoNum type="arabicParenR"/>
            </a:pPr>
            <a:endParaRPr lang="pt-BR" sz="2000" dirty="0">
              <a:solidFill>
                <a:schemeClr val="tx2"/>
              </a:solidFill>
            </a:endParaRPr>
          </a:p>
          <a:p>
            <a:pPr marL="514350" indent="-514350" algn="just">
              <a:buAutoNum type="arabicParenR"/>
            </a:pPr>
            <a:r>
              <a:rPr lang="pt-BR" sz="2000" b="1" dirty="0">
                <a:solidFill>
                  <a:schemeClr val="tx2"/>
                </a:solidFill>
              </a:rPr>
              <a:t>ENEM 2017 – </a:t>
            </a:r>
            <a:r>
              <a:rPr lang="pt-BR" sz="2000" dirty="0">
                <a:solidFill>
                  <a:schemeClr val="tx2"/>
                </a:solidFill>
              </a:rPr>
              <a:t>realização da edição anual, a mais segura desde 2009, realizada pela primeira vez em dois domingos, com uma reorganização mais inteligente das áreas de conhecimento e que contou com a inovação da </a:t>
            </a:r>
            <a:r>
              <a:rPr lang="pt-BR" sz="2000" dirty="0" err="1">
                <a:solidFill>
                  <a:schemeClr val="tx2"/>
                </a:solidFill>
              </a:rPr>
              <a:t>videoprova</a:t>
            </a:r>
            <a:r>
              <a:rPr lang="pt-BR" sz="2000" dirty="0">
                <a:solidFill>
                  <a:schemeClr val="tx2"/>
                </a:solidFill>
              </a:rPr>
              <a:t> em Língua Brasileira de Sinais para participantes surdos. </a:t>
            </a:r>
          </a:p>
          <a:p>
            <a:pPr marL="514350" indent="-514350" algn="just">
              <a:buAutoNum type="arabicParenR"/>
            </a:pPr>
            <a:endParaRPr lang="pt-BR" sz="2000" dirty="0">
              <a:solidFill>
                <a:schemeClr val="tx2"/>
              </a:solidFill>
            </a:endParaRPr>
          </a:p>
          <a:p>
            <a:pPr marL="514350" indent="-514350" algn="just">
              <a:buAutoNum type="arabicParenR"/>
            </a:pPr>
            <a:r>
              <a:rPr lang="pt-BR" sz="2000" b="1" dirty="0">
                <a:solidFill>
                  <a:schemeClr val="tx2"/>
                </a:solidFill>
              </a:rPr>
              <a:t>ENCCEJA 2017 – </a:t>
            </a:r>
            <a:r>
              <a:rPr lang="pt-BR" sz="2000" dirty="0">
                <a:solidFill>
                  <a:schemeClr val="tx2"/>
                </a:solidFill>
              </a:rPr>
              <a:t>retomada da edição nacional para participantes que buscam a certificação de Ensino Médio e a realização de mais uma edição para o Ensino Fundamental; aplicações no exterior e para privados de liberdade.</a:t>
            </a:r>
          </a:p>
          <a:p>
            <a:pPr marL="514350" indent="-514350" algn="just">
              <a:buAutoNum type="arabicParenR"/>
            </a:pPr>
            <a:endParaRPr lang="pt-BR" sz="2000" dirty="0">
              <a:solidFill>
                <a:schemeClr val="tx2"/>
              </a:solidFill>
            </a:endParaRPr>
          </a:p>
          <a:p>
            <a:pPr marL="514350" indent="-514350" algn="just">
              <a:buAutoNum type="arabicParenR"/>
            </a:pPr>
            <a:r>
              <a:rPr lang="pt-BR" sz="2000" b="1" dirty="0">
                <a:solidFill>
                  <a:schemeClr val="tx2"/>
                </a:solidFill>
              </a:rPr>
              <a:t>CELPE-BRAS – </a:t>
            </a:r>
            <a:r>
              <a:rPr lang="pt-BR" sz="2000" dirty="0">
                <a:solidFill>
                  <a:schemeClr val="tx2"/>
                </a:solidFill>
              </a:rPr>
              <a:t>mapeamento de todo o processo e realização de duas edições.</a:t>
            </a:r>
          </a:p>
        </p:txBody>
      </p:sp>
    </p:spTree>
    <p:extLst>
      <p:ext uri="{BB962C8B-B14F-4D97-AF65-F5344CB8AC3E}">
        <p14:creationId xmlns:p14="http://schemas.microsoft.com/office/powerpoint/2010/main" val="277667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-740" y="0"/>
            <a:ext cx="10694145" cy="461662"/>
          </a:xfrm>
          <a:prstGeom prst="rect">
            <a:avLst/>
          </a:prstGeom>
          <a:solidFill>
            <a:srgbClr val="17375E"/>
          </a:solidFill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lvl="0" defTabSz="104305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1" dirty="0">
                <a:solidFill>
                  <a:schemeClr val="bg1"/>
                </a:solidFill>
              </a:rPr>
              <a:t>O MONITORAMENTO DAS METAS DO PNE  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0" y="-77741"/>
            <a:ext cx="10693400" cy="46166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lvl="0" algn="ctr"/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F0953364-95A4-460E-8E74-36099F7868C3}"/>
              </a:ext>
            </a:extLst>
          </p:cNvPr>
          <p:cNvSpPr txBox="1"/>
          <p:nvPr/>
        </p:nvSpPr>
        <p:spPr>
          <a:xfrm>
            <a:off x="310247" y="1496680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Até 2016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="" xmlns:a16="http://schemas.microsoft.com/office/drawing/2014/main" id="{D4114090-D658-4B4F-BFE2-5AEF3003E2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0448153"/>
              </p:ext>
            </p:extLst>
          </p:nvPr>
        </p:nvGraphicFramePr>
        <p:xfrm>
          <a:off x="405402" y="2085940"/>
          <a:ext cx="3960493" cy="35256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04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89866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300" b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7571" marR="77571" marT="38786" marB="3878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7147">
                <a:tc>
                  <a:txBody>
                    <a:bodyPr/>
                    <a:lstStyle/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pt-BR" sz="200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</a:rPr>
                        <a:t>Autoavaliação</a:t>
                      </a:r>
                      <a:endParaRPr lang="pt-BR" sz="2000" b="0" dirty="0">
                        <a:ln>
                          <a:noFill/>
                        </a:ln>
                        <a:solidFill>
                          <a:schemeClr val="tx2"/>
                        </a:solidFill>
                      </a:endParaRPr>
                    </a:p>
                  </a:txBody>
                  <a:tcPr marL="77571" marR="77571" marT="38786" marB="3878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7147">
                <a:tc>
                  <a:txBody>
                    <a:bodyPr/>
                    <a:lstStyle/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pt-BR" sz="2000" dirty="0">
                          <a:solidFill>
                            <a:schemeClr val="tx2"/>
                          </a:solidFill>
                        </a:rPr>
                        <a:t>Acesso à Educação Superior</a:t>
                      </a:r>
                      <a:endParaRPr lang="pt-BR" sz="2000" b="0" dirty="0">
                        <a:ln>
                          <a:noFill/>
                        </a:ln>
                        <a:solidFill>
                          <a:schemeClr val="tx2"/>
                        </a:solidFill>
                      </a:endParaRPr>
                    </a:p>
                  </a:txBody>
                  <a:tcPr marL="77571" marR="77571" marT="38786" marB="3878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4048">
                <a:tc>
                  <a:txBody>
                    <a:bodyPr/>
                    <a:lstStyle/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pt-BR" sz="2000" dirty="0">
                          <a:solidFill>
                            <a:schemeClr val="tx2"/>
                          </a:solidFill>
                        </a:rPr>
                        <a:t>Acesso aos Programas do Governo Federal</a:t>
                      </a:r>
                      <a:endParaRPr lang="pt-BR" sz="2000" b="0" dirty="0">
                        <a:ln>
                          <a:noFill/>
                        </a:ln>
                        <a:solidFill>
                          <a:schemeClr val="tx2"/>
                        </a:solidFill>
                      </a:endParaRPr>
                    </a:p>
                  </a:txBody>
                  <a:tcPr marL="77571" marR="77571" marT="38786" marB="3878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7147">
                <a:tc>
                  <a:txBody>
                    <a:bodyPr/>
                    <a:lstStyle/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pt-BR" sz="2000" b="0" dirty="0">
                          <a:solidFill>
                            <a:schemeClr val="tx2"/>
                          </a:solidFill>
                        </a:rPr>
                        <a:t>Certificação do Ensino Médio</a:t>
                      </a:r>
                    </a:p>
                  </a:txBody>
                  <a:tcPr marL="77571" marR="77571" marT="38786" marB="3878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7147">
                <a:tc>
                  <a:txBody>
                    <a:bodyPr/>
                    <a:lstStyle/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pt-BR" sz="2000" b="0" dirty="0">
                          <a:solidFill>
                            <a:schemeClr val="tx2"/>
                          </a:solidFill>
                        </a:rPr>
                        <a:t>Boletim para Escola de Ensino Médio</a:t>
                      </a:r>
                      <a:endParaRPr lang="pt-BR" sz="2000" b="0" dirty="0">
                        <a:ln>
                          <a:noFill/>
                        </a:ln>
                        <a:solidFill>
                          <a:schemeClr val="tx2"/>
                        </a:solidFill>
                      </a:endParaRPr>
                    </a:p>
                  </a:txBody>
                  <a:tcPr marL="77571" marR="77571" marT="38786" marB="3878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74A480A7-4A29-432E-91B5-426D41DAD9EC}"/>
              </a:ext>
            </a:extLst>
          </p:cNvPr>
          <p:cNvSpPr txBox="1"/>
          <p:nvPr/>
        </p:nvSpPr>
        <p:spPr>
          <a:xfrm>
            <a:off x="6718858" y="1547837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partir de 2017</a:t>
            </a:r>
          </a:p>
        </p:txBody>
      </p:sp>
      <p:graphicFrame>
        <p:nvGraphicFramePr>
          <p:cNvPr id="9" name="Tabela 8">
            <a:extLst>
              <a:ext uri="{FF2B5EF4-FFF2-40B4-BE49-F238E27FC236}">
                <a16:creationId xmlns="" xmlns:a16="http://schemas.microsoft.com/office/drawing/2014/main" id="{C50638C3-4E8E-4FF8-8F1E-DE39F9DD3B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365171"/>
              </p:ext>
            </p:extLst>
          </p:nvPr>
        </p:nvGraphicFramePr>
        <p:xfrm>
          <a:off x="5994772" y="2085940"/>
          <a:ext cx="4176464" cy="19518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764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36879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0603" marR="70603" marT="35302" marB="3530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7879">
                <a:tc>
                  <a:txBody>
                    <a:bodyPr/>
                    <a:lstStyle/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pt-BR" sz="1800" b="1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</a:rPr>
                        <a:t>Autoavaliação</a:t>
                      </a:r>
                      <a:endParaRPr lang="pt-BR" sz="1800" b="1" dirty="0">
                        <a:ln>
                          <a:noFill/>
                        </a:ln>
                        <a:solidFill>
                          <a:schemeClr val="tx2"/>
                        </a:solidFill>
                      </a:endParaRPr>
                    </a:p>
                  </a:txBody>
                  <a:tcPr marL="70603" marR="70603" marT="35302" marB="3530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7879">
                <a:tc>
                  <a:txBody>
                    <a:bodyPr/>
                    <a:lstStyle/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pt-BR" sz="1800" b="1" dirty="0">
                          <a:solidFill>
                            <a:schemeClr val="tx2"/>
                          </a:solidFill>
                        </a:rPr>
                        <a:t>Acesso à Educação</a:t>
                      </a:r>
                      <a:r>
                        <a:rPr lang="pt-BR" sz="18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pt-BR" sz="1800" b="1" dirty="0">
                          <a:solidFill>
                            <a:schemeClr val="tx2"/>
                          </a:solidFill>
                        </a:rPr>
                        <a:t>Superior</a:t>
                      </a:r>
                      <a:endParaRPr lang="pt-BR" sz="1800" b="1" dirty="0">
                        <a:ln>
                          <a:noFill/>
                        </a:ln>
                        <a:solidFill>
                          <a:schemeClr val="tx2"/>
                        </a:solidFill>
                      </a:endParaRPr>
                    </a:p>
                  </a:txBody>
                  <a:tcPr marL="70603" marR="70603" marT="35302" marB="3530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4223">
                <a:tc>
                  <a:txBody>
                    <a:bodyPr/>
                    <a:lstStyle/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pt-BR" sz="1800" b="1" dirty="0">
                          <a:solidFill>
                            <a:schemeClr val="tx2"/>
                          </a:solidFill>
                        </a:rPr>
                        <a:t>Acesso aos Programas do Governo Federal</a:t>
                      </a:r>
                      <a:endParaRPr lang="pt-BR" sz="1800" b="1" dirty="0">
                        <a:ln>
                          <a:noFill/>
                        </a:ln>
                        <a:solidFill>
                          <a:schemeClr val="tx2"/>
                        </a:solidFill>
                      </a:endParaRPr>
                    </a:p>
                  </a:txBody>
                  <a:tcPr marL="70603" marR="70603" marT="35302" marB="3530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ela 4">
            <a:extLst>
              <a:ext uri="{FF2B5EF4-FFF2-40B4-BE49-F238E27FC236}">
                <a16:creationId xmlns="" xmlns:a16="http://schemas.microsoft.com/office/drawing/2014/main" id="{26ED3B4F-473C-47AC-AA29-216C981331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4689850"/>
              </p:ext>
            </p:extLst>
          </p:nvPr>
        </p:nvGraphicFramePr>
        <p:xfrm>
          <a:off x="5994772" y="4159774"/>
          <a:ext cx="4320552" cy="11950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552">
                  <a:extLst>
                    <a:ext uri="{9D8B030D-6E8A-4147-A177-3AD203B41FA5}">
                      <a16:colId xmlns="" xmlns:a16="http://schemas.microsoft.com/office/drawing/2014/main" val="4137060279"/>
                    </a:ext>
                  </a:extLst>
                </a:gridCol>
              </a:tblGrid>
              <a:tr h="620379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b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81584" marR="81584" marT="40792" marB="407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71278193"/>
                  </a:ext>
                </a:extLst>
              </a:tr>
              <a:tr h="574671">
                <a:tc>
                  <a:txBody>
                    <a:bodyPr/>
                    <a:lstStyle/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pt-BR" sz="1800" b="1" dirty="0">
                          <a:solidFill>
                            <a:schemeClr val="tx2"/>
                          </a:solidFill>
                        </a:rPr>
                        <a:t>Certificação do Ensino Médio</a:t>
                      </a:r>
                    </a:p>
                  </a:txBody>
                  <a:tcPr marL="81584" marR="81584" marT="40792" marB="407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2274121416"/>
                  </a:ext>
                </a:extLst>
              </a:tr>
            </a:tbl>
          </a:graphicData>
        </a:graphic>
      </p:graphicFrame>
      <p:pic>
        <p:nvPicPr>
          <p:cNvPr id="13" name="Picture 4" descr="C:\Users\Ludmila.Costa\Documents\INEP_ASCOM\2017\Junho\21_06\Ppt Enem Seb Encceja\Imagens_logos\logos_2.png">
            <a:extLst>
              <a:ext uri="{FF2B5EF4-FFF2-40B4-BE49-F238E27FC236}">
                <a16:creationId xmlns="" xmlns:a16="http://schemas.microsoft.com/office/drawing/2014/main" id="{E04DA589-138A-454A-AAA5-1CB9ED8284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46403" y="4223944"/>
            <a:ext cx="1256962" cy="53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Ludmila.Costa\Documents\INEP_ASCOM\2017\Maio\04_05\Ppt Enem Hotsite\logo_enem.png">
            <a:extLst>
              <a:ext uri="{FF2B5EF4-FFF2-40B4-BE49-F238E27FC236}">
                <a16:creationId xmlns="" xmlns:a16="http://schemas.microsoft.com/office/drawing/2014/main" id="{CD48C724-2BCB-456D-BE8A-9EDCC4D75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9265" y="2149442"/>
            <a:ext cx="1333410" cy="31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Tabela 14">
            <a:extLst>
              <a:ext uri="{FF2B5EF4-FFF2-40B4-BE49-F238E27FC236}">
                <a16:creationId xmlns="" xmlns:a16="http://schemas.microsoft.com/office/drawing/2014/main" id="{5DBF1C46-66C5-46DA-86EA-2279392760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7193670"/>
              </p:ext>
            </p:extLst>
          </p:nvPr>
        </p:nvGraphicFramePr>
        <p:xfrm>
          <a:off x="6000869" y="5372487"/>
          <a:ext cx="4314455" cy="12506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144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20379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b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81584" marR="81584" marT="40792" marB="407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9759">
                <a:tc>
                  <a:txBody>
                    <a:bodyPr/>
                    <a:lstStyle/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pt-BR" sz="1800" b="1" dirty="0">
                          <a:solidFill>
                            <a:schemeClr val="tx2"/>
                          </a:solidFill>
                        </a:rPr>
                        <a:t>Boletim para Escola de Ensino Médio</a:t>
                      </a:r>
                      <a:endParaRPr lang="pt-BR" sz="1800" b="1" dirty="0">
                        <a:ln>
                          <a:noFill/>
                        </a:ln>
                        <a:solidFill>
                          <a:schemeClr val="tx2"/>
                        </a:solidFill>
                      </a:endParaRPr>
                    </a:p>
                  </a:txBody>
                  <a:tcPr marL="81584" marR="81584" marT="40792" marB="407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6" name="Picture 4" descr="C:\Users\Ludmila.Costa\Documents\INEP_ASCOM\2017\Junho\21_06\Ppt Enem Seb Encceja\Imagens_logos\logos_2.png">
            <a:extLst>
              <a:ext uri="{FF2B5EF4-FFF2-40B4-BE49-F238E27FC236}">
                <a16:creationId xmlns="" xmlns:a16="http://schemas.microsoft.com/office/drawing/2014/main" id="{E68F05D5-EADE-42BD-A4D9-964D06B464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28"/>
          <a:stretch/>
        </p:blipFill>
        <p:spPr bwMode="auto">
          <a:xfrm>
            <a:off x="7414513" y="5476777"/>
            <a:ext cx="1336982" cy="36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aixaDeTexto 16">
            <a:extLst>
              <a:ext uri="{FF2B5EF4-FFF2-40B4-BE49-F238E27FC236}">
                <a16:creationId xmlns="" xmlns:a16="http://schemas.microsoft.com/office/drawing/2014/main" id="{614797AA-C835-451D-9C9F-BED32B9FEC13}"/>
              </a:ext>
            </a:extLst>
          </p:cNvPr>
          <p:cNvSpPr txBox="1"/>
          <p:nvPr/>
        </p:nvSpPr>
        <p:spPr>
          <a:xfrm>
            <a:off x="-5261" y="-32300"/>
            <a:ext cx="106941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SÍNTESE – APRIMORAMENTOS NOS EXAMES E NA AVALIAÇÃO DA EDUCAÇÃO BÁSICA</a:t>
            </a:r>
          </a:p>
        </p:txBody>
      </p:sp>
    </p:spTree>
    <p:extLst>
      <p:ext uri="{BB962C8B-B14F-4D97-AF65-F5344CB8AC3E}">
        <p14:creationId xmlns:p14="http://schemas.microsoft.com/office/powerpoint/2010/main" val="323586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306140" y="1260351"/>
            <a:ext cx="2257119" cy="11166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2" name="Retângulo 1"/>
          <p:cNvSpPr/>
          <p:nvPr/>
        </p:nvSpPr>
        <p:spPr>
          <a:xfrm>
            <a:off x="-744" y="0"/>
            <a:ext cx="10694144" cy="46166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BALANÇO DO TRABALHO | DAEB  2017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00418" y="679275"/>
            <a:ext cx="10186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chemeClr val="tx2"/>
                </a:solidFill>
              </a:rPr>
              <a:t>178 instrumentos de avaliação ou exame foram montados e aplicados.</a:t>
            </a:r>
          </a:p>
          <a:p>
            <a:endParaRPr lang="pt-BR" sz="2400" b="1" dirty="0">
              <a:solidFill>
                <a:schemeClr val="tx2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31011" y="1347087"/>
            <a:ext cx="2160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u="sng" dirty="0">
                <a:solidFill>
                  <a:schemeClr val="tx2"/>
                </a:solidFill>
              </a:rPr>
              <a:t>SAEB</a:t>
            </a:r>
          </a:p>
          <a:p>
            <a:pPr algn="ctr"/>
            <a:r>
              <a:rPr lang="pt-BR" sz="2000" dirty="0">
                <a:solidFill>
                  <a:schemeClr val="tx2"/>
                </a:solidFill>
              </a:rPr>
              <a:t>69 testes</a:t>
            </a:r>
          </a:p>
          <a:p>
            <a:pPr algn="ctr"/>
            <a:r>
              <a:rPr lang="pt-BR" sz="2000" dirty="0">
                <a:solidFill>
                  <a:schemeClr val="tx2"/>
                </a:solidFill>
              </a:rPr>
              <a:t>6 questionários  </a:t>
            </a:r>
          </a:p>
          <a:p>
            <a:pPr algn="ctr"/>
            <a:r>
              <a:rPr lang="pt-BR" sz="20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932540" y="1347088"/>
            <a:ext cx="2270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u="sng" dirty="0">
                <a:solidFill>
                  <a:schemeClr val="tx2"/>
                </a:solidFill>
              </a:rPr>
              <a:t>ENEM</a:t>
            </a:r>
          </a:p>
          <a:p>
            <a:pPr algn="ctr"/>
            <a:r>
              <a:rPr lang="pt-BR" sz="2000" dirty="0">
                <a:solidFill>
                  <a:schemeClr val="tx2"/>
                </a:solidFill>
              </a:rPr>
              <a:t>26 testes</a:t>
            </a:r>
          </a:p>
          <a:p>
            <a:pPr algn="ctr"/>
            <a:r>
              <a:rPr lang="pt-BR" sz="2000" dirty="0">
                <a:solidFill>
                  <a:schemeClr val="tx2"/>
                </a:solidFill>
              </a:rPr>
              <a:t>2 questionários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634733" y="1382709"/>
            <a:ext cx="20416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u="sng" dirty="0">
                <a:solidFill>
                  <a:schemeClr val="tx2"/>
                </a:solidFill>
              </a:rPr>
              <a:t>ENCCEJA</a:t>
            </a:r>
          </a:p>
          <a:p>
            <a:pPr algn="ctr"/>
            <a:r>
              <a:rPr lang="pt-BR" sz="2000" dirty="0">
                <a:solidFill>
                  <a:schemeClr val="tx2"/>
                </a:solidFill>
              </a:rPr>
              <a:t> 64 testes</a:t>
            </a:r>
          </a:p>
          <a:p>
            <a:pPr algn="ctr"/>
            <a:r>
              <a:rPr lang="pt-BR" sz="2000" dirty="0">
                <a:solidFill>
                  <a:schemeClr val="tx2"/>
                </a:solidFill>
              </a:rPr>
              <a:t>4 questionários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8108034" y="1361581"/>
            <a:ext cx="2232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u="sng" dirty="0">
                <a:solidFill>
                  <a:schemeClr val="tx2"/>
                </a:solidFill>
              </a:rPr>
              <a:t>CELPE-BRAS</a:t>
            </a:r>
          </a:p>
          <a:p>
            <a:pPr algn="ctr"/>
            <a:r>
              <a:rPr lang="pt-BR" sz="2000" dirty="0">
                <a:solidFill>
                  <a:schemeClr val="tx2"/>
                </a:solidFill>
              </a:rPr>
              <a:t>6 testes</a:t>
            </a:r>
          </a:p>
          <a:p>
            <a:pPr algn="ctr"/>
            <a:r>
              <a:rPr lang="pt-BR" sz="2000" dirty="0">
                <a:solidFill>
                  <a:schemeClr val="tx2"/>
                </a:solidFill>
              </a:rPr>
              <a:t>1 questionário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5537853" y="1265551"/>
            <a:ext cx="2257119" cy="11166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2932540" y="1260351"/>
            <a:ext cx="2257119" cy="11166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12" name="Retângulo de cantos arredondados 11"/>
          <p:cNvSpPr/>
          <p:nvPr/>
        </p:nvSpPr>
        <p:spPr>
          <a:xfrm>
            <a:off x="8130141" y="1265551"/>
            <a:ext cx="2257119" cy="11166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17" name="CaixaDeTexto 16">
            <a:extLst>
              <a:ext uri="{FF2B5EF4-FFF2-40B4-BE49-F238E27FC236}">
                <a16:creationId xmlns="" xmlns:a16="http://schemas.microsoft.com/office/drawing/2014/main" id="{DF87BC50-BD3D-4EE0-A3EB-7678A473181D}"/>
              </a:ext>
            </a:extLst>
          </p:cNvPr>
          <p:cNvSpPr txBox="1"/>
          <p:nvPr/>
        </p:nvSpPr>
        <p:spPr>
          <a:xfrm>
            <a:off x="200417" y="2772519"/>
            <a:ext cx="10052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chemeClr val="tx2"/>
                </a:solidFill>
              </a:rPr>
              <a:t>Foram cerca de 15 milhões de estudantes ou participantes envolvidos.</a:t>
            </a:r>
          </a:p>
        </p:txBody>
      </p:sp>
      <p:sp>
        <p:nvSpPr>
          <p:cNvPr id="22" name="Retângulo de cantos arredondados 8">
            <a:extLst>
              <a:ext uri="{FF2B5EF4-FFF2-40B4-BE49-F238E27FC236}">
                <a16:creationId xmlns="" xmlns:a16="http://schemas.microsoft.com/office/drawing/2014/main" id="{D34BAEEB-D8F4-4F52-AF0B-453129B8D0DE}"/>
              </a:ext>
            </a:extLst>
          </p:cNvPr>
          <p:cNvSpPr/>
          <p:nvPr/>
        </p:nvSpPr>
        <p:spPr>
          <a:xfrm>
            <a:off x="378148" y="3420591"/>
            <a:ext cx="2257119" cy="11521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23" name="CaixaDeTexto 22">
            <a:extLst>
              <a:ext uri="{FF2B5EF4-FFF2-40B4-BE49-F238E27FC236}">
                <a16:creationId xmlns="" xmlns:a16="http://schemas.microsoft.com/office/drawing/2014/main" id="{8BC4EE45-9A26-4EC6-BB86-7F01F1A2B624}"/>
              </a:ext>
            </a:extLst>
          </p:cNvPr>
          <p:cNvSpPr txBox="1"/>
          <p:nvPr/>
        </p:nvSpPr>
        <p:spPr>
          <a:xfrm>
            <a:off x="403019" y="3507327"/>
            <a:ext cx="2160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u="sng" dirty="0">
                <a:solidFill>
                  <a:schemeClr val="tx2"/>
                </a:solidFill>
              </a:rPr>
              <a:t>SAEB</a:t>
            </a:r>
          </a:p>
          <a:p>
            <a:pPr algn="ctr"/>
            <a:r>
              <a:rPr lang="pt-BR" sz="2000" dirty="0">
                <a:solidFill>
                  <a:schemeClr val="tx2"/>
                </a:solidFill>
              </a:rPr>
              <a:t>6.570.072  </a:t>
            </a:r>
          </a:p>
          <a:p>
            <a:pPr algn="ctr"/>
            <a:r>
              <a:rPr lang="pt-BR" sz="2000" dirty="0">
                <a:solidFill>
                  <a:schemeClr val="tx2"/>
                </a:solidFill>
              </a:rPr>
              <a:t>estudantes 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="" xmlns:a16="http://schemas.microsoft.com/office/drawing/2014/main" id="{92E0A2FB-C84C-4BAA-88AB-42BEA767E03F}"/>
              </a:ext>
            </a:extLst>
          </p:cNvPr>
          <p:cNvSpPr txBox="1"/>
          <p:nvPr/>
        </p:nvSpPr>
        <p:spPr>
          <a:xfrm>
            <a:off x="2885403" y="3507328"/>
            <a:ext cx="2270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u="sng" dirty="0">
                <a:solidFill>
                  <a:schemeClr val="tx2"/>
                </a:solidFill>
              </a:rPr>
              <a:t>ENEM</a:t>
            </a:r>
          </a:p>
          <a:p>
            <a:pPr algn="ctr"/>
            <a:r>
              <a:rPr lang="pt-BR" sz="2000" dirty="0">
                <a:solidFill>
                  <a:schemeClr val="tx2"/>
                </a:solidFill>
              </a:rPr>
              <a:t>6.763.118</a:t>
            </a:r>
          </a:p>
          <a:p>
            <a:pPr algn="ctr"/>
            <a:r>
              <a:rPr lang="pt-BR" sz="2000" dirty="0">
                <a:solidFill>
                  <a:schemeClr val="tx2"/>
                </a:solidFill>
              </a:rPr>
              <a:t>participantes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="" xmlns:a16="http://schemas.microsoft.com/office/drawing/2014/main" id="{9B5DCDE0-A697-415A-8201-CA5E11194063}"/>
              </a:ext>
            </a:extLst>
          </p:cNvPr>
          <p:cNvSpPr txBox="1"/>
          <p:nvPr/>
        </p:nvSpPr>
        <p:spPr>
          <a:xfrm>
            <a:off x="5515588" y="3537749"/>
            <a:ext cx="20416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u="sng" dirty="0">
                <a:solidFill>
                  <a:schemeClr val="tx2"/>
                </a:solidFill>
              </a:rPr>
              <a:t>ENCCEJA</a:t>
            </a:r>
          </a:p>
          <a:p>
            <a:pPr algn="ctr"/>
            <a:r>
              <a:rPr lang="pt-BR" sz="2000" dirty="0">
                <a:solidFill>
                  <a:schemeClr val="tx2"/>
                </a:solidFill>
              </a:rPr>
              <a:t> 1.575.271</a:t>
            </a:r>
          </a:p>
          <a:p>
            <a:pPr algn="ctr"/>
            <a:r>
              <a:rPr lang="pt-BR" sz="2000" dirty="0">
                <a:solidFill>
                  <a:schemeClr val="tx2"/>
                </a:solidFill>
              </a:rPr>
              <a:t>participantes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="" xmlns:a16="http://schemas.microsoft.com/office/drawing/2014/main" id="{3ABC34BA-03ED-40F4-9556-4663D31BBAD5}"/>
              </a:ext>
            </a:extLst>
          </p:cNvPr>
          <p:cNvSpPr txBox="1"/>
          <p:nvPr/>
        </p:nvSpPr>
        <p:spPr>
          <a:xfrm>
            <a:off x="7916881" y="3516621"/>
            <a:ext cx="2232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u="sng" dirty="0">
                <a:solidFill>
                  <a:schemeClr val="tx2"/>
                </a:solidFill>
              </a:rPr>
              <a:t>CELPE-BRAS</a:t>
            </a:r>
          </a:p>
          <a:p>
            <a:pPr algn="ctr"/>
            <a:r>
              <a:rPr lang="pt-BR" sz="2000" dirty="0">
                <a:solidFill>
                  <a:schemeClr val="tx2"/>
                </a:solidFill>
              </a:rPr>
              <a:t>9.270</a:t>
            </a:r>
          </a:p>
          <a:p>
            <a:pPr algn="ctr"/>
            <a:r>
              <a:rPr lang="pt-BR" sz="2000" dirty="0">
                <a:solidFill>
                  <a:schemeClr val="tx2"/>
                </a:solidFill>
              </a:rPr>
              <a:t>participantes</a:t>
            </a:r>
          </a:p>
        </p:txBody>
      </p:sp>
      <p:sp>
        <p:nvSpPr>
          <p:cNvPr id="27" name="Retângulo de cantos arredondados 9">
            <a:extLst>
              <a:ext uri="{FF2B5EF4-FFF2-40B4-BE49-F238E27FC236}">
                <a16:creationId xmlns="" xmlns:a16="http://schemas.microsoft.com/office/drawing/2014/main" id="{84B80990-62ED-4A14-908B-E03FB205B8AB}"/>
              </a:ext>
            </a:extLst>
          </p:cNvPr>
          <p:cNvSpPr/>
          <p:nvPr/>
        </p:nvSpPr>
        <p:spPr>
          <a:xfrm>
            <a:off x="5418708" y="3420591"/>
            <a:ext cx="2257119" cy="11521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28" name="Retângulo de cantos arredondados 10">
            <a:extLst>
              <a:ext uri="{FF2B5EF4-FFF2-40B4-BE49-F238E27FC236}">
                <a16:creationId xmlns="" xmlns:a16="http://schemas.microsoft.com/office/drawing/2014/main" id="{1B3A171B-EA21-4613-9F45-E37500715855}"/>
              </a:ext>
            </a:extLst>
          </p:cNvPr>
          <p:cNvSpPr/>
          <p:nvPr/>
        </p:nvSpPr>
        <p:spPr>
          <a:xfrm>
            <a:off x="2885403" y="3420591"/>
            <a:ext cx="2257119" cy="11521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29" name="Retângulo de cantos arredondados 11">
            <a:extLst>
              <a:ext uri="{FF2B5EF4-FFF2-40B4-BE49-F238E27FC236}">
                <a16:creationId xmlns="" xmlns:a16="http://schemas.microsoft.com/office/drawing/2014/main" id="{E5640C5C-8761-4A81-B8D2-3D6AB444C454}"/>
              </a:ext>
            </a:extLst>
          </p:cNvPr>
          <p:cNvSpPr/>
          <p:nvPr/>
        </p:nvSpPr>
        <p:spPr>
          <a:xfrm>
            <a:off x="7938988" y="3420591"/>
            <a:ext cx="2257119" cy="11521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30" name="CaixaDeTexto 29">
            <a:extLst>
              <a:ext uri="{FF2B5EF4-FFF2-40B4-BE49-F238E27FC236}">
                <a16:creationId xmlns="" xmlns:a16="http://schemas.microsoft.com/office/drawing/2014/main" id="{03F98B47-8D03-4F3C-A88E-F2F2A55A4DE0}"/>
              </a:ext>
            </a:extLst>
          </p:cNvPr>
          <p:cNvSpPr txBox="1"/>
          <p:nvPr/>
        </p:nvSpPr>
        <p:spPr>
          <a:xfrm>
            <a:off x="200417" y="4848032"/>
            <a:ext cx="9289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chemeClr val="tx2"/>
                </a:solidFill>
              </a:rPr>
              <a:t>Diversos instrumentos de divulgação foram disponibilizados.</a:t>
            </a:r>
          </a:p>
        </p:txBody>
      </p:sp>
      <p:sp>
        <p:nvSpPr>
          <p:cNvPr id="31" name="Retângulo de cantos arredondados 8">
            <a:extLst>
              <a:ext uri="{FF2B5EF4-FFF2-40B4-BE49-F238E27FC236}">
                <a16:creationId xmlns="" xmlns:a16="http://schemas.microsoft.com/office/drawing/2014/main" id="{8FAFA364-79BE-44C4-9E0A-EB796BEE640C}"/>
              </a:ext>
            </a:extLst>
          </p:cNvPr>
          <p:cNvSpPr/>
          <p:nvPr/>
        </p:nvSpPr>
        <p:spPr>
          <a:xfrm>
            <a:off x="403063" y="5498141"/>
            <a:ext cx="3168353" cy="146751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32" name="CaixaDeTexto 31">
            <a:extLst>
              <a:ext uri="{FF2B5EF4-FFF2-40B4-BE49-F238E27FC236}">
                <a16:creationId xmlns="" xmlns:a16="http://schemas.microsoft.com/office/drawing/2014/main" id="{34D1E470-1E25-4829-BC9F-EA53E510D6C7}"/>
              </a:ext>
            </a:extLst>
          </p:cNvPr>
          <p:cNvSpPr txBox="1"/>
          <p:nvPr/>
        </p:nvSpPr>
        <p:spPr>
          <a:xfrm>
            <a:off x="378148" y="5533791"/>
            <a:ext cx="31683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u="sng" dirty="0">
                <a:solidFill>
                  <a:schemeClr val="tx2"/>
                </a:solidFill>
              </a:rPr>
              <a:t>SAEB</a:t>
            </a:r>
          </a:p>
          <a:p>
            <a:pPr algn="ctr"/>
            <a:r>
              <a:rPr lang="pt-BR" sz="2000" dirty="0">
                <a:solidFill>
                  <a:schemeClr val="tx2"/>
                </a:solidFill>
              </a:rPr>
              <a:t>40 mil Boletins de Escola</a:t>
            </a:r>
          </a:p>
          <a:p>
            <a:pPr algn="ctr"/>
            <a:r>
              <a:rPr lang="pt-BR" sz="2000" dirty="0">
                <a:solidFill>
                  <a:schemeClr val="tx2"/>
                </a:solidFill>
              </a:rPr>
              <a:t>5.597 Painéis Educacionais</a:t>
            </a:r>
          </a:p>
          <a:p>
            <a:pPr algn="ctr"/>
            <a:r>
              <a:rPr lang="pt-BR" sz="2000" dirty="0">
                <a:solidFill>
                  <a:schemeClr val="tx2"/>
                </a:solidFill>
              </a:rPr>
              <a:t>1 Pacote de Microdados</a:t>
            </a:r>
          </a:p>
          <a:p>
            <a:pPr algn="ctr"/>
            <a:endParaRPr lang="pt-BR" sz="2000" dirty="0">
              <a:solidFill>
                <a:schemeClr val="tx2"/>
              </a:solidFill>
            </a:endParaRPr>
          </a:p>
        </p:txBody>
      </p:sp>
      <p:sp>
        <p:nvSpPr>
          <p:cNvPr id="33" name="CaixaDeTexto 32">
            <a:extLst>
              <a:ext uri="{FF2B5EF4-FFF2-40B4-BE49-F238E27FC236}">
                <a16:creationId xmlns="" xmlns:a16="http://schemas.microsoft.com/office/drawing/2014/main" id="{5E35985B-22D6-4BA8-8D1B-4C5B1CBD7280}"/>
              </a:ext>
            </a:extLst>
          </p:cNvPr>
          <p:cNvSpPr txBox="1"/>
          <p:nvPr/>
        </p:nvSpPr>
        <p:spPr>
          <a:xfrm>
            <a:off x="3755699" y="5544446"/>
            <a:ext cx="37512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u="sng" dirty="0">
                <a:solidFill>
                  <a:schemeClr val="tx2"/>
                </a:solidFill>
              </a:rPr>
              <a:t>ENEM</a:t>
            </a:r>
          </a:p>
          <a:p>
            <a:pPr algn="ctr"/>
            <a:endParaRPr lang="pt-BR" sz="2000" u="sng" dirty="0">
              <a:solidFill>
                <a:schemeClr val="tx2"/>
              </a:solidFill>
            </a:endParaRPr>
          </a:p>
          <a:p>
            <a:pPr algn="ctr"/>
            <a:r>
              <a:rPr lang="pt-BR" sz="2000" dirty="0">
                <a:solidFill>
                  <a:schemeClr val="tx2"/>
                </a:solidFill>
              </a:rPr>
              <a:t>5 milhões de Boletins Individuais</a:t>
            </a:r>
          </a:p>
          <a:p>
            <a:pPr algn="ctr"/>
            <a:r>
              <a:rPr lang="pt-BR" sz="2000" dirty="0">
                <a:solidFill>
                  <a:schemeClr val="tx2"/>
                </a:solidFill>
              </a:rPr>
              <a:t>2 Pacotes de Microdados</a:t>
            </a:r>
          </a:p>
          <a:p>
            <a:pPr algn="ctr"/>
            <a:endParaRPr lang="pt-BR" sz="2000" dirty="0">
              <a:solidFill>
                <a:schemeClr val="tx2"/>
              </a:solidFill>
            </a:endParaRPr>
          </a:p>
        </p:txBody>
      </p:sp>
      <p:sp>
        <p:nvSpPr>
          <p:cNvPr id="34" name="CaixaDeTexto 33">
            <a:extLst>
              <a:ext uri="{FF2B5EF4-FFF2-40B4-BE49-F238E27FC236}">
                <a16:creationId xmlns="" xmlns:a16="http://schemas.microsoft.com/office/drawing/2014/main" id="{331BA383-3FD4-4AEE-BDF9-56E1B75783CF}"/>
              </a:ext>
            </a:extLst>
          </p:cNvPr>
          <p:cNvSpPr txBox="1"/>
          <p:nvPr/>
        </p:nvSpPr>
        <p:spPr>
          <a:xfrm>
            <a:off x="7785300" y="5580831"/>
            <a:ext cx="24954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u="sng" dirty="0">
                <a:solidFill>
                  <a:schemeClr val="tx2"/>
                </a:solidFill>
              </a:rPr>
              <a:t>CELPE-BRAS</a:t>
            </a:r>
          </a:p>
          <a:p>
            <a:pPr algn="ctr"/>
            <a:endParaRPr lang="pt-BR" sz="2000" dirty="0">
              <a:solidFill>
                <a:schemeClr val="tx2"/>
              </a:solidFill>
            </a:endParaRPr>
          </a:p>
          <a:p>
            <a:pPr algn="ctr"/>
            <a:r>
              <a:rPr lang="pt-BR" sz="2000" dirty="0">
                <a:solidFill>
                  <a:schemeClr val="tx2"/>
                </a:solidFill>
              </a:rPr>
              <a:t>7.018 certificados</a:t>
            </a:r>
          </a:p>
        </p:txBody>
      </p:sp>
      <p:sp>
        <p:nvSpPr>
          <p:cNvPr id="35" name="Retângulo de cantos arredondados 10">
            <a:extLst>
              <a:ext uri="{FF2B5EF4-FFF2-40B4-BE49-F238E27FC236}">
                <a16:creationId xmlns="" xmlns:a16="http://schemas.microsoft.com/office/drawing/2014/main" id="{ECF3E122-8C8A-426B-B9AB-8D7C12A5D33D}"/>
              </a:ext>
            </a:extLst>
          </p:cNvPr>
          <p:cNvSpPr/>
          <p:nvPr/>
        </p:nvSpPr>
        <p:spPr>
          <a:xfrm>
            <a:off x="3811326" y="5510540"/>
            <a:ext cx="3695614" cy="141300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36" name="Retângulo de cantos arredondados 11">
            <a:extLst>
              <a:ext uri="{FF2B5EF4-FFF2-40B4-BE49-F238E27FC236}">
                <a16:creationId xmlns="" xmlns:a16="http://schemas.microsoft.com/office/drawing/2014/main" id="{3C930264-5F56-44E7-B26A-2BE30575CCA5}"/>
              </a:ext>
            </a:extLst>
          </p:cNvPr>
          <p:cNvSpPr/>
          <p:nvPr/>
        </p:nvSpPr>
        <p:spPr>
          <a:xfrm>
            <a:off x="7752444" y="5534482"/>
            <a:ext cx="2495410" cy="134750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</p:spTree>
    <p:extLst>
      <p:ext uri="{BB962C8B-B14F-4D97-AF65-F5344CB8AC3E}">
        <p14:creationId xmlns:p14="http://schemas.microsoft.com/office/powerpoint/2010/main" val="341995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-740" y="0"/>
            <a:ext cx="10694145" cy="461662"/>
          </a:xfrm>
          <a:prstGeom prst="rect">
            <a:avLst/>
          </a:prstGeom>
          <a:solidFill>
            <a:srgbClr val="17375E"/>
          </a:solidFill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lvl="0" defTabSz="104305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1" dirty="0">
                <a:solidFill>
                  <a:schemeClr val="bg1"/>
                </a:solidFill>
              </a:rPr>
              <a:t>O MONITORAMENTO DAS METAS DO PNE  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-740" y="0"/>
            <a:ext cx="10693400" cy="46166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PRINCIPAIS AÇÕES REALIZADAS 2017 / 18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4665A0E5-406C-4D99-ADA4-DD572472E9C3}"/>
              </a:ext>
            </a:extLst>
          </p:cNvPr>
          <p:cNvSpPr txBox="1"/>
          <p:nvPr/>
        </p:nvSpPr>
        <p:spPr>
          <a:xfrm>
            <a:off x="30289" y="485005"/>
            <a:ext cx="1069533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</a:t>
            </a:r>
            <a:endParaRPr lang="pt-BR" sz="2800" b="1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chemeClr val="tx2"/>
                </a:solidFill>
              </a:rPr>
              <a:t>178 instrumentos de avaliação ou exame foram montados e aplicados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chemeClr val="tx2"/>
                </a:solidFill>
              </a:rPr>
              <a:t>Foram envolvidos  cerca de 15 milhões de estudantes ou participantes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chemeClr val="tx2"/>
                </a:solidFill>
              </a:rPr>
              <a:t>Disponibilização de diversos instrumentos de divulgação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400" b="1" dirty="0">
              <a:solidFill>
                <a:schemeClr val="tx2"/>
              </a:solidFill>
            </a:endParaRPr>
          </a:p>
          <a:p>
            <a:endParaRPr lang="pt-BR" sz="2400" b="1" dirty="0">
              <a:solidFill>
                <a:schemeClr val="tx2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A2D38374-EDE1-497F-95B5-F780A9908D53}"/>
              </a:ext>
            </a:extLst>
          </p:cNvPr>
          <p:cNvSpPr txBox="1"/>
          <p:nvPr/>
        </p:nvSpPr>
        <p:spPr>
          <a:xfrm>
            <a:off x="-29077" y="1908423"/>
            <a:ext cx="10632822" cy="6786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66700" algn="l"/>
              </a:tabLst>
            </a:pPr>
            <a:endParaRPr lang="pt-BR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tabLst>
                <a:tab pos="266700" algn="l"/>
              </a:tabLst>
            </a:pPr>
            <a:r>
              <a:rPr lang="pt-BR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2018</a:t>
            </a:r>
          </a:p>
          <a:p>
            <a:pPr marL="457200" indent="-457200">
              <a:buFont typeface="Wingdings" panose="05000000000000000000" pitchFamily="2" charset="2"/>
              <a:buChar char="ü"/>
              <a:tabLst>
                <a:tab pos="266700" algn="l"/>
              </a:tabLst>
            </a:pPr>
            <a:r>
              <a:rPr lang="pt-BR" sz="2400" b="1" dirty="0">
                <a:solidFill>
                  <a:schemeClr val="tx2"/>
                </a:solidFill>
              </a:rPr>
              <a:t>SAEB</a:t>
            </a:r>
          </a:p>
          <a:p>
            <a:pPr marL="457200" indent="-457200">
              <a:buFont typeface="Wingdings" panose="05000000000000000000" pitchFamily="2" charset="2"/>
              <a:buChar char="Ø"/>
              <a:tabLst>
                <a:tab pos="266700" algn="l"/>
              </a:tabLst>
            </a:pPr>
            <a:r>
              <a:rPr lang="pt-BR" sz="2400" dirty="0">
                <a:solidFill>
                  <a:schemeClr val="tx2"/>
                </a:solidFill>
              </a:rPr>
              <a:t>Divulgação do Relatório </a:t>
            </a:r>
            <a:r>
              <a:rPr lang="pt-BR" sz="2400" b="1" dirty="0">
                <a:solidFill>
                  <a:schemeClr val="tx2"/>
                </a:solidFill>
              </a:rPr>
              <a:t>SAEB 2005-2015</a:t>
            </a:r>
            <a:r>
              <a:rPr lang="pt-BR" sz="2400" dirty="0">
                <a:solidFill>
                  <a:schemeClr val="tx2"/>
                </a:solidFill>
              </a:rPr>
              <a:t>: panorama da década</a:t>
            </a:r>
          </a:p>
          <a:p>
            <a:pPr marL="457200" indent="-457200">
              <a:buFont typeface="Wingdings" panose="05000000000000000000" pitchFamily="2" charset="2"/>
              <a:buChar char="Ø"/>
              <a:tabLst>
                <a:tab pos="266700" algn="l"/>
              </a:tabLst>
            </a:pPr>
            <a:r>
              <a:rPr lang="pt-BR" sz="2400" b="1" dirty="0">
                <a:solidFill>
                  <a:schemeClr val="tx2"/>
                </a:solidFill>
              </a:rPr>
              <a:t>SAEB 2016 – </a:t>
            </a:r>
            <a:r>
              <a:rPr lang="pt-BR" sz="2400" dirty="0">
                <a:solidFill>
                  <a:schemeClr val="tx2"/>
                </a:solidFill>
              </a:rPr>
              <a:t>Divulgação do Relatório da Avaliação de Alfabetização</a:t>
            </a:r>
          </a:p>
          <a:p>
            <a:pPr marL="457200" indent="-457200">
              <a:buFont typeface="Wingdings" panose="05000000000000000000" pitchFamily="2" charset="2"/>
              <a:buChar char="Ø"/>
              <a:tabLst>
                <a:tab pos="266700" algn="l"/>
              </a:tabLst>
            </a:pPr>
            <a:r>
              <a:rPr lang="pt-BR" sz="2400" b="1" dirty="0">
                <a:solidFill>
                  <a:schemeClr val="tx2"/>
                </a:solidFill>
              </a:rPr>
              <a:t>SAEB 2017 – </a:t>
            </a:r>
            <a:r>
              <a:rPr lang="pt-BR" sz="2400" dirty="0">
                <a:solidFill>
                  <a:schemeClr val="tx2"/>
                </a:solidFill>
              </a:rPr>
              <a:t>Divulgação dos resultados finais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chemeClr val="tx2"/>
                </a:solidFill>
              </a:rPr>
              <a:t>PISA 2018 – </a:t>
            </a:r>
            <a:r>
              <a:rPr lang="pt-BR" sz="2400" dirty="0">
                <a:solidFill>
                  <a:schemeClr val="tx2"/>
                </a:solidFill>
              </a:rPr>
              <a:t>aplicação dos instrumentos de avaliação, divulgação de Relatórios Temáticos (Políticas para professores; Equidade; Estratégias para Ensino de Ciências 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chemeClr val="tx2"/>
                </a:solidFill>
              </a:rPr>
              <a:t>ENEM 2018 – </a:t>
            </a:r>
            <a:r>
              <a:rPr lang="pt-BR" sz="2400" dirty="0">
                <a:solidFill>
                  <a:schemeClr val="tx2"/>
                </a:solidFill>
              </a:rPr>
              <a:t>realização da edição anual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chemeClr val="tx2"/>
                </a:solidFill>
              </a:rPr>
              <a:t>ENCCEJA 2018 – </a:t>
            </a:r>
            <a:r>
              <a:rPr lang="pt-BR" sz="2400" dirty="0">
                <a:solidFill>
                  <a:schemeClr val="tx2"/>
                </a:solidFill>
              </a:rPr>
              <a:t>realização da edição anual, com aprimoramento quanto à data de aplicação das provas, antecipada para agosto, de modo a permitir que os participantes façam o ENEM 2018 e eventualmente inscrevam-se no SISU 2019</a:t>
            </a:r>
          </a:p>
          <a:p>
            <a:pPr marL="457200" indent="-457200">
              <a:buFont typeface="Wingdings" panose="05000000000000000000" pitchFamily="2" charset="2"/>
              <a:buChar char="Ø"/>
              <a:tabLst>
                <a:tab pos="266700" algn="l"/>
              </a:tabLst>
            </a:pPr>
            <a:endParaRPr lang="pt-BR" sz="2400" dirty="0">
              <a:solidFill>
                <a:schemeClr val="tx2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  <a:tabLst>
                <a:tab pos="266700" algn="l"/>
              </a:tabLst>
            </a:pPr>
            <a:endParaRPr lang="pt-BR" sz="2800" dirty="0">
              <a:solidFill>
                <a:schemeClr val="tx2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  <a:tabLst>
                <a:tab pos="266700" algn="l"/>
              </a:tabLst>
            </a:pPr>
            <a:endParaRPr lang="pt-BR" sz="2800" dirty="0">
              <a:solidFill>
                <a:schemeClr val="tx2"/>
              </a:solidFill>
            </a:endParaRPr>
          </a:p>
          <a:p>
            <a:pPr>
              <a:tabLst>
                <a:tab pos="266700" algn="l"/>
              </a:tabLst>
            </a:pPr>
            <a:endParaRPr lang="pt-BR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81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5052</TotalTime>
  <Words>3068</Words>
  <Application>Microsoft Office PowerPoint</Application>
  <PresentationFormat>Personalizar</PresentationFormat>
  <Paragraphs>619</Paragraphs>
  <Slides>37</Slides>
  <Notes>2</Notes>
  <HiddenSlides>0</HiddenSlides>
  <MMClips>0</MMClips>
  <ScaleCrop>false</ScaleCrop>
  <HeadingPairs>
    <vt:vector size="8" baseType="variant">
      <vt:variant>
        <vt:lpstr>Fontes usadas</vt:lpstr>
      </vt:variant>
      <vt:variant>
        <vt:i4>8</vt:i4>
      </vt:variant>
      <vt:variant>
        <vt:lpstr>Tema</vt:lpstr>
      </vt:variant>
      <vt:variant>
        <vt:i4>3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49" baseType="lpstr">
      <vt:lpstr>Arial</vt:lpstr>
      <vt:lpstr>Arial Black</vt:lpstr>
      <vt:lpstr>Calibri</vt:lpstr>
      <vt:lpstr>Constantia</vt:lpstr>
      <vt:lpstr>Open Sans</vt:lpstr>
      <vt:lpstr>Times New Roman</vt:lpstr>
      <vt:lpstr>Verdana</vt:lpstr>
      <vt:lpstr>Wingdings</vt:lpstr>
      <vt:lpstr>1_Personalizar design</vt:lpstr>
      <vt:lpstr>Personalizar design</vt:lpstr>
      <vt:lpstr>Tema do Office</vt:lpstr>
      <vt:lpstr>Imagem de bitmap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Ludmila Barros Costa</dc:creator>
  <cp:lastModifiedBy>Eugenia Kimie Suda Camacho Pestana</cp:lastModifiedBy>
  <cp:revision>375</cp:revision>
  <cp:lastPrinted>2017-07-25T20:24:03Z</cp:lastPrinted>
  <dcterms:created xsi:type="dcterms:W3CDTF">2017-07-25T17:51:09Z</dcterms:created>
  <dcterms:modified xsi:type="dcterms:W3CDTF">2018-06-13T11:57:07Z</dcterms:modified>
</cp:coreProperties>
</file>