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29" r:id="rId3"/>
    <p:sldId id="295" r:id="rId4"/>
    <p:sldId id="296" r:id="rId5"/>
    <p:sldId id="343" r:id="rId6"/>
    <p:sldId id="294" r:id="rId7"/>
    <p:sldId id="291" r:id="rId8"/>
    <p:sldId id="257" r:id="rId9"/>
    <p:sldId id="327" r:id="rId10"/>
    <p:sldId id="347" r:id="rId11"/>
    <p:sldId id="349" r:id="rId12"/>
    <p:sldId id="351" r:id="rId13"/>
    <p:sldId id="348" r:id="rId14"/>
    <p:sldId id="338" r:id="rId15"/>
    <p:sldId id="337" r:id="rId16"/>
    <p:sldId id="339" r:id="rId17"/>
    <p:sldId id="340" r:id="rId18"/>
    <p:sldId id="309" r:id="rId19"/>
    <p:sldId id="310" r:id="rId20"/>
    <p:sldId id="262" r:id="rId21"/>
    <p:sldId id="315" r:id="rId22"/>
    <p:sldId id="31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44F913"/>
    <a:srgbClr val="0000FF"/>
    <a:srgbClr val="EF11B5"/>
    <a:srgbClr val="FF9933"/>
    <a:srgbClr val="FC6278"/>
    <a:srgbClr val="FF3399"/>
    <a:srgbClr val="F50B3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A10A2-EAA2-4331-9804-D9937E5A4086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5D4E-7857-4928-97EA-4FE55EEAA8A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519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05D4E-7857-4928-97EA-4FE55EEAA8A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40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05D4E-7857-4928-97EA-4FE55EEAA8A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61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E1AF85-9F87-43F6-BD06-692446CCD059}" type="datetimeFigureOut">
              <a:rPr lang="pt-BR" smtClean="0"/>
              <a:pPr/>
              <a:t>08/08/2017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D15756-297D-4AAC-B261-A25B19CDBFA3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oris_daia@yahoo.com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4624"/>
            <a:ext cx="8496944" cy="5741830"/>
          </a:xfrm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00232" y="6072206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8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Prof</a:t>
            </a:r>
            <a:r>
              <a:rPr lang="pt-BR" sz="28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ª </a:t>
            </a:r>
            <a:r>
              <a:rPr lang="pt-BR" sz="28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Drª</a:t>
            </a:r>
            <a:r>
              <a:rPr lang="pt-BR" sz="28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Dorisdaia C. de Humerez</a:t>
            </a:r>
          </a:p>
          <a:p>
            <a:endParaRPr lang="pt-BR" sz="28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3528" y="404664"/>
            <a:ext cx="8496944" cy="432048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Broadway" panose="04040905080B02020502" pitchFamily="82" charset="0"/>
              </a:rPr>
              <a:t>ENSINO A DISTÂNCIA PARA FORMAÇÃO DE PROFISSIONAIS DE ENFERMAGEM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1" y="946397"/>
            <a:ext cx="9144000" cy="58772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7544" y="256873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700" b="0" i="0" u="none" strike="noStrike" cap="all" dirty="0" smtClean="0">
                <a:solidFill>
                  <a:srgbClr val="FFFFFF"/>
                </a:solidFill>
                <a:effectLst/>
                <a:latin typeface="Broadway" panose="04040905080B02020502" pitchFamily="82" charset="0"/>
              </a:rPr>
              <a:t>Terceirização dos POLOS DE APOIO PRESENCIAL?</a:t>
            </a:r>
            <a:endParaRPr lang="pt-BR" sz="2700" b="0" i="0" u="none" strike="noStrike" cap="all" dirty="0">
              <a:solidFill>
                <a:srgbClr val="FFFFFF"/>
              </a:solidFill>
              <a:effectLst/>
              <a:latin typeface="Broadway" panose="04040905080B02020502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7414" y="908720"/>
            <a:ext cx="1938322" cy="4320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0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3" y="-27384"/>
            <a:ext cx="9144000" cy="476438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1556792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4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0" y="0"/>
            <a:ext cx="9252520" cy="6957391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6012160" y="764704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555776" y="3478695"/>
            <a:ext cx="936104" cy="238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0" y="5701475"/>
            <a:ext cx="9244520" cy="1399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7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7544" y="5053533"/>
            <a:ext cx="8064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3300" b="0" i="0" u="none" strike="noStrike" cap="all" dirty="0" smtClean="0">
                <a:solidFill>
                  <a:srgbClr val="FFFFFF"/>
                </a:solidFill>
                <a:effectLst/>
                <a:latin typeface="Broadway" panose="04040905080B02020502" pitchFamily="82" charset="0"/>
              </a:rPr>
              <a:t>ESSA ESTRUTURA PODERÁ GRANTIR QUALIDADE NA FORMAÇÃO DO ENFERMERO?</a:t>
            </a:r>
            <a:endParaRPr lang="pt-BR" sz="3300" b="0" i="0" u="none" strike="noStrike" cap="all" dirty="0">
              <a:solidFill>
                <a:srgbClr val="FFFFFF"/>
              </a:solidFill>
              <a:effectLst/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7" name="Picture 10" descr="http://files.fisioneo.webnode.com/200000019-6028c6122e/bebe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-26988"/>
            <a:ext cx="2076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134"/>
            <a:ext cx="9108504" cy="593521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-26988"/>
            <a:ext cx="2076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77"/>
            <a:ext cx="9144000" cy="6075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-26988"/>
            <a:ext cx="2076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30748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pt-BR" sz="3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endParaRPr lang="pt-BR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 </a:t>
            </a:r>
            <a:endParaRPr lang="pt-BR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7414" y="2677139"/>
            <a:ext cx="8836471" cy="190398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endParaRPr lang="pt-BR" sz="550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8017" y="1556792"/>
            <a:ext cx="8980487" cy="39982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1800"/>
              </a:spcBef>
            </a:pPr>
            <a:endParaRPr lang="pt-BR" sz="2200" b="1" dirty="0">
              <a:latin typeface="Georgia" panose="02040502050405020303" pitchFamily="18" charset="0"/>
            </a:endParaRPr>
          </a:p>
        </p:txBody>
      </p:sp>
      <p:pic>
        <p:nvPicPr>
          <p:cNvPr id="7" name="Picture 5" descr="https://saladeenfermagem.files.wordpress.com/2015/03/endotracheal-g-tube-j-peg-nursing-fundamentals.jp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6"/>
            <a:ext cx="9143999" cy="6796266"/>
          </a:xfrm>
          <a:prstGeom prst="rect">
            <a:avLst/>
          </a:prstGeom>
          <a:solidFill>
            <a:schemeClr val="tx2"/>
          </a:solidFill>
          <a:ln w="571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30" y="14016"/>
            <a:ext cx="2076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475928" y="5661248"/>
            <a:ext cx="2952328" cy="864096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800" b="1" dirty="0" smtClean="0">
                <a:latin typeface="Georgia" panose="02040502050405020303" pitchFamily="18" charset="0"/>
              </a:rPr>
              <a:t>Procedimentos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79512" y="188640"/>
            <a:ext cx="8964488" cy="5658917"/>
          </a:xfrm>
          <a:prstGeom prst="rect">
            <a:avLst/>
          </a:prstGeom>
        </p:spPr>
        <p:txBody>
          <a:bodyPr vert="horz" lIns="0" rIns="18288" rtlCol="0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pt-BR" altLang="pt-BR" sz="2200" b="1" dirty="0" smtClean="0">
                <a:latin typeface="Cambria" panose="02040503050406030204" pitchFamily="18" charset="0"/>
              </a:rPr>
              <a:t>COFEN DIZ NÃO AO EAD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pt-BR" altLang="pt-BR" sz="2200" b="1" dirty="0" smtClean="0">
                <a:latin typeface="Cambria" panose="02040503050406030204" pitchFamily="18" charset="0"/>
              </a:rPr>
              <a:t>√ Controle dos Polos, não garante a qualidade exigida ao atendimento da saúde da população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altLang="pt-BR" sz="2200" b="1" dirty="0">
                <a:latin typeface="Cambria" panose="02040503050406030204" pitchFamily="18" charset="0"/>
              </a:rPr>
              <a:t> √ Não </a:t>
            </a:r>
            <a:r>
              <a:rPr lang="pt-BR" altLang="pt-BR" sz="2200" b="1" dirty="0" smtClean="0">
                <a:latin typeface="Cambria" panose="02040503050406030204" pitchFamily="18" charset="0"/>
              </a:rPr>
              <a:t>atendem as condições legais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pt-BR" altLang="pt-BR" sz="2200" b="1" dirty="0" smtClean="0">
                <a:latin typeface="Cambria" panose="02040503050406030204" pitchFamily="18" charset="0"/>
              </a:rPr>
              <a:t>√ Serviços de saúde Inadequados ou Insuficientes em Nº e complexidade para atender aos acadêmicos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2200" b="1" dirty="0" smtClean="0">
                <a:latin typeface="Cambria" panose="02040503050406030204" pitchFamily="18" charset="0"/>
              </a:rPr>
              <a:t>√ Advento de </a:t>
            </a:r>
            <a:r>
              <a:rPr lang="pt-BR" altLang="pt-BR" sz="2200" b="1" i="1" dirty="0" smtClean="0">
                <a:latin typeface="Cambria" panose="02040503050406030204" pitchFamily="18" charset="0"/>
              </a:rPr>
              <a:t>Erros e Danos </a:t>
            </a:r>
            <a:r>
              <a:rPr lang="pt-BR" altLang="pt-BR" sz="2200" b="1" dirty="0" smtClean="0">
                <a:latin typeface="Cambria" panose="02040503050406030204" pitchFamily="18" charset="0"/>
              </a:rPr>
              <a:t>por Imperícia, Negligência e Imprudência serão maiores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2200" b="1" dirty="0" smtClean="0">
                <a:latin typeface="Cambria" panose="02040503050406030204" pitchFamily="18" charset="0"/>
              </a:rPr>
              <a:t>Cuidado de Enfermagem é </a:t>
            </a:r>
            <a:r>
              <a:rPr lang="pt-BR" altLang="pt-BR" sz="2200" b="1" u="sng" dirty="0" smtClean="0">
                <a:latin typeface="Cambria" panose="02040503050406030204" pitchFamily="18" charset="0"/>
              </a:rPr>
              <a:t>Relacional</a:t>
            </a:r>
          </a:p>
          <a:p>
            <a:pPr>
              <a:lnSpc>
                <a:spcPct val="150000"/>
              </a:lnSpc>
              <a:spcBef>
                <a:spcPts val="2400"/>
              </a:spcBef>
              <a:buFont typeface="Wingdings 2" panose="05020102010507070707" pitchFamily="18" charset="2"/>
              <a:buNone/>
              <a:defRPr/>
            </a:pPr>
            <a:endParaRPr lang="pt-BR" altLang="pt-BR" sz="22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11" descr="https://primeirapaginamt.files.wordpress.com/2011/03/u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334000"/>
            <a:ext cx="2468563" cy="1511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2.bp.blogspot.com/-12p6g555p-w/VU6fbOdsepI/AAAAAAABYL4/XCzEvvuE2dA/s1600/amil%2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00" y="5197236"/>
            <a:ext cx="2897113" cy="162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17463"/>
            <a:ext cx="1711325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http://www.paulistaenfermagem.com.br/wp-content/uploads/bfi_thumb/02-2ztdpbi3e0ouufnsg4irk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4362"/>
            <a:ext cx="2580128" cy="159708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A imagem pode conter: 1 pessoa,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389438"/>
            <a:ext cx="24241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 descr="A imagem pode conter: 22 pessoas, pessoas sentadas e multid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275013"/>
            <a:ext cx="48625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A imagem pode conter: uma ou mais pesso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012825"/>
            <a:ext cx="2457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imagem pode conter: 23 pessoas, pessoas sorri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033463"/>
            <a:ext cx="2247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 imagem pode conter: uma ou mais pessoas e multid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69963"/>
            <a:ext cx="4906963" cy="2176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013" y="12925425"/>
            <a:ext cx="266700" cy="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A imagem pode conter: 2 pessoas, pessoas sentad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5149850"/>
            <a:ext cx="223043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imagem pode conter: 4 pesso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94000"/>
            <a:ext cx="19700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A imagem pode conter: 5 pessoas, pessoas sentadas, multidão e área inter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544763"/>
            <a:ext cx="21844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107950" y="107950"/>
            <a:ext cx="879475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altLang="pt-BR" sz="2500" b="1" dirty="0">
                <a:latin typeface="Georgia" panose="02040502050405020303" pitchFamily="18" charset="0"/>
              </a:rPr>
              <a:t>AUDIÊNCIAS PÚBLICAS NAS ASSEMBLÉIAS LEGISLATIVAS</a:t>
            </a:r>
          </a:p>
        </p:txBody>
      </p:sp>
    </p:spTree>
    <p:extLst>
      <p:ext uri="{BB962C8B-B14F-4D97-AF65-F5344CB8AC3E}">
        <p14:creationId xmlns:p14="http://schemas.microsoft.com/office/powerpoint/2010/main" val="19338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-24112"/>
            <a:ext cx="8928992" cy="1724919"/>
          </a:xfrm>
        </p:spPr>
        <p:txBody>
          <a:bodyPr>
            <a:normAutofit fontScale="55000" lnSpcReduction="20000"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sz="5100" dirty="0" smtClean="0">
                <a:latin typeface="Broadway" panose="04040905080B02020502" pitchFamily="82" charset="0"/>
              </a:rPr>
              <a:t>Finalidades Primordiais </a:t>
            </a:r>
            <a:r>
              <a:rPr lang="pt-BR" sz="5100" dirty="0">
                <a:latin typeface="Broadway" panose="04040905080B02020502" pitchFamily="82" charset="0"/>
              </a:rPr>
              <a:t>do Sistema </a:t>
            </a:r>
            <a:r>
              <a:rPr lang="pt-BR" sz="5100" dirty="0" err="1">
                <a:latin typeface="Broadway" panose="04040905080B02020502" pitchFamily="82" charset="0"/>
              </a:rPr>
              <a:t>Cofen</a:t>
            </a:r>
            <a:r>
              <a:rPr lang="pt-BR" sz="5100" dirty="0">
                <a:latin typeface="Broadway" panose="04040905080B02020502" pitchFamily="82" charset="0"/>
              </a:rPr>
              <a:t>/Conselhos Regionais de Enfermagem</a:t>
            </a:r>
            <a:endParaRPr lang="pt-BR" sz="5100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933628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600" b="1" dirty="0" smtClean="0">
                <a:latin typeface="Georgia" panose="02040502050405020303" pitchFamily="18" charset="0"/>
              </a:rPr>
              <a:t>√ Regulamentação </a:t>
            </a:r>
            <a:r>
              <a:rPr lang="pt-BR" sz="2600" b="1" dirty="0">
                <a:latin typeface="Georgia" panose="02040502050405020303" pitchFamily="18" charset="0"/>
              </a:rPr>
              <a:t>da </a:t>
            </a:r>
            <a:r>
              <a:rPr lang="pt-BR" sz="2600" b="1" dirty="0" smtClean="0">
                <a:latin typeface="Georgia" panose="02040502050405020303" pitchFamily="18" charset="0"/>
              </a:rPr>
              <a:t>profissão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600" b="1" dirty="0">
                <a:latin typeface="Georgia" panose="02040502050405020303" pitchFamily="18" charset="0"/>
              </a:rPr>
              <a:t>√ </a:t>
            </a:r>
            <a:r>
              <a:rPr lang="pt-BR" sz="2600" b="1" dirty="0" smtClean="0">
                <a:latin typeface="Georgia" panose="02040502050405020303" pitchFamily="18" charset="0"/>
              </a:rPr>
              <a:t>Fiscalização </a:t>
            </a:r>
            <a:r>
              <a:rPr lang="pt-BR" sz="2600" b="1" dirty="0">
                <a:latin typeface="Georgia" panose="02040502050405020303" pitchFamily="18" charset="0"/>
              </a:rPr>
              <a:t>do exercício </a:t>
            </a:r>
            <a:r>
              <a:rPr lang="pt-BR" sz="2600" b="1" dirty="0" smtClean="0">
                <a:latin typeface="Georgia" panose="02040502050405020303" pitchFamily="18" charset="0"/>
              </a:rPr>
              <a:t>profissional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600" b="1" dirty="0" smtClean="0">
                <a:latin typeface="Georgia" panose="02040502050405020303" pitchFamily="18" charset="0"/>
              </a:rPr>
              <a:t>√ Cumprimento </a:t>
            </a:r>
            <a:r>
              <a:rPr lang="pt-BR" sz="2600" b="1" dirty="0">
                <a:latin typeface="Georgia" panose="02040502050405020303" pitchFamily="18" charset="0"/>
              </a:rPr>
              <a:t>da Lei do Exercício </a:t>
            </a:r>
            <a:r>
              <a:rPr lang="pt-BR" sz="2600" b="1" dirty="0" smtClean="0">
                <a:latin typeface="Georgia" panose="02040502050405020303" pitchFamily="18" charset="0"/>
              </a:rPr>
              <a:t>Profissional 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600" b="1" dirty="0">
                <a:latin typeface="Georgia" panose="02040502050405020303" pitchFamily="18" charset="0"/>
              </a:rPr>
              <a:t>√ </a:t>
            </a:r>
            <a:r>
              <a:rPr lang="pt-BR" sz="2600" b="1" dirty="0" smtClean="0">
                <a:latin typeface="Georgia" panose="02040502050405020303" pitchFamily="18" charset="0"/>
              </a:rPr>
              <a:t>Visando garantir </a:t>
            </a:r>
            <a:r>
              <a:rPr lang="pt-BR" sz="2600" b="1" dirty="0">
                <a:latin typeface="Georgia" panose="02040502050405020303" pitchFamily="18" charset="0"/>
              </a:rPr>
              <a:t>a qualidade dos serviços da Enfermagem à </a:t>
            </a:r>
            <a:r>
              <a:rPr lang="pt-BR" sz="2600" b="1" dirty="0" smtClean="0">
                <a:latin typeface="Georgia" panose="02040502050405020303" pitchFamily="18" charset="0"/>
              </a:rPr>
              <a:t>população</a:t>
            </a:r>
          </a:p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600" b="1" dirty="0" smtClean="0">
                <a:latin typeface="Broadway" panose="04040905080B02020502" pitchFamily="82" charset="0"/>
              </a:rPr>
              <a:t>Quantos somos?</a:t>
            </a:r>
          </a:p>
        </p:txBody>
      </p:sp>
    </p:spTree>
    <p:extLst>
      <p:ext uri="{BB962C8B-B14F-4D97-AF65-F5344CB8AC3E}">
        <p14:creationId xmlns:p14="http://schemas.microsoft.com/office/powerpoint/2010/main" val="3666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1450" y="1079440"/>
            <a:ext cx="8972550" cy="57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300" b="1" dirty="0" smtClean="0">
                <a:latin typeface="Georgia" panose="02040502050405020303" pitchFamily="18" charset="0"/>
              </a:rPr>
              <a:t>√ </a:t>
            </a:r>
            <a:r>
              <a:rPr lang="pt-BR" altLang="pt-BR" sz="23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Projeto de Lei 2.891/2015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, autoria do Dep. Orlando Silva “Proíbe a formação de Enfermeiros  e Técnicos de Enfermagem na modalidade </a:t>
            </a:r>
            <a:r>
              <a:rPr lang="pt-BR" altLang="pt-BR" sz="2300" b="1" dirty="0" err="1" smtClean="0">
                <a:latin typeface="Georgia" panose="02040502050405020303" pitchFamily="18" charset="0"/>
              </a:rPr>
              <a:t>EaD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”</a:t>
            </a:r>
          </a:p>
          <a:p>
            <a:pPr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pt-BR" altLang="pt-BR" sz="2300" b="1" dirty="0" smtClean="0">
                <a:latin typeface="Georgia" panose="02040502050405020303" pitchFamily="18" charset="0"/>
              </a:rPr>
              <a:t>√ </a:t>
            </a:r>
            <a:r>
              <a:rPr lang="pt-BR" altLang="pt-BR" sz="2300" b="1" dirty="0">
                <a:latin typeface="Georgia" panose="02040502050405020303" pitchFamily="18" charset="0"/>
              </a:rPr>
              <a:t>Iniciativa do </a:t>
            </a:r>
            <a:r>
              <a:rPr lang="pt-BR" altLang="pt-BR" sz="2300" b="1" dirty="0" err="1">
                <a:latin typeface="Georgia" panose="02040502050405020303" pitchFamily="18" charset="0"/>
              </a:rPr>
              <a:t>Cofen</a:t>
            </a:r>
            <a:r>
              <a:rPr lang="pt-BR" altLang="pt-BR" sz="2300" b="1" dirty="0">
                <a:latin typeface="Georgia" panose="02040502050405020303" pitchFamily="18" charset="0"/>
              </a:rPr>
              <a:t>, 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apresentado </a:t>
            </a:r>
            <a:r>
              <a:rPr lang="pt-BR" altLang="pt-BR" sz="2300" b="1" i="1" dirty="0">
                <a:latin typeface="Georgia" panose="02040502050405020303" pitchFamily="18" charset="0"/>
              </a:rPr>
              <a:t>o </a:t>
            </a:r>
            <a:r>
              <a:rPr lang="pt-BR" altLang="pt-BR" sz="2300" b="1" i="1" dirty="0">
                <a:solidFill>
                  <a:srgbClr val="FFFF00"/>
                </a:solidFill>
                <a:latin typeface="Georgia" panose="02040502050405020303" pitchFamily="18" charset="0"/>
              </a:rPr>
              <a:t>PL </a:t>
            </a:r>
            <a:r>
              <a:rPr lang="pt-BR" altLang="pt-BR" sz="2300" b="1" dirty="0">
                <a:solidFill>
                  <a:srgbClr val="FFFF00"/>
                </a:solidFill>
                <a:latin typeface="Georgia" panose="02040502050405020303" pitchFamily="18" charset="0"/>
              </a:rPr>
              <a:t>4930/2016 </a:t>
            </a:r>
            <a:r>
              <a:rPr lang="pt-BR" altLang="pt-BR" sz="2300" b="1" dirty="0">
                <a:latin typeface="Georgia" panose="02040502050405020303" pitchFamily="18" charset="0"/>
              </a:rPr>
              <a:t>pelo </a:t>
            </a:r>
            <a:r>
              <a:rPr lang="pt-BR" altLang="pt-BR" sz="2300" b="1" dirty="0" err="1" smtClean="0">
                <a:latin typeface="Georgia" panose="02040502050405020303" pitchFamily="18" charset="0"/>
              </a:rPr>
              <a:t>Dep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 </a:t>
            </a:r>
            <a:r>
              <a:rPr lang="pt-BR" altLang="pt-BR" sz="2300" b="1" dirty="0">
                <a:latin typeface="Georgia" panose="02040502050405020303" pitchFamily="18" charset="0"/>
              </a:rPr>
              <a:t>Lúcio Vieira Lima que  prevê que Profissionais de Enfermagem realizem Exame de Suficiência para obterem o Registro 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Profissional</a:t>
            </a:r>
          </a:p>
          <a:p>
            <a:pPr>
              <a:spcBef>
                <a:spcPts val="1800"/>
              </a:spcBef>
              <a:defRPr/>
            </a:pPr>
            <a:r>
              <a:rPr lang="pt-BR" altLang="pt-BR" sz="2300" b="1" dirty="0">
                <a:latin typeface="Georgia" panose="02040502050405020303" pitchFamily="18" charset="0"/>
              </a:rPr>
              <a:t>√ </a:t>
            </a:r>
            <a:r>
              <a:rPr lang="pt-BR" sz="2300" b="1" dirty="0">
                <a:solidFill>
                  <a:srgbClr val="FFFF00"/>
                </a:solidFill>
                <a:latin typeface="Georgia" panose="02040502050405020303" pitchFamily="18" charset="0"/>
              </a:rPr>
              <a:t>Decreto 8.754/2016 : </a:t>
            </a:r>
            <a:r>
              <a:rPr lang="pt-BR" sz="2300" b="1" dirty="0">
                <a:latin typeface="Georgia" panose="02040502050405020303" pitchFamily="18" charset="0"/>
              </a:rPr>
              <a:t>Oferta de cursos de Graduação em Enfermagem - Universidades e Centros Universitários -</a:t>
            </a:r>
            <a:r>
              <a:rPr lang="pt-BR" altLang="pt-BR" sz="2300" b="1" dirty="0">
                <a:latin typeface="Georgia" panose="02040502050405020303" pitchFamily="18" charset="0"/>
              </a:rPr>
              <a:t> A</a:t>
            </a:r>
            <a:r>
              <a:rPr lang="pt-BR" sz="2300" b="1" dirty="0">
                <a:latin typeface="Georgia" panose="02040502050405020303" pitchFamily="18" charset="0"/>
              </a:rPr>
              <a:t>utorização do MEC, após prévia manifestação do CNS</a:t>
            </a:r>
            <a:endParaRPr lang="pt-BR" altLang="pt-BR" sz="2300" b="1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pt-BR" altLang="pt-BR" sz="2300" b="1" dirty="0" smtClean="0">
                <a:latin typeface="Georgia" panose="02040502050405020303" pitchFamily="18" charset="0"/>
              </a:rPr>
              <a:t>√ Precisamos garantir </a:t>
            </a:r>
            <a:r>
              <a:rPr lang="pt-BR" altLang="pt-BR" sz="2300" b="1" dirty="0">
                <a:latin typeface="Georgia" panose="02040502050405020303" pitchFamily="18" charset="0"/>
              </a:rPr>
              <a:t>que o 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Profissional de Enfermagem </a:t>
            </a:r>
            <a:r>
              <a:rPr lang="pt-BR" altLang="pt-BR" sz="2300" b="1" dirty="0">
                <a:latin typeface="Georgia" panose="02040502050405020303" pitchFamily="18" charset="0"/>
              </a:rPr>
              <a:t>tenha Competências, Habilidades e Atitudes </a:t>
            </a:r>
            <a:r>
              <a:rPr lang="pt-BR" altLang="pt-B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MÍNIMAS</a:t>
            </a:r>
            <a:r>
              <a:rPr lang="pt-BR" altLang="pt-BR" sz="2300" b="1" dirty="0">
                <a:latin typeface="Georgia" panose="02040502050405020303" pitchFamily="18" charset="0"/>
              </a:rPr>
              <a:t> para exercer </a:t>
            </a:r>
            <a:r>
              <a:rPr lang="pt-BR" altLang="pt-BR" sz="2300" b="1" dirty="0" smtClean="0">
                <a:latin typeface="Georgia" panose="02040502050405020303" pitchFamily="18" charset="0"/>
              </a:rPr>
              <a:t>a POFISSÃO em causar riscos à população</a:t>
            </a:r>
            <a:endParaRPr lang="pt-BR" altLang="pt-BR" sz="2300" b="1" dirty="0">
              <a:latin typeface="Georgia" panose="02040502050405020303" pitchFamily="18" charset="0"/>
            </a:endParaRPr>
          </a:p>
          <a:p>
            <a:pPr>
              <a:defRPr/>
            </a:pPr>
            <a:endParaRPr lang="pt-BR" altLang="pt-BR" sz="230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288" y="188640"/>
            <a:ext cx="7345064" cy="56154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18288" bIns="0" anchor="b" anchorCtr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0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RESULTADOS E ENCAMINHAMENTOS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6988"/>
            <a:ext cx="1403648" cy="55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7854696" cy="6143668"/>
          </a:xfrm>
        </p:spPr>
        <p:txBody>
          <a:bodyPr>
            <a:normAutofit/>
          </a:bodyPr>
          <a:lstStyle/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pic>
        <p:nvPicPr>
          <p:cNvPr id="4" name="Picture 12" descr="http://www.paraiba.com.br/static/images/noticias/normal/1338982645299-ut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3" y="5013325"/>
            <a:ext cx="27606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36538" y="1090340"/>
            <a:ext cx="8901112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√ </a:t>
            </a:r>
            <a:r>
              <a:rPr lang="pt-BR" altLang="pt-BR" sz="2500" b="1" dirty="0">
                <a:latin typeface="Cambria" panose="02040503050406030204" pitchFamily="18" charset="0"/>
              </a:rPr>
              <a:t>Temos que cuidar com responsabilidade da pessoa que está em situação de grande fragilidade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2500" b="1" dirty="0" smtClean="0">
                <a:latin typeface="Cambria" panose="02040503050406030204" pitchFamily="18" charset="0"/>
              </a:rPr>
              <a:t>√ </a:t>
            </a:r>
            <a:r>
              <a:rPr lang="pt-BR" altLang="pt-BR" sz="2500" b="1" dirty="0">
                <a:latin typeface="Cambria" panose="02040503050406030204" pitchFamily="18" charset="0"/>
              </a:rPr>
              <a:t>Enfermeiro é Ser Humano, que cuida de outro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2500" b="1" dirty="0">
                <a:latin typeface="Cambria" panose="02040503050406030204" pitchFamily="18" charset="0"/>
              </a:rPr>
              <a:t>√ Enfermagem é </a:t>
            </a:r>
            <a:r>
              <a:rPr lang="pt-BR" altLang="pt-BR" sz="2500" b="1" u="sng" dirty="0">
                <a:latin typeface="Cambria" panose="02040503050406030204" pitchFamily="18" charset="0"/>
              </a:rPr>
              <a:t>Gente cuidando de Gente</a:t>
            </a:r>
            <a:r>
              <a:rPr lang="pt-BR" altLang="pt-BR" sz="2500" b="1" dirty="0">
                <a:latin typeface="Cambria" panose="02040503050406030204" pitchFamily="18" charset="0"/>
              </a:rPr>
              <a:t>!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sz="2500" b="1" dirty="0">
                <a:latin typeface="Cambria" panose="02040503050406030204" pitchFamily="18" charset="0"/>
              </a:rPr>
              <a:t>LUTA PELA </a:t>
            </a:r>
            <a:r>
              <a:rPr lang="pt-BR" altLang="pt-BR" sz="2500" b="1" dirty="0" smtClean="0">
                <a:latin typeface="Cambria" panose="02040503050406030204" pitchFamily="18" charset="0"/>
              </a:rPr>
              <a:t>GARANTIA DA SAÚDE DA POPULAÇÃO!!</a:t>
            </a:r>
            <a:endParaRPr lang="pt-BR" altLang="pt-BR" sz="2500" b="1" dirty="0">
              <a:latin typeface="Cambria" panose="02040503050406030204" pitchFamily="18" charset="0"/>
            </a:endParaRPr>
          </a:p>
        </p:txBody>
      </p:sp>
      <p:pic>
        <p:nvPicPr>
          <p:cNvPr id="7" name="Picture 10" descr="http://www.jornaledicaodobrasil.com.br/site/wp-content/uploads/2015/03/U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018088"/>
            <a:ext cx="31210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813"/>
            <a:ext cx="1117600" cy="81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-26988"/>
            <a:ext cx="2076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1.bp.blogspot.com/-lHBuPpSzCVU/UxG7Gpp9tAI/AAAAAAAAAbc/jPWepNoyNAo/s1600/IMG_00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75" y="5013325"/>
            <a:ext cx="2904490" cy="21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7854696" cy="6143668"/>
          </a:xfrm>
        </p:spPr>
        <p:txBody>
          <a:bodyPr>
            <a:normAutofit/>
          </a:bodyPr>
          <a:lstStyle/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  <a:p>
            <a:pPr algn="l"/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331913" y="5197549"/>
            <a:ext cx="6048375" cy="161582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altLang="pt-BR" sz="2200" b="1" dirty="0">
                <a:solidFill>
                  <a:schemeClr val="tx1"/>
                </a:solidFill>
                <a:latin typeface="Lucida Sans Unicode" panose="020B0602030504020204" pitchFamily="34" charset="0"/>
                <a:hlinkClick r:id="rId3"/>
              </a:rPr>
              <a:t>doris_daia@yahoo.com.br</a:t>
            </a:r>
            <a:endParaRPr lang="pt-BR" altLang="pt-BR" sz="2200" b="1" dirty="0">
              <a:solidFill>
                <a:schemeClr val="tx1"/>
              </a:solidFill>
              <a:latin typeface="Lucida Sans Unicode" panose="020B0602030504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altLang="pt-BR" sz="2200" b="1" dirty="0" smtClean="0">
                <a:solidFill>
                  <a:schemeClr val="tx1"/>
                </a:solidFill>
                <a:latin typeface="Lucida Sans Unicode" panose="020B0602030504020204" pitchFamily="34" charset="0"/>
                <a:hlinkClick r:id=""/>
              </a:rPr>
              <a:t>dorisdaia.humerez@unifesp.gov.br</a:t>
            </a:r>
            <a:endParaRPr lang="pt-BR" altLang="pt-BR" sz="2200" b="1" dirty="0">
              <a:solidFill>
                <a:schemeClr val="tx1"/>
              </a:solidFill>
              <a:latin typeface="Lucida Sans Unicode" panose="020B0602030504020204" pitchFamily="34" charset="0"/>
              <a:hlinkClick r:id="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2200" b="1" dirty="0">
                <a:solidFill>
                  <a:schemeClr val="accent2"/>
                </a:solidFill>
                <a:latin typeface="Lucida Sans Unicode" panose="020B0602030504020204" pitchFamily="34" charset="0"/>
              </a:rPr>
              <a:t>FACEBOOK- Dóris Humerez</a:t>
            </a:r>
            <a:endParaRPr lang="pt-BR" sz="2200" dirty="0">
              <a:solidFill>
                <a:schemeClr val="accent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2755954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>
                <a:latin typeface="Lucida Bright" panose="02040602050505020304" pitchFamily="18" charset="0"/>
              </a:rPr>
              <a:t>Obrigada</a:t>
            </a:r>
            <a:r>
              <a:rPr lang="pt-BR" sz="4400" b="1" dirty="0" smtClean="0">
                <a:latin typeface="Lucida Bright" panose="02040602050505020304" pitchFamily="18" charset="0"/>
              </a:rPr>
              <a:t>!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400" b="1" dirty="0" smtClean="0">
              <a:latin typeface="Lucida Bright" panose="020406020505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300" b="1" dirty="0" err="1" smtClean="0">
                <a:latin typeface="Georgia" panose="02040502050405020303" pitchFamily="18" charset="0"/>
              </a:rPr>
              <a:t>Profª</a:t>
            </a:r>
            <a:r>
              <a:rPr lang="pt-BR" sz="2300" b="1" dirty="0" smtClean="0">
                <a:latin typeface="Georgia" panose="02040502050405020303" pitchFamily="18" charset="0"/>
              </a:rPr>
              <a:t> </a:t>
            </a:r>
            <a:r>
              <a:rPr lang="pt-BR" sz="2300" b="1" dirty="0" err="1" smtClean="0">
                <a:latin typeface="Georgia" panose="02040502050405020303" pitchFamily="18" charset="0"/>
              </a:rPr>
              <a:t>Drª</a:t>
            </a:r>
            <a:r>
              <a:rPr lang="pt-BR" sz="2300" b="1" dirty="0" smtClean="0">
                <a:latin typeface="Georgia" panose="02040502050405020303" pitchFamily="18" charset="0"/>
              </a:rPr>
              <a:t> Dorisdaia Carvalho de Humerez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500" b="1" dirty="0" smtClean="0">
                <a:latin typeface="Georgia" panose="02040502050405020303" pitchFamily="18" charset="0"/>
              </a:rPr>
              <a:t>Conselho Federal de Enfermagem</a:t>
            </a:r>
            <a:endParaRPr lang="pt-BR" sz="2500" b="1" dirty="0"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17" y="-8540"/>
            <a:ext cx="3467102" cy="136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37522"/>
            <a:ext cx="2915815" cy="3838308"/>
          </a:xfrm>
          <a:prstGeom prst="rect">
            <a:avLst/>
          </a:prstGeom>
        </p:spPr>
      </p:pic>
      <p:pic>
        <p:nvPicPr>
          <p:cNvPr id="8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6354"/>
            <a:ext cx="2899204" cy="37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072198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29273"/>
              </p:ext>
            </p:extLst>
          </p:nvPr>
        </p:nvGraphicFramePr>
        <p:xfrm>
          <a:off x="1" y="-1"/>
          <a:ext cx="9109074" cy="69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7436"/>
                <a:gridCol w="1676165"/>
                <a:gridCol w="1718225"/>
                <a:gridCol w="2227248"/>
              </a:tblGrid>
              <a:tr h="476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CURSOS PRESENCIAIS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Nº</a:t>
                      </a:r>
                      <a:endParaRPr lang="pt-BR" sz="2000" b="1" dirty="0">
                        <a:solidFill>
                          <a:srgbClr val="FFFF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Nº de Vagas</a:t>
                      </a:r>
                      <a:endParaRPr lang="pt-BR" sz="2000" b="1" dirty="0">
                        <a:solidFill>
                          <a:srgbClr val="FFFF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Ingressantes</a:t>
                      </a:r>
                      <a:endParaRPr lang="pt-BR" sz="2000" b="1" dirty="0">
                        <a:solidFill>
                          <a:srgbClr val="FFFF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Georgia" panose="02040502050405020303" pitchFamily="18" charset="0"/>
                        </a:rPr>
                        <a:t>ASSIS. SOCIAL</a:t>
                      </a:r>
                      <a:endParaRPr lang="pt-BR" sz="19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39.290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21.853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BIOLOGIA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75.179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33.146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BIOMEDICINA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t-BR" sz="20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26.940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12.537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EDUCAÇÃO FISICA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48.127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18.534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ENFERMAGEM</a:t>
                      </a:r>
                      <a:endParaRPr lang="pt-BR" sz="1900" b="1" dirty="0">
                        <a:solidFill>
                          <a:srgbClr val="FFFF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153.752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70.145</a:t>
                      </a:r>
                      <a:endParaRPr lang="pt-BR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FARMÁCIA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51.979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25.356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2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FISIOTERAPIA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68.939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28.700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FONOAUDIOLOGIA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t-BR" sz="20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7.364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2.608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MEDICINA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16.752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17.275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VETERINARIA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pt-BR" sz="20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18.147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11.816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NUTRIÇÃO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pt-BR" sz="20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42.987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20.329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ODONTOLOGIA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pt-BR" sz="20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20.861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16.636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7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PSICOLOGIA</a:t>
                      </a:r>
                      <a:endParaRPr lang="pt-BR" sz="19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  <a:endParaRPr lang="pt-BR" sz="20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71.550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39.092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b="1" dirty="0">
                          <a:effectLst/>
                          <a:latin typeface="Georgia" panose="02040502050405020303" pitchFamily="18" charset="0"/>
                        </a:rPr>
                        <a:t>TERAPIA </a:t>
                      </a:r>
                      <a:r>
                        <a:rPr lang="pt-BR" sz="1900" b="1" dirty="0" smtClean="0">
                          <a:effectLst/>
                          <a:latin typeface="Georgia" panose="02040502050405020303" pitchFamily="18" charset="0"/>
                        </a:rPr>
                        <a:t>OCUPACIONAL</a:t>
                      </a:r>
                      <a:endParaRPr lang="pt-BR" sz="19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3.588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1.467</a:t>
                      </a:r>
                      <a:endParaRPr lang="pt-B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463"/>
            <a:ext cx="16557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9388" y="548680"/>
            <a:ext cx="8578850" cy="79216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9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VAGAS OCIOSAS EM CURSOS DE GRADUAÇÃO EM ENFERMAGEM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5310834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-531440"/>
            <a:ext cx="9036496" cy="1872208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latin typeface="Broadway" panose="04040905080B02020502" pitchFamily="82" charset="0"/>
              </a:rPr>
              <a:t>EVOLUÇÃO DO ENSINO A DISTÂNCIA NA ENFERMAGEM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124744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400" b="1" dirty="0" smtClean="0">
                <a:latin typeface="Georgia" panose="02040502050405020303" pitchFamily="18" charset="0"/>
              </a:rPr>
              <a:t>√ Em meados de 2010 tivemos o primeiro Curso a Distância – Anhanguera. Foi auto autorizados pois a IES tinha autonomia universitária – </a:t>
            </a:r>
            <a:r>
              <a:rPr lang="pt-BR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16.800 vagas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400" b="1" dirty="0" smtClean="0">
                <a:latin typeface="Georgia" panose="02040502050405020303" pitchFamily="18" charset="0"/>
              </a:rPr>
              <a:t>√ Seguida por outra IES com 60 vagas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400" b="1" dirty="0">
                <a:latin typeface="Georgia" panose="02040502050405020303" pitchFamily="18" charset="0"/>
              </a:rPr>
              <a:t>√ Início </a:t>
            </a:r>
            <a:r>
              <a:rPr lang="pt-BR" sz="2400" b="1" dirty="0" smtClean="0">
                <a:latin typeface="Georgia" panose="02040502050405020303" pitchFamily="18" charset="0"/>
              </a:rPr>
              <a:t>da luta contra a formação a distância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pt-BR" sz="2400" b="1" dirty="0">
                <a:latin typeface="Georgia" panose="02040502050405020303" pitchFamily="18" charset="0"/>
              </a:rPr>
              <a:t>√ P</a:t>
            </a:r>
            <a:r>
              <a:rPr lang="pt-BR" sz="2400" b="1" dirty="0" smtClean="0">
                <a:latin typeface="Georgia" panose="02040502050405020303" pitchFamily="18" charset="0"/>
              </a:rPr>
              <a:t>roliferação </a:t>
            </a:r>
            <a:r>
              <a:rPr lang="pt-BR" sz="2400" b="1" dirty="0">
                <a:latin typeface="Georgia" panose="02040502050405020303" pitchFamily="18" charset="0"/>
              </a:rPr>
              <a:t>desordenada de </a:t>
            </a:r>
            <a:r>
              <a:rPr lang="pt-BR" sz="2400" b="1" dirty="0" smtClean="0">
                <a:latin typeface="Georgia" panose="02040502050405020303" pitchFamily="18" charset="0"/>
              </a:rPr>
              <a:t>Cursos </a:t>
            </a:r>
            <a:r>
              <a:rPr lang="pt-BR" sz="2400" b="1" dirty="0">
                <a:latin typeface="Georgia" panose="02040502050405020303" pitchFamily="18" charset="0"/>
              </a:rPr>
              <a:t>a </a:t>
            </a:r>
            <a:r>
              <a:rPr lang="pt-BR" sz="2400" b="1" dirty="0" smtClean="0">
                <a:latin typeface="Georgia" panose="02040502050405020303" pitchFamily="18" charset="0"/>
              </a:rPr>
              <a:t>Distância </a:t>
            </a:r>
            <a:r>
              <a:rPr lang="pt-BR" sz="2400" b="1" dirty="0">
                <a:latin typeface="Georgia" panose="02040502050405020303" pitchFamily="18" charset="0"/>
              </a:rPr>
              <a:t>de qualidade </a:t>
            </a:r>
            <a:r>
              <a:rPr lang="pt-BR" sz="2400" b="1" dirty="0" smtClean="0">
                <a:latin typeface="Georgia" panose="02040502050405020303" pitchFamily="18" charset="0"/>
              </a:rPr>
              <a:t>duvidosa</a:t>
            </a:r>
          </a:p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pt-BR" sz="2400" b="1" dirty="0" smtClean="0">
                <a:latin typeface="Broadway" panose="04040905080B02020502" pitchFamily="82" charset="0"/>
              </a:rPr>
              <a:t>E agora?</a:t>
            </a:r>
          </a:p>
        </p:txBody>
      </p:sp>
    </p:spTree>
    <p:extLst>
      <p:ext uri="{BB962C8B-B14F-4D97-AF65-F5344CB8AC3E}">
        <p14:creationId xmlns:p14="http://schemas.microsoft.com/office/powerpoint/2010/main" val="33411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936104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 smtClean="0">
                <a:latin typeface="Broadway" panose="04040905080B02020502" pitchFamily="82" charset="0"/>
              </a:rPr>
              <a:t>SITUAÇÃO DA FORMAÇÃO À DISTÂNCIA</a:t>
            </a:r>
            <a:endParaRPr lang="pt-BR" sz="2700" b="1" dirty="0">
              <a:latin typeface="Broadway" panose="04040905080B02020502" pitchFamily="82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65632"/>
              </p:ext>
            </p:extLst>
          </p:nvPr>
        </p:nvGraphicFramePr>
        <p:xfrm>
          <a:off x="0" y="836712"/>
          <a:ext cx="9144000" cy="5456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6336"/>
                <a:gridCol w="1547664"/>
              </a:tblGrid>
              <a:tr h="508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INSTITUIÇÕES (IES</a:t>
                      </a:r>
                      <a:r>
                        <a:rPr lang="pt-BR" sz="2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pt-BR" sz="2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Vagas </a:t>
                      </a:r>
                      <a:endParaRPr lang="pt-BR" sz="2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77679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CENTRO UNIVERS. </a:t>
                      </a:r>
                      <a:r>
                        <a:rPr lang="pt-BR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CLARETIANO (CEUCLAR)</a:t>
                      </a:r>
                      <a:endParaRPr lang="pt-BR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250/2.500</a:t>
                      </a:r>
                      <a:endParaRPr lang="pt-BR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2079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effectLst/>
                          <a:latin typeface="Georgia" panose="02040502050405020303" pitchFamily="18" charset="0"/>
                        </a:rPr>
                        <a:t>UNIVERSIDADE </a:t>
                      </a:r>
                      <a:r>
                        <a:rPr lang="pt-BR" sz="2300" b="1" dirty="0">
                          <a:effectLst/>
                          <a:latin typeface="Georgia" panose="02040502050405020303" pitchFamily="18" charset="0"/>
                        </a:rPr>
                        <a:t>ESTÁCIO DE SÁ (UNESA)</a:t>
                      </a:r>
                      <a:endParaRPr lang="pt-BR" sz="23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77679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UNIVERSIDADE </a:t>
                      </a:r>
                      <a:r>
                        <a:rPr lang="pt-BR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PITÁGORAS UNOPAR </a:t>
                      </a:r>
                      <a:endParaRPr lang="pt-BR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3.000/35.000</a:t>
                      </a:r>
                      <a:endParaRPr lang="pt-BR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60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effectLst/>
                          <a:latin typeface="Georgia" panose="02040502050405020303" pitchFamily="18" charset="0"/>
                        </a:rPr>
                        <a:t>UNIVERSIDADE </a:t>
                      </a:r>
                      <a:r>
                        <a:rPr lang="pt-BR" sz="2300" b="1" dirty="0">
                          <a:effectLst/>
                          <a:latin typeface="Georgia" panose="02040502050405020303" pitchFamily="18" charset="0"/>
                        </a:rPr>
                        <a:t>PAULISTA (UNIP)</a:t>
                      </a:r>
                      <a:endParaRPr lang="pt-BR" sz="23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47.880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77679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UNIVERSIDADE </a:t>
                      </a:r>
                      <a:r>
                        <a:rPr lang="pt-BR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BRAZ CUBAS (UBC)</a:t>
                      </a:r>
                      <a:endParaRPr lang="pt-BR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pt-BR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7679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effectLst/>
                          <a:latin typeface="Georgia" panose="02040502050405020303" pitchFamily="18" charset="0"/>
                        </a:rPr>
                        <a:t>UNIVERSIDADE </a:t>
                      </a:r>
                      <a:r>
                        <a:rPr lang="pt-BR" sz="2300" b="1" dirty="0">
                          <a:effectLst/>
                          <a:latin typeface="Georgia" panose="02040502050405020303" pitchFamily="18" charset="0"/>
                        </a:rPr>
                        <a:t>ANHANGÜERA (UNIDERP)</a:t>
                      </a:r>
                      <a:endParaRPr lang="pt-BR" sz="23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16.800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1560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UNIVERSIDADE </a:t>
                      </a:r>
                      <a:r>
                        <a:rPr lang="pt-BR" sz="2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POTIGUAR (UNP)</a:t>
                      </a:r>
                      <a:endParaRPr lang="pt-BR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t-BR" sz="2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386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effectLst/>
                          <a:latin typeface="Georgia" panose="02040502050405020303" pitchFamily="18" charset="0"/>
                        </a:rPr>
                        <a:t>CENTRO UNIVERS </a:t>
                      </a:r>
                      <a:r>
                        <a:rPr lang="pt-BR" sz="2300" b="1" dirty="0">
                          <a:effectLst/>
                          <a:latin typeface="Georgia" panose="02040502050405020303" pitchFamily="18" charset="0"/>
                        </a:rPr>
                        <a:t>MAURÍCIO DE </a:t>
                      </a:r>
                      <a:r>
                        <a:rPr lang="pt-BR" sz="2300" b="1" dirty="0" smtClean="0">
                          <a:effectLst/>
                          <a:latin typeface="Georgia" panose="02040502050405020303" pitchFamily="18" charset="0"/>
                        </a:rPr>
                        <a:t>NASSAU</a:t>
                      </a:r>
                      <a:endParaRPr lang="pt-BR" sz="23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41" marR="11541" marT="11541" marB="1154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05631"/>
              </p:ext>
            </p:extLst>
          </p:nvPr>
        </p:nvGraphicFramePr>
        <p:xfrm>
          <a:off x="0" y="6293009"/>
          <a:ext cx="9144000" cy="505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6336"/>
                <a:gridCol w="1547664"/>
              </a:tblGrid>
              <a:tr h="505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TOTAL</a:t>
                      </a:r>
                      <a:endParaRPr lang="pt-BR" sz="2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72.590</a:t>
                      </a:r>
                      <a:r>
                        <a:rPr lang="pt-BR" sz="23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23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619265" y="4612467"/>
            <a:ext cx="3330575" cy="12588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>
                <a:solidFill>
                  <a:schemeClr val="tx1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Nº VAGAS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72.590</a:t>
            </a:r>
            <a:endParaRPr lang="pt-BR" sz="2600" b="1" dirty="0">
              <a:solidFill>
                <a:schemeClr val="tx1"/>
              </a:solidFill>
              <a:latin typeface="Lucida Bright" panose="02040602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13462" y="2320084"/>
            <a:ext cx="3600450" cy="1389062"/>
          </a:xfrm>
          <a:prstGeom prst="rect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sz="3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altLang="pt-BR" sz="3600" b="1" dirty="0">
                <a:solidFill>
                  <a:schemeClr val="accent2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1.775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1090" y="2073058"/>
            <a:ext cx="3600450" cy="1266825"/>
          </a:xfrm>
          <a:prstGeom prst="rect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algn="ctr">
              <a:defRPr/>
            </a:pPr>
            <a:r>
              <a:rPr lang="pt-BR" altLang="pt-BR" sz="3600" b="1" dirty="0">
                <a:solidFill>
                  <a:schemeClr val="tx1"/>
                </a:solidFill>
                <a:latin typeface="Lucida Bright" panose="0204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3600" b="1" u="sng" dirty="0">
                <a:solidFill>
                  <a:schemeClr val="accent2"/>
                </a:solidFill>
                <a:latin typeface="Lucida Bright" panose="02040602050505020304" pitchFamily="18" charset="0"/>
              </a:rPr>
              <a:t>951</a:t>
            </a:r>
            <a:endParaRPr lang="pt-BR" sz="3600" b="1" u="sng" dirty="0">
              <a:solidFill>
                <a:schemeClr val="accent2"/>
              </a:solidFill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altLang="pt-BR" sz="3600" b="1" dirty="0">
              <a:solidFill>
                <a:schemeClr val="tx1"/>
              </a:solidFill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1481" y="3899334"/>
            <a:ext cx="3532187" cy="11636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>
                <a:solidFill>
                  <a:schemeClr val="tx1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Nº VAGAS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2600" b="1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   </a:t>
            </a:r>
            <a:r>
              <a:rPr lang="pt-BR" sz="2600" b="1" dirty="0">
                <a:solidFill>
                  <a:schemeClr val="tx1"/>
                </a:solidFill>
                <a:latin typeface="Lucida Bright" panose="02040602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153.752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7350" y="423863"/>
            <a:ext cx="3600450" cy="11239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>
                <a:solidFill>
                  <a:schemeClr val="tx1"/>
                </a:solidFill>
                <a:latin typeface="Lucida Bright" panose="02040602050505020304" pitchFamily="18" charset="0"/>
              </a:rPr>
              <a:t>CURSOS PRESENCIAIS</a:t>
            </a:r>
            <a:endParaRPr lang="pt-BR" altLang="pt-BR" sz="2600" b="1" dirty="0">
              <a:solidFill>
                <a:schemeClr val="tx1"/>
              </a:solidFill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7175" y="400050"/>
            <a:ext cx="3602038" cy="11255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00" b="1" dirty="0">
                <a:solidFill>
                  <a:schemeClr val="tx1"/>
                </a:solidFill>
                <a:latin typeface="Lucida Bright" panose="02040602050505020304" pitchFamily="18" charset="0"/>
              </a:rPr>
              <a:t>POLOS DE APOIO PRESENCIAL</a:t>
            </a:r>
            <a:endParaRPr lang="pt-BR" altLang="pt-BR" sz="2600" b="1" dirty="0">
              <a:solidFill>
                <a:schemeClr val="tx1"/>
              </a:solidFill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2588" y="5532438"/>
            <a:ext cx="3532187" cy="1209675"/>
          </a:xfrm>
          <a:prstGeom prst="rect">
            <a:avLst/>
          </a:prstGeom>
          <a:solidFill>
            <a:schemeClr val="tx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500" b="1" dirty="0">
                <a:solidFill>
                  <a:schemeClr val="accent2"/>
                </a:solidFill>
                <a:latin typeface="Lucida Bright" panose="02040602050505020304" pitchFamily="18" charset="0"/>
                <a:cs typeface="Times New Roman" panose="02020603050405020304" pitchFamily="18" charset="0"/>
              </a:rPr>
              <a:t>VAGAS OCIOSAS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accent2"/>
                </a:solidFill>
                <a:latin typeface="Lucida Bright" panose="02040602050505020304" pitchFamily="18" charset="0"/>
              </a:rPr>
              <a:t> </a:t>
            </a:r>
            <a:r>
              <a:rPr lang="pt-BR" sz="2500" b="1" dirty="0">
                <a:solidFill>
                  <a:schemeClr val="accent2"/>
                </a:solidFill>
                <a:latin typeface="Lucida Bright" panose="02040602050505020304" pitchFamily="18" charset="0"/>
              </a:rPr>
              <a:t>69.416</a:t>
            </a:r>
            <a:endParaRPr lang="pt-BR" sz="2500" b="1" dirty="0">
              <a:solidFill>
                <a:schemeClr val="accent2"/>
              </a:solidFill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1927225" y="1487488"/>
            <a:ext cx="476250" cy="66516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6856027" y="1544190"/>
            <a:ext cx="619125" cy="78581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1927225" y="3268663"/>
            <a:ext cx="476250" cy="66516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1908175" y="4941888"/>
            <a:ext cx="476250" cy="663575"/>
          </a:xfrm>
          <a:prstGeom prst="downArrow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6908006" y="3759152"/>
            <a:ext cx="747712" cy="84455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403725" y="6121400"/>
            <a:ext cx="1392238" cy="60483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700" b="1" dirty="0">
                <a:solidFill>
                  <a:schemeClr val="tx1"/>
                </a:solidFill>
                <a:latin typeface="Lucida Bright" panose="02040602050505020304" pitchFamily="18" charset="0"/>
              </a:rPr>
              <a:t>51,9%</a:t>
            </a:r>
            <a:endParaRPr lang="pt-BR" sz="2700" b="1" dirty="0">
              <a:solidFill>
                <a:schemeClr val="tx1"/>
              </a:solidFill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eta para baixo 15"/>
          <p:cNvSpPr/>
          <p:nvPr/>
        </p:nvSpPr>
        <p:spPr>
          <a:xfrm rot="16200000">
            <a:off x="3802063" y="6076950"/>
            <a:ext cx="476250" cy="66357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uario\AppData\Local\Microsoft\Windows\Temporary Internet Files\Content.IE5\LUXEWO43\MC90043485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698500"/>
            <a:ext cx="1714500" cy="171450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548680"/>
            <a:ext cx="7776219" cy="29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pt-BR" altLang="pt-BR" sz="3200" b="1" dirty="0" smtClean="0">
                <a:latin typeface="Georgia" panose="02040502050405020303" pitchFamily="18" charset="0"/>
              </a:rPr>
              <a:t>QUEM DETERMINA OS INDICADORES DE CONTROLE PARA A EDUCAÇÃO NO BRASIL</a:t>
            </a:r>
            <a:endParaRPr lang="pt-BR" altLang="pt-BR" sz="3200" dirty="0" smtClean="0">
              <a:latin typeface="Georgia" panose="02040502050405020303" pitchFamily="18" charset="0"/>
            </a:endParaRPr>
          </a:p>
        </p:txBody>
      </p:sp>
      <p:pic>
        <p:nvPicPr>
          <p:cNvPr id="5" name="Picture 8" descr="http://4.bp.blogspot.com/-EC_ZiVIOl1M/VHq2Dy4-rLI/AAAAAAAAAbs/CDpJQD949kA/s1600/No%2BCaminho%2Bda%2BEnfermagem%2BLucas%2BFontes%2BQuest%C3%B5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3429000"/>
            <a:ext cx="9108504" cy="34099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82764" cy="7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6059 L -0.15747 0.44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1801" y="188640"/>
            <a:ext cx="8496944" cy="1008112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Broadway" panose="04040905080B02020502" pitchFamily="82" charset="0"/>
              </a:rPr>
              <a:t>FORMAÇÃO </a:t>
            </a:r>
            <a:r>
              <a:rPr lang="pt-BR" sz="2800" dirty="0" smtClean="0">
                <a:latin typeface="Broadway" panose="04040905080B02020502" pitchFamily="82" charset="0"/>
              </a:rPr>
              <a:t> PROFISSIONAL</a:t>
            </a:r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907704" y="1268760"/>
            <a:ext cx="5184576" cy="45365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haroni" panose="02010803020104030203" pitchFamily="2" charset="-79"/>
              </a:rPr>
              <a:t>EXERCÍCIO?</a:t>
            </a:r>
          </a:p>
          <a:p>
            <a:pPr algn="ctr"/>
            <a:r>
              <a:rPr lang="pt-BR" alt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haroni" panose="02010803020104030203" pitchFamily="2" charset="-79"/>
              </a:rPr>
              <a:t>X</a:t>
            </a:r>
          </a:p>
          <a:p>
            <a:pPr algn="ctr"/>
            <a:r>
              <a:rPr lang="pt-BR" alt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haroni" panose="02010803020104030203" pitchFamily="2" charset="-79"/>
              </a:rPr>
              <a:t>FORMAÇÃO</a:t>
            </a:r>
            <a:r>
              <a:rPr lang="pt-BR" altLang="pt-B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75928" y="5877272"/>
            <a:ext cx="8496944" cy="72008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 smtClean="0">
                <a:latin typeface="Broadway" panose="04040905080B02020502" pitchFamily="82" charset="0"/>
              </a:rPr>
              <a:t>EXERCÍCIO DE QUALIDADE ?</a:t>
            </a:r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940152" y="4581128"/>
            <a:ext cx="3024735" cy="792088"/>
          </a:xfrm>
          <a:prstGeom prst="rect">
            <a:avLst/>
          </a:prstGeom>
        </p:spPr>
        <p:txBody>
          <a:bodyPr vert="horz" lIns="0" rIns="18288">
            <a:normAutofit fontScale="70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800" b="1" dirty="0" err="1" smtClean="0">
                <a:latin typeface="Georgia" panose="02040502050405020303" pitchFamily="18" charset="0"/>
              </a:rPr>
              <a:t>Tercerização</a:t>
            </a:r>
            <a:r>
              <a:rPr lang="pt-BR" sz="3800" b="1" dirty="0" smtClean="0">
                <a:latin typeface="Georgia" panose="02040502050405020303" pitchFamily="18" charset="0"/>
              </a:rPr>
              <a:t> dos Polos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23528" y="1268760"/>
            <a:ext cx="2952328" cy="648072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800" b="1" dirty="0" smtClean="0">
                <a:latin typeface="Georgia" panose="02040502050405020303" pitchFamily="18" charset="0"/>
              </a:rPr>
              <a:t>Operação EAD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75928" y="4797152"/>
            <a:ext cx="2952328" cy="864096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800" b="1" dirty="0" smtClean="0">
                <a:latin typeface="Georgia" panose="02040502050405020303" pitchFamily="18" charset="0"/>
              </a:rPr>
              <a:t>Advento de erros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868144" y="1196752"/>
            <a:ext cx="3024735" cy="792088"/>
          </a:xfrm>
          <a:prstGeom prst="rect">
            <a:avLst/>
          </a:prstGeom>
        </p:spPr>
        <p:txBody>
          <a:bodyPr vert="horz" lIns="0" rIns="18288">
            <a:normAutofit fontScale="70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800" b="1" dirty="0" smtClean="0">
                <a:latin typeface="Georgia" panose="02040502050405020303" pitchFamily="18" charset="0"/>
              </a:rPr>
              <a:t>Complexidade das ações </a:t>
            </a:r>
          </a:p>
          <a:p>
            <a:pPr algn="ctr"/>
            <a:endParaRPr lang="pt-BR" dirty="0" smtClean="0">
              <a:latin typeface="Broadway" pitchFamily="82" charset="0"/>
            </a:endParaRPr>
          </a:p>
          <a:p>
            <a:pPr algn="ctr"/>
            <a:endParaRPr lang="pt-BR" dirty="0" smtClean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3674</TotalTime>
  <Words>573</Words>
  <Application>Microsoft Office PowerPoint</Application>
  <PresentationFormat>Apresentação na tela (4:3)</PresentationFormat>
  <Paragraphs>191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Aharoni</vt:lpstr>
      <vt:lpstr>Arial</vt:lpstr>
      <vt:lpstr>Broadway</vt:lpstr>
      <vt:lpstr>Calibri</vt:lpstr>
      <vt:lpstr>Cambria</vt:lpstr>
      <vt:lpstr>Constantia</vt:lpstr>
      <vt:lpstr>Georgia</vt:lpstr>
      <vt:lpstr>Lucida Bright</vt:lpstr>
      <vt:lpstr>Lucida Sans Unicode</vt:lpstr>
      <vt:lpstr>Tahoma</vt:lpstr>
      <vt:lpstr>Times New Roman</vt:lpstr>
      <vt:lpstr>Wingdings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Mariana Menezes dos Reis</cp:lastModifiedBy>
  <cp:revision>330</cp:revision>
  <dcterms:created xsi:type="dcterms:W3CDTF">2013-11-20T22:29:20Z</dcterms:created>
  <dcterms:modified xsi:type="dcterms:W3CDTF">2017-08-08T12:48:00Z</dcterms:modified>
</cp:coreProperties>
</file>