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56" r:id="rId2"/>
    <p:sldId id="291" r:id="rId3"/>
    <p:sldId id="309" r:id="rId4"/>
    <p:sldId id="279" r:id="rId5"/>
    <p:sldId id="281" r:id="rId6"/>
    <p:sldId id="282" r:id="rId7"/>
    <p:sldId id="283" r:id="rId8"/>
    <p:sldId id="284" r:id="rId9"/>
    <p:sldId id="285" r:id="rId10"/>
    <p:sldId id="301" r:id="rId11"/>
    <p:sldId id="304" r:id="rId12"/>
    <p:sldId id="307" r:id="rId13"/>
    <p:sldId id="308" r:id="rId14"/>
    <p:sldId id="290" r:id="rId15"/>
  </p:sldIdLst>
  <p:sldSz cx="12192000" cy="6858000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21" autoAdjust="0"/>
    <p:restoredTop sz="95055" autoAdjust="0"/>
  </p:normalViewPr>
  <p:slideViewPr>
    <p:cSldViewPr snapToGrid="0">
      <p:cViewPr varScale="1">
        <p:scale>
          <a:sx n="70" d="100"/>
          <a:sy n="70" d="100"/>
        </p:scale>
        <p:origin x="630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C6A63-AE9B-43CF-95BA-40E8EE4D7D44}" type="datetimeFigureOut">
              <a:rPr lang="pt-BR" smtClean="0"/>
              <a:t>04/12/2017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39EA4-2D98-4D65-A0DE-0A2AC8AB1E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89185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1050471" y="6356350"/>
            <a:ext cx="1692729" cy="365125"/>
          </a:xfrm>
        </p:spPr>
        <p:txBody>
          <a:bodyPr/>
          <a:lstStyle/>
          <a:p>
            <a:fld id="{E35E6B5A-F611-4089-9E75-3B2EB06473CD}" type="datetimeFigureOut">
              <a:rPr lang="pt-BR" smtClean="0"/>
              <a:t>04/12/2017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75190" y="6356350"/>
            <a:ext cx="3248024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204857" y="6378122"/>
            <a:ext cx="2405744" cy="365125"/>
          </a:xfrm>
          <a:prstGeom prst="rect">
            <a:avLst/>
          </a:prstGeom>
        </p:spPr>
        <p:txBody>
          <a:bodyPr/>
          <a:lstStyle/>
          <a:p>
            <a:fld id="{C944F360-B4DF-4567-AE27-A2C93988433D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 rotWithShape="1">
          <a:blip r:embed="rId2"/>
          <a:srcRect l="286" t="-973" r="-286" b="51998"/>
          <a:stretch/>
        </p:blipFill>
        <p:spPr>
          <a:xfrm>
            <a:off x="8827747" y="4916089"/>
            <a:ext cx="3802463" cy="1644595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>
            <a:off x="-86971" y="0"/>
            <a:ext cx="8153400" cy="7063808"/>
          </a:xfrm>
          <a:prstGeom prst="rect">
            <a:avLst/>
          </a:prstGeom>
        </p:spPr>
      </p:pic>
      <p:sp>
        <p:nvSpPr>
          <p:cNvPr id="10" name="Título 1"/>
          <p:cNvSpPr>
            <a:spLocks noGrp="1"/>
          </p:cNvSpPr>
          <p:nvPr>
            <p:ph type="ctrTitle"/>
          </p:nvPr>
        </p:nvSpPr>
        <p:spPr>
          <a:xfrm>
            <a:off x="130629" y="106136"/>
            <a:ext cx="11887199" cy="2240642"/>
          </a:xfrm>
        </p:spPr>
        <p:txBody>
          <a:bodyPr anchor="b">
            <a:normAutofit/>
          </a:bodyPr>
          <a:lstStyle>
            <a:lvl1pPr algn="ctr">
              <a:defRPr sz="5500" b="1">
                <a:latin typeface="+mn-lt"/>
                <a:ea typeface="Kozuka Gothic Pro B" panose="020B0800000000000000" pitchFamily="34" charset="-128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11" name="Subtítulo 2"/>
          <p:cNvSpPr>
            <a:spLocks noGrp="1"/>
          </p:cNvSpPr>
          <p:nvPr>
            <p:ph type="subTitle" idx="1"/>
          </p:nvPr>
        </p:nvSpPr>
        <p:spPr>
          <a:xfrm>
            <a:off x="130629" y="2452914"/>
            <a:ext cx="9895114" cy="3903436"/>
          </a:xfrm>
        </p:spPr>
        <p:txBody>
          <a:bodyPr/>
          <a:lstStyle>
            <a:lvl1pPr marL="0" indent="0" algn="ctr">
              <a:buNone/>
              <a:defRPr sz="2400">
                <a:latin typeface="+mj-lt"/>
                <a:ea typeface="Kozuka Gothic Pr6N L" panose="020B0200000000000000" pitchFamily="34" charset="-12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16402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7151" y="1244656"/>
            <a:ext cx="11993336" cy="1472520"/>
          </a:xfrm>
        </p:spPr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/>
          <a:srcRect l="73201"/>
          <a:stretch/>
        </p:blipFill>
        <p:spPr>
          <a:xfrm>
            <a:off x="10787743" y="-1347107"/>
            <a:ext cx="1266846" cy="3045279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5400000">
            <a:off x="5872069" y="430493"/>
            <a:ext cx="447862" cy="12192000"/>
          </a:xfrm>
          <a:prstGeom prst="rect">
            <a:avLst/>
          </a:prstGeom>
        </p:spPr>
      </p:pic>
      <p:sp>
        <p:nvSpPr>
          <p:cNvPr id="9" name="Espaço Reservado para Conteúdo 2"/>
          <p:cNvSpPr>
            <a:spLocks noGrp="1"/>
          </p:cNvSpPr>
          <p:nvPr>
            <p:ph idx="1"/>
          </p:nvPr>
        </p:nvSpPr>
        <p:spPr>
          <a:xfrm>
            <a:off x="57151" y="2717176"/>
            <a:ext cx="11993335" cy="3512174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10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1099100" y="6378122"/>
            <a:ext cx="2215601" cy="365125"/>
          </a:xfrm>
        </p:spPr>
        <p:txBody>
          <a:bodyPr/>
          <a:lstStyle>
            <a:lvl1pPr>
              <a:defRPr b="1"/>
            </a:lvl1pPr>
          </a:lstStyle>
          <a:p>
            <a:fld id="{E35E6B5A-F611-4089-9E75-3B2EB06473CD}" type="datetimeFigureOut">
              <a:rPr lang="pt-BR" smtClean="0"/>
              <a:pPr/>
              <a:t>04/12/2017</a:t>
            </a:fld>
            <a:endParaRPr lang="pt-BR" dirty="0"/>
          </a:p>
        </p:txBody>
      </p:sp>
      <p:sp>
        <p:nvSpPr>
          <p:cNvPr id="11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360338" y="6378122"/>
            <a:ext cx="3225518" cy="365125"/>
          </a:xfrm>
        </p:spPr>
        <p:txBody>
          <a:bodyPr/>
          <a:lstStyle>
            <a:lvl1pPr>
              <a:defRPr b="1"/>
            </a:lvl1pPr>
          </a:lstStyle>
          <a:p>
            <a:endParaRPr lang="pt-BR" dirty="0"/>
          </a:p>
        </p:txBody>
      </p:sp>
      <p:sp>
        <p:nvSpPr>
          <p:cNvPr id="12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85857" y="6382658"/>
            <a:ext cx="3105149" cy="365125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fld id="{C944F360-B4DF-4567-AE27-A2C93988433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774290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099100" y="365125"/>
            <a:ext cx="1095138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99100" y="1825625"/>
            <a:ext cx="8591907" cy="37893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099100" y="6356350"/>
            <a:ext cx="2182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E6B5A-F611-4089-9E75-3B2EB06473CD}" type="datetimeFigureOut">
              <a:rPr lang="pt-BR" smtClean="0"/>
              <a:t>04/12/2017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360338" y="6356350"/>
            <a:ext cx="29261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365423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4F360-B4DF-4567-AE27-A2C9398843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5143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1"/>
          </a:solidFill>
          <a:latin typeface="Kozuka Gothic Pro B" panose="020B0800000000000000" pitchFamily="34" charset="-128"/>
          <a:ea typeface="Kozuka Gothic Pro B" panose="020B0800000000000000" pitchFamily="34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0630" y="174374"/>
            <a:ext cx="11887199" cy="1859142"/>
          </a:xfrm>
        </p:spPr>
        <p:txBody>
          <a:bodyPr>
            <a:normAutofit/>
          </a:bodyPr>
          <a:lstStyle/>
          <a:p>
            <a:pPr algn="r"/>
            <a:r>
              <a:rPr lang="pt-BR" sz="6000" dirty="0" smtClean="0">
                <a:solidFill>
                  <a:schemeClr val="accent5">
                    <a:lumMod val="75000"/>
                  </a:schemeClr>
                </a:solidFill>
              </a:rPr>
              <a:t>Avanços e </a:t>
            </a:r>
            <a:r>
              <a:rPr lang="pt-BR" sz="6000" dirty="0">
                <a:solidFill>
                  <a:schemeClr val="accent5">
                    <a:lumMod val="75000"/>
                  </a:schemeClr>
                </a:solidFill>
              </a:rPr>
              <a:t>D</a:t>
            </a:r>
            <a:r>
              <a:rPr lang="pt-BR" sz="6000" dirty="0" smtClean="0">
                <a:solidFill>
                  <a:schemeClr val="accent5">
                    <a:lumMod val="75000"/>
                  </a:schemeClr>
                </a:solidFill>
              </a:rPr>
              <a:t>esafios do </a:t>
            </a:r>
            <a:br>
              <a:rPr lang="pt-BR" sz="60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pt-BR" sz="6000" dirty="0" smtClean="0">
                <a:solidFill>
                  <a:schemeClr val="accent5">
                    <a:lumMod val="75000"/>
                  </a:schemeClr>
                </a:solidFill>
              </a:rPr>
              <a:t>Plano Nacional de Educação</a:t>
            </a:r>
            <a:endParaRPr lang="pt-B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790365" y="3421903"/>
            <a:ext cx="7227464" cy="1327517"/>
          </a:xfrm>
        </p:spPr>
        <p:txBody>
          <a:bodyPr>
            <a:norm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Alessio Costa Lima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Dirigente Municipal de Educação de Alto Santo/ CE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Presidente da Undime</a:t>
            </a: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51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13899" y="2156346"/>
            <a:ext cx="9896901" cy="4193556"/>
          </a:xfrm>
        </p:spPr>
        <p:txBody>
          <a:bodyPr>
            <a:normAutofit/>
          </a:bodyPr>
          <a:lstStyle/>
          <a:p>
            <a:pPr algn="just" eaLnBrk="1" hangingPunct="1">
              <a:buFont typeface="Wingdings" pitchFamily="2" charset="2"/>
              <a:buChar char="ü"/>
            </a:pPr>
            <a:endParaRPr lang="pt-BR" sz="2000" dirty="0">
              <a:latin typeface="Arial" charset="0"/>
              <a:cs typeface="Arial" charset="0"/>
            </a:endParaRPr>
          </a:p>
          <a:p>
            <a:pPr algn="just" eaLnBrk="1" hangingPunct="1">
              <a:buFont typeface="Wingdings 3" pitchFamily="18" charset="2"/>
              <a:buNone/>
            </a:pPr>
            <a:endParaRPr lang="pt-BR" sz="2000" dirty="0">
              <a:latin typeface="Arial" charset="0"/>
              <a:cs typeface="Arial" charset="0"/>
            </a:endParaRPr>
          </a:p>
          <a:p>
            <a:pPr algn="just" eaLnBrk="1" hangingPunct="1">
              <a:buFont typeface="Wingdings 3" pitchFamily="18" charset="2"/>
              <a:buNone/>
            </a:pPr>
            <a:endParaRPr lang="pt-BR" sz="2000" dirty="0">
              <a:latin typeface="Arial" charset="0"/>
              <a:cs typeface="Arial" charset="0"/>
            </a:endParaRPr>
          </a:p>
        </p:txBody>
      </p:sp>
      <p:sp>
        <p:nvSpPr>
          <p:cNvPr id="4" name="Text Placeholder 1"/>
          <p:cNvSpPr txBox="1">
            <a:spLocks/>
          </p:cNvSpPr>
          <p:nvPr/>
        </p:nvSpPr>
        <p:spPr>
          <a:xfrm>
            <a:off x="313899" y="1713356"/>
            <a:ext cx="11368585" cy="445543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Clr>
                <a:schemeClr val="accent1">
                  <a:lumMod val="75000"/>
                </a:schemeClr>
              </a:buClr>
              <a:buNone/>
            </a:pPr>
            <a:r>
              <a:rPr lang="pt-BR" sz="2400" b="1" dirty="0">
                <a:latin typeface="Arial" charset="0"/>
                <a:cs typeface="Arial" charset="0"/>
              </a:rPr>
              <a:t>2.2.2 </a:t>
            </a:r>
            <a:r>
              <a:rPr lang="pt-BR" sz="2400" b="1" dirty="0" smtClean="0">
                <a:latin typeface="Arial" charset="0"/>
                <a:cs typeface="Arial" charset="0"/>
              </a:rPr>
              <a:t>Padronização das bases </a:t>
            </a:r>
            <a:r>
              <a:rPr lang="pt-BR" sz="2400" b="1" dirty="0">
                <a:latin typeface="Arial" charset="0"/>
                <a:cs typeface="Arial" charset="0"/>
              </a:rPr>
              <a:t>de dados para o monitoramento dos PME</a:t>
            </a:r>
            <a:endParaRPr lang="pt-BR" sz="2000" b="1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accent1">
                  <a:lumMod val="75000"/>
                </a:schemeClr>
              </a:buClr>
              <a:buNone/>
            </a:pPr>
            <a:endParaRPr lang="pt-B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PNE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em </a:t>
            </a:r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Movimento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desenvolvida pela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Sase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/ MEC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usa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dados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da Pnad 2015 e do relatório 1º Ciclo 2016 do Inep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Observatório do PNE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também utiliza os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microdados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da Pnad 2015, mas encontra resultados diferentes dos apresentados pelo “PNE em Movimento”.</a:t>
            </a:r>
          </a:p>
          <a:p>
            <a:pPr algn="just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TC Educa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- Sistema de Monitoramento e Expedição de Alertas, concebido pelo Grupo de Trabalho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Atricon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-IRB (Associação dos Tribunais de Contas – Instituto Rio Branco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), usa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duas fontes de dados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diferentes: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 Censo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Escolar/ Inep (no caso o de 2016),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e a estimativa populacional do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Datasus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de 2012, a partir do censo demográfico IBGE de 2010. 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Clr>
                <a:schemeClr val="accent1">
                  <a:lumMod val="75000"/>
                </a:schemeClr>
              </a:buClr>
              <a:buNone/>
            </a:pP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13899" y="0"/>
            <a:ext cx="10112991" cy="14739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n-lt"/>
                <a:ea typeface="Kozuka Gothic Pro B" panose="020B0800000000000000" pitchFamily="34" charset="-128"/>
                <a:cs typeface="+mj-cs"/>
              </a:defRPr>
            </a:lvl1pPr>
          </a:lstStyle>
          <a:p>
            <a:pPr>
              <a:defRPr/>
            </a:pPr>
            <a:r>
              <a:rPr lang="pt-BR" sz="32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>2. Desafios </a:t>
            </a:r>
            <a:r>
              <a:rPr lang="pt-BR" sz="32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>urgentes em âmbito </a:t>
            </a:r>
            <a:r>
              <a:rPr lang="pt-BR" sz="32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>municipal</a:t>
            </a:r>
            <a:br>
              <a:rPr lang="pt-BR" sz="32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</a:br>
            <a:r>
              <a:rPr lang="pt-BR" sz="32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/>
            </a:r>
            <a:br>
              <a:rPr lang="pt-BR" sz="32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</a:br>
            <a:r>
              <a:rPr lang="pt-BR" sz="2400" dirty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>2.2. </a:t>
            </a:r>
            <a:r>
              <a:rPr lang="pt-BR" sz="2400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Planos Municipais de Educação</a:t>
            </a:r>
            <a:endParaRPr lang="pt-BR" sz="2400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77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8664" y="191068"/>
            <a:ext cx="11993336" cy="1146412"/>
          </a:xfrm>
        </p:spPr>
        <p:txBody>
          <a:bodyPr anchor="ctr">
            <a:noAutofit/>
          </a:bodyPr>
          <a:lstStyle/>
          <a:p>
            <a: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Monitoramento do cumprimento </a:t>
            </a:r>
            <a:r>
              <a:rPr lang="pt-BR" sz="2400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da Meta </a:t>
            </a:r>
            <a: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b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Educação I</a:t>
            </a:r>
            <a: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nfantil/ 4 a 5 anos (pré-escola) – 100% em 2016</a:t>
            </a:r>
            <a:b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pt-BR" sz="2400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965" y="2879847"/>
            <a:ext cx="3126482" cy="2422735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965" y="5391112"/>
            <a:ext cx="1238250" cy="390525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5028" y="3074601"/>
            <a:ext cx="3796083" cy="2227981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60954" y="3074602"/>
            <a:ext cx="3890195" cy="2157474"/>
          </a:xfrm>
          <a:prstGeom prst="rect">
            <a:avLst/>
          </a:prstGeom>
        </p:spPr>
      </p:pic>
      <p:sp>
        <p:nvSpPr>
          <p:cNvPr id="9" name="Retângulo 8"/>
          <p:cNvSpPr/>
          <p:nvPr/>
        </p:nvSpPr>
        <p:spPr>
          <a:xfrm>
            <a:off x="519965" y="2281584"/>
            <a:ext cx="23391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PNE em Movimento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4065028" y="2281584"/>
            <a:ext cx="25058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Observatório do PNE</a:t>
            </a:r>
            <a:endParaRPr lang="pt-BR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8160954" y="2281584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TC Educa</a:t>
            </a:r>
            <a:endParaRPr lang="pt-BR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0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8664" y="191068"/>
            <a:ext cx="11993336" cy="1146412"/>
          </a:xfrm>
        </p:spPr>
        <p:txBody>
          <a:bodyPr anchor="ctr">
            <a:noAutofit/>
          </a:bodyPr>
          <a:lstStyle/>
          <a:p>
            <a: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Monitoramento do cumprimento </a:t>
            </a:r>
            <a:r>
              <a:rPr lang="pt-BR" sz="2400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da Meta </a:t>
            </a:r>
            <a: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b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Educação I</a:t>
            </a:r>
            <a: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nfantil/ 0 a 3 anos (creche) – 50% em 2024</a:t>
            </a:r>
            <a:b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pt-BR" sz="2400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965" y="5391112"/>
            <a:ext cx="1238250" cy="390525"/>
          </a:xfrm>
          <a:prstGeom prst="rect">
            <a:avLst/>
          </a:prstGeom>
        </p:spPr>
      </p:pic>
      <p:sp>
        <p:nvSpPr>
          <p:cNvPr id="9" name="Retângulo 8"/>
          <p:cNvSpPr/>
          <p:nvPr/>
        </p:nvSpPr>
        <p:spPr>
          <a:xfrm>
            <a:off x="519965" y="2281584"/>
            <a:ext cx="23391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PNE em Movimento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4065028" y="2281584"/>
            <a:ext cx="25058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Observatório do PNE</a:t>
            </a:r>
            <a:endParaRPr lang="pt-BR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8160954" y="2281584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TC Educa</a:t>
            </a:r>
            <a:endParaRPr lang="pt-BR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4844" y="2650916"/>
            <a:ext cx="3916908" cy="2219112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664" y="2650916"/>
            <a:ext cx="3445288" cy="2542155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62644" y="2650916"/>
            <a:ext cx="4233820" cy="2259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734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13899" y="2156346"/>
            <a:ext cx="9896901" cy="4193556"/>
          </a:xfrm>
        </p:spPr>
        <p:txBody>
          <a:bodyPr>
            <a:normAutofit/>
          </a:bodyPr>
          <a:lstStyle/>
          <a:p>
            <a:pPr algn="just" eaLnBrk="1" hangingPunct="1">
              <a:buFont typeface="Wingdings" pitchFamily="2" charset="2"/>
              <a:buChar char="ü"/>
            </a:pPr>
            <a:endParaRPr lang="pt-BR" sz="2000" dirty="0">
              <a:latin typeface="Arial" charset="0"/>
              <a:cs typeface="Arial" charset="0"/>
            </a:endParaRPr>
          </a:p>
          <a:p>
            <a:pPr algn="just" eaLnBrk="1" hangingPunct="1">
              <a:buFont typeface="Wingdings 3" pitchFamily="18" charset="2"/>
              <a:buNone/>
            </a:pPr>
            <a:endParaRPr lang="pt-BR" sz="2000" dirty="0">
              <a:latin typeface="Arial" charset="0"/>
              <a:cs typeface="Arial" charset="0"/>
            </a:endParaRPr>
          </a:p>
          <a:p>
            <a:pPr algn="just" eaLnBrk="1" hangingPunct="1">
              <a:buFont typeface="Wingdings 3" pitchFamily="18" charset="2"/>
              <a:buNone/>
            </a:pPr>
            <a:endParaRPr lang="pt-BR" sz="2000" dirty="0">
              <a:latin typeface="Arial" charset="0"/>
              <a:cs typeface="Arial" charset="0"/>
            </a:endParaRPr>
          </a:p>
        </p:txBody>
      </p:sp>
      <p:sp>
        <p:nvSpPr>
          <p:cNvPr id="4" name="Text Placeholder 1"/>
          <p:cNvSpPr txBox="1">
            <a:spLocks/>
          </p:cNvSpPr>
          <p:nvPr/>
        </p:nvSpPr>
        <p:spPr>
          <a:xfrm>
            <a:off x="313899" y="1583140"/>
            <a:ext cx="11368585" cy="4394579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lvl="1" indent="0" algn="just">
              <a:buClr>
                <a:schemeClr val="accent1">
                  <a:lumMod val="75000"/>
                </a:schemeClr>
              </a:buClr>
              <a:buNone/>
            </a:pPr>
            <a:r>
              <a:rPr lang="pt-BR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Pergunta-se:</a:t>
            </a:r>
          </a:p>
          <a:p>
            <a:pPr marL="274320" lvl="1" indent="0" algn="just">
              <a:buClr>
                <a:schemeClr val="accent1">
                  <a:lumMod val="75000"/>
                </a:schemeClr>
              </a:buClr>
              <a:buNone/>
            </a:pPr>
            <a:endParaRPr lang="pt-BR" sz="28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pt-B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 </a:t>
            </a:r>
            <a:r>
              <a:rPr lang="pt-B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municípios podem fazer o monitoramento e avaliação de seus planos </a:t>
            </a:r>
            <a:r>
              <a:rPr lang="pt-B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decenais, com </a:t>
            </a:r>
            <a:r>
              <a:rPr lang="pt-B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essa variação de fonte de </a:t>
            </a:r>
            <a:r>
              <a:rPr lang="pt-B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dados? </a:t>
            </a:r>
          </a:p>
          <a:p>
            <a:pPr lvl="1" algn="just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pt-BR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pt-B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 </a:t>
            </a:r>
            <a:r>
              <a:rPr lang="pt-B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podem responder ao controle social</a:t>
            </a:r>
            <a:r>
              <a:rPr lang="pt-B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lvl="1" algn="just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pt-BR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Clr>
                <a:schemeClr val="accent1">
                  <a:lumMod val="75000"/>
                </a:schemeClr>
              </a:buClr>
              <a:buNone/>
            </a:pPr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Clr>
                <a:schemeClr val="accent1">
                  <a:lumMod val="75000"/>
                </a:schemeClr>
              </a:buClr>
              <a:buNone/>
            </a:pP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205853" y="0"/>
            <a:ext cx="10112991" cy="14739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n-lt"/>
                <a:ea typeface="Kozuka Gothic Pro B" panose="020B0800000000000000" pitchFamily="34" charset="-128"/>
                <a:cs typeface="+mj-cs"/>
              </a:defRPr>
            </a:lvl1pPr>
          </a:lstStyle>
          <a:p>
            <a:pPr>
              <a:defRPr/>
            </a:pPr>
            <a:r>
              <a:rPr lang="pt-BR" sz="28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>Diferentes bases de dados para o monitoramento dos planos decenais</a:t>
            </a:r>
            <a:r>
              <a:rPr lang="pt-BR" sz="28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/>
            </a:r>
            <a:br>
              <a:rPr lang="pt-BR" sz="28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</a:br>
            <a:endParaRPr lang="pt-BR" sz="2400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5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6280" y="0"/>
            <a:ext cx="5724104" cy="6259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611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"/>
          <p:cNvSpPr>
            <a:spLocks noGrp="1"/>
          </p:cNvSpPr>
          <p:nvPr>
            <p:ph sz="quarter" idx="1"/>
          </p:nvPr>
        </p:nvSpPr>
        <p:spPr>
          <a:xfrm>
            <a:off x="327546" y="2157293"/>
            <a:ext cx="11641541" cy="3370050"/>
          </a:xfrm>
        </p:spPr>
        <p:txBody>
          <a:bodyPr>
            <a:noAutofit/>
          </a:bodyPr>
          <a:lstStyle/>
          <a:p>
            <a:pPr algn="just">
              <a:spcAft>
                <a:spcPts val="600"/>
              </a:spcAft>
              <a:buClr>
                <a:srgbClr val="9999FF"/>
              </a:buClr>
              <a:buFont typeface="Wingdings" pitchFamily="2" charset="2"/>
              <a:buChar char="§"/>
            </a:pPr>
            <a:r>
              <a:rPr lang="pt-BR" dirty="0">
                <a:latin typeface="Arial" pitchFamily="34" charset="0"/>
                <a:cs typeface="Arial" pitchFamily="34" charset="0"/>
              </a:rPr>
              <a:t>A LDB define as responsabilidades de cada ente federado quanto à educação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spcAft>
                <a:spcPts val="600"/>
              </a:spcAft>
              <a:buClr>
                <a:srgbClr val="9999FF"/>
              </a:buClr>
              <a:buFont typeface="Wingdings" pitchFamily="2" charset="2"/>
              <a:buChar char="§"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>
              <a:spcAft>
                <a:spcPts val="600"/>
              </a:spcAft>
              <a:buClr>
                <a:srgbClr val="9999FF"/>
              </a:buClr>
              <a:buFont typeface="Wingdings" pitchFamily="2" charset="2"/>
              <a:buChar char="§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Os </a:t>
            </a:r>
            <a:r>
              <a:rPr lang="pt-BR" dirty="0">
                <a:latin typeface="Arial" pitchFamily="34" charset="0"/>
                <a:cs typeface="Arial" pitchFamily="34" charset="0"/>
              </a:rPr>
              <a:t>municípios têm assumido cada vez mais responsabilidades quanto à oferta educacional. Por vezes, essas responsabilidades ultrapassam as suas capacidades técnicas, financeiras e as suas condições objetivas. </a:t>
            </a:r>
          </a:p>
          <a:p>
            <a:pPr algn="just">
              <a:spcAft>
                <a:spcPts val="600"/>
              </a:spcAft>
              <a:buClr>
                <a:srgbClr val="9999FF"/>
              </a:buClr>
              <a:buFont typeface="Wingdings" pitchFamily="2" charset="2"/>
              <a:buChar char="§"/>
            </a:pPr>
            <a:endParaRPr lang="pt-BR" sz="2000" dirty="0">
              <a:latin typeface="Arial" pitchFamily="34" charset="0"/>
              <a:cs typeface="Arial" pitchFamily="34" charset="0"/>
            </a:endParaRPr>
          </a:p>
          <a:p>
            <a:pPr algn="just">
              <a:spcAft>
                <a:spcPts val="600"/>
              </a:spcAft>
              <a:buClr>
                <a:srgbClr val="9999FF"/>
              </a:buClr>
              <a:buFont typeface="Wingdings" pitchFamily="2" charset="2"/>
              <a:buChar char="§"/>
            </a:pPr>
            <a:endParaRPr lang="pt-BR" sz="2000" dirty="0">
              <a:latin typeface="Arial" pitchFamily="34" charset="0"/>
              <a:cs typeface="Arial" pitchFamily="34" charset="0"/>
            </a:endParaRPr>
          </a:p>
          <a:p>
            <a:pPr marL="274320" lvl="1" algn="just">
              <a:spcBef>
                <a:spcPts val="600"/>
              </a:spcBef>
              <a:spcAft>
                <a:spcPts val="600"/>
              </a:spcAft>
              <a:buClr>
                <a:srgbClr val="9999FF"/>
              </a:buClr>
              <a:buFont typeface="Wingdings" pitchFamily="2" charset="2"/>
              <a:buChar char="§"/>
            </a:pP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327546" y="193343"/>
            <a:ext cx="10276764" cy="990600"/>
          </a:xfrm>
          <a:prstGeom prst="rect">
            <a:avLst/>
          </a:prstGeom>
        </p:spPr>
        <p:txBody>
          <a:bodyPr vert="horz" anchor="ctr" anchorCtr="0">
            <a:normAutofit fontScale="85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Responsabilidades quanto ao direito à educação</a:t>
            </a:r>
          </a:p>
        </p:txBody>
      </p:sp>
    </p:spTree>
    <p:extLst>
      <p:ext uri="{BB962C8B-B14F-4D97-AF65-F5344CB8AC3E}">
        <p14:creationId xmlns:p14="http://schemas.microsoft.com/office/powerpoint/2010/main" val="308466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"/>
          <p:cNvSpPr>
            <a:spLocks noGrp="1"/>
          </p:cNvSpPr>
          <p:nvPr>
            <p:ph sz="quarter" idx="1"/>
          </p:nvPr>
        </p:nvSpPr>
        <p:spPr>
          <a:xfrm>
            <a:off x="327546" y="1297483"/>
            <a:ext cx="11641541" cy="4925896"/>
          </a:xfrm>
        </p:spPr>
        <p:txBody>
          <a:bodyPr>
            <a:noAutofit/>
          </a:bodyPr>
          <a:lstStyle/>
          <a:p>
            <a:pPr marL="457200" indent="-457200" algn="just">
              <a:spcAft>
                <a:spcPts val="600"/>
              </a:spcAft>
              <a:buClr>
                <a:srgbClr val="9999FF"/>
              </a:buClr>
              <a:buFont typeface="+mj-lt"/>
              <a:buAutoNum type="arabicPeriod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Publicação, pelo Inep, do primeiro estudo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bienal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sobre o cumprimento das metas e estratégias.</a:t>
            </a:r>
          </a:p>
          <a:p>
            <a:pPr marL="457200" indent="-457200" algn="just">
              <a:spcAft>
                <a:spcPts val="600"/>
              </a:spcAft>
              <a:buClr>
                <a:srgbClr val="9999FF"/>
              </a:buClr>
              <a:buFont typeface="+mj-lt"/>
              <a:buAutoNum type="arabicPeriod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Divulgação bienalmente dos resultados pedagógicos dos indicadores educacionais.</a:t>
            </a:r>
          </a:p>
          <a:p>
            <a:pPr marL="457200" indent="-457200" algn="just">
              <a:spcAft>
                <a:spcPts val="600"/>
              </a:spcAft>
              <a:buClr>
                <a:srgbClr val="9999FF"/>
              </a:buClr>
              <a:buFont typeface="+mj-lt"/>
              <a:buAutoNum type="arabicPeriod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Instituição do Fórum Permanente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de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Acompanhamento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do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Piso Salarial Nacional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do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Magistério Público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da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Educação Básica.</a:t>
            </a:r>
          </a:p>
          <a:p>
            <a:pPr marL="457200" indent="-457200" algn="just">
              <a:spcAft>
                <a:spcPts val="600"/>
              </a:spcAft>
              <a:buClr>
                <a:srgbClr val="9999FF"/>
              </a:buClr>
              <a:buFont typeface="+mj-lt"/>
              <a:buAutoNum type="arabicPeriod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Instituição da Instância Permanente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de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Negociação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e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Cooperação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entre a União, os Estados, o Distrito Federal e os Municípios</a:t>
            </a: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spcAft>
                <a:spcPts val="600"/>
              </a:spcAft>
              <a:buClr>
                <a:srgbClr val="9999FF"/>
              </a:buClr>
              <a:buFont typeface="+mj-lt"/>
              <a:buAutoNum type="arabicPeriod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Elaboração dos planos decenais de educação em quase 100% dos municípios brasileiros dentro do prazo previsto (1 ano).</a:t>
            </a:r>
          </a:p>
          <a:p>
            <a:pPr marL="457200" indent="-457200" algn="just">
              <a:spcAft>
                <a:spcPts val="600"/>
              </a:spcAft>
              <a:buClr>
                <a:srgbClr val="9999FF"/>
              </a:buClr>
              <a:buFont typeface="+mj-lt"/>
              <a:buAutoNum type="arabicPeriod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Instituição da Rede de Monitoramento e Avaliação dos Planos Estaduais e Municipais de Educação pela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Sase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/ MEC.</a:t>
            </a:r>
          </a:p>
          <a:p>
            <a:pPr marL="457200" indent="-457200" algn="just">
              <a:spcAft>
                <a:spcPts val="600"/>
              </a:spcAft>
              <a:buClr>
                <a:srgbClr val="9999FF"/>
              </a:buClr>
              <a:buFont typeface="+mj-lt"/>
              <a:buAutoNum type="arabicPeriod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Ampliação das matrículas de creche e pré-escola, apesar da diminuição dos recursos.  </a:t>
            </a:r>
          </a:p>
          <a:p>
            <a:pPr algn="just">
              <a:spcAft>
                <a:spcPts val="600"/>
              </a:spcAft>
              <a:buClr>
                <a:srgbClr val="9999FF"/>
              </a:buClr>
              <a:buFont typeface="Wingdings" pitchFamily="2" charset="2"/>
              <a:buChar char="§"/>
            </a:pPr>
            <a:endParaRPr lang="pt-BR" sz="2000" dirty="0">
              <a:latin typeface="Arial" pitchFamily="34" charset="0"/>
              <a:cs typeface="Arial" pitchFamily="34" charset="0"/>
            </a:endParaRPr>
          </a:p>
          <a:p>
            <a:pPr algn="just">
              <a:spcAft>
                <a:spcPts val="600"/>
              </a:spcAft>
              <a:buClr>
                <a:srgbClr val="9999FF"/>
              </a:buClr>
              <a:buFont typeface="Wingdings" pitchFamily="2" charset="2"/>
              <a:buChar char="§"/>
            </a:pPr>
            <a:endParaRPr lang="pt-BR" sz="1600" dirty="0">
              <a:latin typeface="Arial" pitchFamily="34" charset="0"/>
              <a:cs typeface="Arial" pitchFamily="34" charset="0"/>
            </a:endParaRPr>
          </a:p>
          <a:p>
            <a:pPr algn="just">
              <a:spcAft>
                <a:spcPts val="600"/>
              </a:spcAft>
              <a:buClr>
                <a:srgbClr val="9999FF"/>
              </a:buClr>
              <a:buFont typeface="Wingdings" pitchFamily="2" charset="2"/>
              <a:buChar char="§"/>
            </a:pPr>
            <a:endParaRPr lang="pt-BR" sz="1600" dirty="0">
              <a:latin typeface="Arial" pitchFamily="34" charset="0"/>
              <a:cs typeface="Arial" pitchFamily="34" charset="0"/>
            </a:endParaRPr>
          </a:p>
          <a:p>
            <a:pPr marL="274320" lvl="1" algn="just">
              <a:spcBef>
                <a:spcPts val="600"/>
              </a:spcBef>
              <a:spcAft>
                <a:spcPts val="600"/>
              </a:spcAft>
              <a:buClr>
                <a:srgbClr val="9999FF"/>
              </a:buClr>
              <a:buFont typeface="Wingdings" pitchFamily="2" charset="2"/>
              <a:buChar char="§"/>
            </a:pPr>
            <a:endParaRPr lang="pt-B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327546" y="193343"/>
            <a:ext cx="10276764" cy="99060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Avanços do PNE</a:t>
            </a:r>
            <a:endParaRPr lang="pt-BR" sz="40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386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3899" y="218364"/>
            <a:ext cx="10126638" cy="1310185"/>
          </a:xfrm>
        </p:spPr>
        <p:txBody>
          <a:bodyPr anchor="ctr">
            <a:noAutofit/>
          </a:bodyPr>
          <a:lstStyle/>
          <a:p>
            <a:pPr>
              <a:defRPr/>
            </a:pPr>
            <a:r>
              <a:rPr lang="pt-BR" sz="32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>1. Desafios </a:t>
            </a:r>
            <a:r>
              <a:rPr lang="pt-BR" sz="3200" dirty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>urgentes em âmbito </a:t>
            </a:r>
            <a:r>
              <a:rPr lang="pt-BR" sz="32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>nacional</a:t>
            </a:r>
            <a:r>
              <a:rPr lang="pt-BR" sz="28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/>
            </a:r>
            <a:br>
              <a:rPr lang="pt-BR" sz="28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</a:br>
            <a:r>
              <a:rPr lang="pt-BR" sz="2400" dirty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/>
            </a:r>
            <a:br>
              <a:rPr lang="pt-BR" sz="2400" dirty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</a:br>
            <a: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>1.1 </a:t>
            </a:r>
            <a: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Concluir a discussão e aprovar o SNE - </a:t>
            </a:r>
            <a:r>
              <a:rPr lang="pt-BR" sz="2400" i="1" dirty="0">
                <a:solidFill>
                  <a:srgbClr val="FF0000"/>
                </a:solidFill>
                <a:latin typeface="Arial" charset="0"/>
                <a:cs typeface="Arial" charset="0"/>
              </a:rPr>
              <a:t>art. 13 </a:t>
            </a:r>
            <a:r>
              <a:rPr lang="pt-BR" sz="2400" i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do PNE</a:t>
            </a:r>
            <a:endParaRPr lang="pt-BR" sz="2400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77421" y="1860646"/>
            <a:ext cx="11750722" cy="403518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Clr>
                <a:srgbClr val="00B0F0"/>
              </a:buClr>
              <a:buNone/>
            </a:pPr>
            <a:r>
              <a:rPr lang="pt-BR" sz="2400" i="1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“Art</a:t>
            </a:r>
            <a:r>
              <a:rPr lang="pt-BR" sz="2400" i="1" dirty="0">
                <a:solidFill>
                  <a:srgbClr val="0070C0"/>
                </a:solidFill>
                <a:latin typeface="Arial" charset="0"/>
                <a:cs typeface="Arial" charset="0"/>
              </a:rPr>
              <a:t>. 13.  O poder público deverá instituir, em lei específica, contados 2 </a:t>
            </a:r>
            <a:r>
              <a:rPr lang="pt-BR" sz="2400" i="1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anos </a:t>
            </a:r>
            <a:r>
              <a:rPr lang="pt-BR" sz="2400" i="1" dirty="0">
                <a:solidFill>
                  <a:srgbClr val="0070C0"/>
                </a:solidFill>
                <a:latin typeface="Arial" charset="0"/>
                <a:cs typeface="Arial" charset="0"/>
              </a:rPr>
              <a:t>da publicação desta Lei, o Sistema Nacional de Educação, responsável pela articulação entre os sistemas de ensino, em regime de colaboração, para efetivação das diretrizes, metas e estratégias do Plano Nacional de Educação</a:t>
            </a:r>
            <a:r>
              <a:rPr lang="pt-BR" sz="2400" i="1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.”</a:t>
            </a:r>
            <a:endParaRPr lang="pt-BR" sz="2400" i="1" dirty="0" smtClean="0">
              <a:solidFill>
                <a:srgbClr val="0070C0"/>
              </a:solidFill>
              <a:latin typeface="Arial" charset="0"/>
              <a:cs typeface="Arial" charset="0"/>
            </a:endParaRPr>
          </a:p>
          <a:p>
            <a:pPr algn="just" eaLnBrk="1" hangingPunct="1">
              <a:buClr>
                <a:srgbClr val="00B0F0"/>
              </a:buClr>
              <a:buFont typeface="Wingdings" panose="05000000000000000000" pitchFamily="2" charset="2"/>
              <a:buChar char="§"/>
            </a:pPr>
            <a:endParaRPr lang="pt-BR" sz="2400" dirty="0" smtClean="0">
              <a:latin typeface="Arial" charset="0"/>
              <a:cs typeface="Arial" charset="0"/>
            </a:endParaRPr>
          </a:p>
          <a:p>
            <a:pPr algn="just" eaLnBrk="1" hangingPunct="1"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pt-BR" sz="2400" dirty="0" smtClean="0">
                <a:latin typeface="Arial" charset="0"/>
                <a:cs typeface="Arial" charset="0"/>
              </a:rPr>
              <a:t>Construir um Sistema </a:t>
            </a:r>
            <a:r>
              <a:rPr lang="pt-BR" sz="2400" dirty="0">
                <a:latin typeface="Arial" charset="0"/>
                <a:cs typeface="Arial" charset="0"/>
              </a:rPr>
              <a:t>Nacional de Educação de fato </a:t>
            </a:r>
            <a:r>
              <a:rPr lang="pt-BR" sz="2400" b="1" dirty="0">
                <a:latin typeface="Arial" charset="0"/>
                <a:cs typeface="Arial" charset="0"/>
              </a:rPr>
              <a:t>articulado</a:t>
            </a:r>
            <a:r>
              <a:rPr lang="pt-BR" sz="2400" dirty="0">
                <a:latin typeface="Arial" charset="0"/>
                <a:cs typeface="Arial" charset="0"/>
              </a:rPr>
              <a:t> para </a:t>
            </a:r>
            <a:r>
              <a:rPr lang="pt-BR" sz="2400" dirty="0" smtClean="0">
                <a:latin typeface="Arial" charset="0"/>
                <a:cs typeface="Arial" charset="0"/>
              </a:rPr>
              <a:t>diminuir </a:t>
            </a:r>
            <a:r>
              <a:rPr lang="pt-BR" sz="2400" dirty="0">
                <a:latin typeface="Arial" charset="0"/>
                <a:cs typeface="Arial" charset="0"/>
              </a:rPr>
              <a:t>as desigualdades no acesso à educação, </a:t>
            </a:r>
            <a:r>
              <a:rPr lang="pt-BR" sz="2400" dirty="0" smtClean="0">
                <a:latin typeface="Arial" charset="0"/>
                <a:cs typeface="Arial" charset="0"/>
              </a:rPr>
              <a:t>aumentando </a:t>
            </a:r>
            <a:r>
              <a:rPr lang="pt-BR" sz="2400" dirty="0">
                <a:latin typeface="Arial" charset="0"/>
                <a:cs typeface="Arial" charset="0"/>
              </a:rPr>
              <a:t>a qualidade do ensino e </a:t>
            </a:r>
            <a:r>
              <a:rPr lang="pt-BR" sz="2400" dirty="0" smtClean="0">
                <a:latin typeface="Arial" charset="0"/>
                <a:cs typeface="Arial" charset="0"/>
              </a:rPr>
              <a:t>garantindo </a:t>
            </a:r>
            <a:r>
              <a:rPr lang="pt-BR" sz="2400" dirty="0">
                <a:latin typeface="Arial" charset="0"/>
                <a:cs typeface="Arial" charset="0"/>
              </a:rPr>
              <a:t>a permanência dos estudantes, em todos os níveis, etapas e modalidades da educação</a:t>
            </a:r>
            <a:r>
              <a:rPr lang="pt-BR" sz="2400" dirty="0" smtClean="0">
                <a:latin typeface="Arial" charset="0"/>
                <a:cs typeface="Arial" charset="0"/>
              </a:rPr>
              <a:t>.</a:t>
            </a:r>
          </a:p>
          <a:p>
            <a:pPr algn="just" eaLnBrk="1" hangingPunct="1">
              <a:buClr>
                <a:srgbClr val="00B0F0"/>
              </a:buClr>
              <a:buFont typeface="Wingdings" panose="05000000000000000000" pitchFamily="2" charset="2"/>
              <a:buChar char="§"/>
            </a:pPr>
            <a:endParaRPr lang="pt-BR" sz="2400" dirty="0">
              <a:latin typeface="Arial" charset="0"/>
              <a:cs typeface="Arial" charset="0"/>
            </a:endParaRPr>
          </a:p>
          <a:p>
            <a:pPr algn="just" eaLnBrk="1" hangingPunct="1"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pt-BR" sz="2400" dirty="0" smtClean="0">
                <a:latin typeface="Arial" charset="0"/>
                <a:cs typeface="Arial" charset="0"/>
              </a:rPr>
              <a:t>Rever o Pacto Federativo principalmente no tocante ao regime de redistribuição dos recursos (a União é quem mais arrecada e quem tem menos participação no financiamento da educação básica).  </a:t>
            </a:r>
            <a:endParaRPr lang="pt-BR" sz="2400" dirty="0">
              <a:latin typeface="Arial" charset="0"/>
              <a:cs typeface="Arial" charset="0"/>
            </a:endParaRPr>
          </a:p>
          <a:p>
            <a:pPr algn="just" eaLnBrk="1" hangingPunct="1">
              <a:buFont typeface="Wingdings" pitchFamily="2" charset="2"/>
              <a:buChar char="v"/>
            </a:pPr>
            <a:endParaRPr lang="pt-BR" sz="2400" dirty="0">
              <a:latin typeface="Arial" charset="0"/>
              <a:cs typeface="Arial" charset="0"/>
            </a:endParaRPr>
          </a:p>
          <a:p>
            <a:pPr algn="just" eaLnBrk="1" hangingPunct="1"/>
            <a:endParaRPr lang="pt-BR" sz="2400" dirty="0">
              <a:latin typeface="Arial" charset="0"/>
              <a:cs typeface="Arial" charset="0"/>
            </a:endParaRPr>
          </a:p>
          <a:p>
            <a:pPr algn="just" eaLnBrk="1" hangingPunct="1"/>
            <a:endParaRPr lang="pt-BR" sz="24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90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13899" y="2055650"/>
            <a:ext cx="11477767" cy="3321568"/>
          </a:xfrm>
        </p:spPr>
        <p:txBody>
          <a:bodyPr>
            <a:noAutofit/>
          </a:bodyPr>
          <a:lstStyle/>
          <a:p>
            <a:pPr algn="just">
              <a:buClr>
                <a:srgbClr val="00B0F0"/>
              </a:buClr>
              <a:buFont typeface="Wingdings" panose="05000000000000000000" pitchFamily="2" charset="2"/>
              <a:buChar char="§"/>
              <a:defRPr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A União e os estados devem colaborar de maneira mais efetiva com os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municípios do ponto de vista técnico e financeiro.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rgbClr val="00B0F0"/>
              </a:buClr>
              <a:buFont typeface="Wingdings" panose="05000000000000000000" pitchFamily="2" charset="2"/>
              <a:buChar char="§"/>
              <a:defRPr/>
            </a:pP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rgbClr val="00B0F0"/>
              </a:buClr>
              <a:buFont typeface="Wingdings" panose="05000000000000000000" pitchFamily="2" charset="2"/>
              <a:buChar char="§"/>
              <a:defRPr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Os DME precisam ser fortalecidos diante das novas demandas e responsabilidades transferidas aos municípios. </a:t>
            </a:r>
          </a:p>
          <a:p>
            <a:pPr algn="just">
              <a:buClr>
                <a:srgbClr val="00B0F0"/>
              </a:buClr>
              <a:buFont typeface="Wingdings" panose="05000000000000000000" pitchFamily="2" charset="2"/>
              <a:buChar char="§"/>
              <a:defRPr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rgbClr val="00B0F0"/>
              </a:buClr>
              <a:buFont typeface="Wingdings" panose="05000000000000000000" pitchFamily="2" charset="2"/>
              <a:buChar char="§"/>
              <a:defRPr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União precisa destinar uma maior parcela dos seus recursos para os demais entes federados, principalmente, aos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municípios.</a:t>
            </a: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§"/>
              <a:defRPr/>
            </a:pP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313899" y="-1"/>
            <a:ext cx="10112991" cy="17196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n-lt"/>
                <a:ea typeface="Kozuka Gothic Pro B" panose="020B0800000000000000" pitchFamily="34" charset="-128"/>
                <a:cs typeface="+mj-cs"/>
              </a:defRPr>
            </a:lvl1pPr>
          </a:lstStyle>
          <a:p>
            <a:pPr>
              <a:defRPr/>
            </a:pPr>
            <a:r>
              <a:rPr lang="pt-BR" sz="32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>1. Desafios </a:t>
            </a:r>
            <a:r>
              <a:rPr lang="pt-BR" sz="32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>urgentes em âmbito nacional</a:t>
            </a:r>
            <a:r>
              <a:rPr lang="pt-BR" sz="28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/>
            </a:r>
            <a:br>
              <a:rPr lang="pt-BR" sz="28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</a:br>
            <a: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/>
            </a:r>
            <a:b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</a:br>
            <a: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>1.2 </a:t>
            </a:r>
            <a: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Regulamentar e efetivar o </a:t>
            </a:r>
            <a: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Regime </a:t>
            </a:r>
            <a:r>
              <a:rPr lang="pt-BR" sz="2400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Colaboração – </a:t>
            </a:r>
            <a:r>
              <a:rPr lang="pt-BR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art. 7º e estratégia 20.9 do PNE </a:t>
            </a:r>
            <a:endParaRPr lang="pt-BR" sz="2400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97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13899" y="1842447"/>
            <a:ext cx="11491414" cy="4367284"/>
          </a:xfrm>
        </p:spPr>
        <p:txBody>
          <a:bodyPr>
            <a:normAutofit fontScale="85000" lnSpcReduction="20000"/>
          </a:bodyPr>
          <a:lstStyle/>
          <a:p>
            <a:pPr marL="544513" indent="-457200" algn="just">
              <a:buFont typeface="Wingdings" panose="05000000000000000000" pitchFamily="2" charset="2"/>
              <a:buChar char="v"/>
              <a:defRPr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4513" indent="-457200" algn="just">
              <a:buClr>
                <a:srgbClr val="00B0F0"/>
              </a:buClr>
              <a:buFont typeface="Wingdings" panose="05000000000000000000" pitchFamily="2" charset="2"/>
              <a:buChar char="§"/>
              <a:defRPr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Atingir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no mínimo,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7%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do PIB no 5º ano do PNE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e, no mínimo, o equivalente a 10%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PIB ao final do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decênio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t-BR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 20 do PNE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4513" indent="-457200" algn="just">
              <a:buClr>
                <a:srgbClr val="00B0F0"/>
              </a:buClr>
              <a:buFont typeface="Wingdings" panose="05000000000000000000" pitchFamily="2" charset="2"/>
              <a:buChar char="§"/>
              <a:defRPr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4513" indent="-457200" algn="just">
              <a:buClr>
                <a:srgbClr val="00B0F0"/>
              </a:buClr>
              <a:buFont typeface="Wingdings" panose="05000000000000000000" pitchFamily="2" charset="2"/>
              <a:buChar char="§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Regulamentar a distribuição dos recursos advindos da Lei dos Royalties e Fundo Social do </a:t>
            </a:r>
            <a:r>
              <a:rPr lang="pt-B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Pré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-Sal – </a:t>
            </a:r>
            <a:r>
              <a:rPr lang="pt-BR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estratégia 20.3 do PNE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4513" indent="-457200" algn="just">
              <a:buClr>
                <a:srgbClr val="00B0F0"/>
              </a:buClr>
              <a:buFont typeface="Wingdings" panose="05000000000000000000" pitchFamily="2" charset="2"/>
              <a:buChar char="§"/>
              <a:defRPr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4513" indent="-457200" algn="just">
              <a:buClr>
                <a:srgbClr val="00B0F0"/>
              </a:buClr>
              <a:buFont typeface="Wingdings" panose="05000000000000000000" pitchFamily="2" charset="2"/>
              <a:buChar char="§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Implementar o Custo Aluno-Qualidade Inicial (CAQi) e o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CAQ - </a:t>
            </a:r>
            <a:r>
              <a:rPr lang="pt-BR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estratégia 20.10 </a:t>
            </a:r>
            <a:r>
              <a:rPr lang="pt-BR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PNE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4513" indent="-457200" algn="just">
              <a:buClr>
                <a:srgbClr val="00B0F0"/>
              </a:buClr>
              <a:buFont typeface="Wingdings" panose="05000000000000000000" pitchFamily="2" charset="2"/>
              <a:buChar char="§"/>
              <a:defRPr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4513" indent="-457200" algn="just">
              <a:buClr>
                <a:srgbClr val="00B0F0"/>
              </a:buClr>
              <a:buFont typeface="Wingdings" panose="05000000000000000000" pitchFamily="2" charset="2"/>
              <a:buChar char="§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Abandonar a lógica dos recursos financeiros “disponíveis” e efetivar a lógica dos recursos financeiros “necessários” para uma educação pública de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qualidade (</a:t>
            </a:r>
            <a:r>
              <a:rPr lang="pt-B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Fundeb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permanente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)  - </a:t>
            </a:r>
            <a:r>
              <a:rPr lang="pt-BR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estratégia 20.1 do PNE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  <a:defRPr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  <a:defRPr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  <a:defRPr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buFont typeface="Wingdings" panose="05000000000000000000" pitchFamily="2" charset="2"/>
              <a:buChar char="v"/>
              <a:defRPr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313899" y="259307"/>
            <a:ext cx="10112991" cy="15831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n-lt"/>
                <a:ea typeface="Kozuka Gothic Pro B" panose="020B0800000000000000" pitchFamily="34" charset="-128"/>
                <a:cs typeface="+mj-cs"/>
              </a:defRPr>
            </a:lvl1pPr>
          </a:lstStyle>
          <a:p>
            <a:pPr>
              <a:defRPr/>
            </a:pPr>
            <a:r>
              <a:rPr lang="pt-BR" sz="32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>1. Desafios </a:t>
            </a:r>
            <a:r>
              <a:rPr lang="pt-BR" sz="32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>urgentes em âmbito nacional</a:t>
            </a:r>
            <a:br>
              <a:rPr lang="pt-BR" sz="32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</a:br>
            <a:r>
              <a:rPr lang="pt-BR" sz="32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/>
            </a:r>
            <a:br>
              <a:rPr lang="pt-BR" sz="32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</a:br>
            <a: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>1. 3. </a:t>
            </a:r>
            <a: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Ampliar o investimento público em educação pública – </a:t>
            </a:r>
            <a:r>
              <a:rPr lang="pt-BR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Meta 20 do PNE</a:t>
            </a:r>
            <a: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pt-BR" sz="2400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74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13899" y="1992573"/>
            <a:ext cx="11518710" cy="3848669"/>
          </a:xfrm>
        </p:spPr>
        <p:txBody>
          <a:bodyPr>
            <a:normAutofit/>
          </a:bodyPr>
          <a:lstStyle/>
          <a:p>
            <a:pPr algn="just">
              <a:buClr>
                <a:srgbClr val="00B0F0"/>
              </a:buClr>
              <a:buFont typeface="Wingdings" panose="05000000000000000000" pitchFamily="2" charset="2"/>
              <a:buChar char="§"/>
              <a:defRPr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P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romover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debates sobre a instituição de 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Sistemas Municipais de Ensino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em todos os municípios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brasileiros – </a:t>
            </a:r>
            <a:r>
              <a:rPr lang="pt-BR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art. 13 do PNE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.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buClr>
                <a:srgbClr val="00B0F0"/>
              </a:buClr>
              <a:buFont typeface="Wingdings" panose="05000000000000000000" pitchFamily="2" charset="2"/>
              <a:buChar char="§"/>
              <a:defRPr/>
            </a:pP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buClr>
                <a:srgbClr val="00B0F0"/>
              </a:buClr>
              <a:buFont typeface="Wingdings" panose="05000000000000000000" pitchFamily="2" charset="2"/>
              <a:buChar char="§"/>
              <a:defRPr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Fortalecer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a atuação dos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Conselhos Escolares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e dos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Conselhos Municipais 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de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Educação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pt-BR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estratégias 19. 2 e 19.5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.</a:t>
            </a: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buClr>
                <a:srgbClr val="00B0F0"/>
              </a:buClr>
              <a:buFont typeface="Wingdings" panose="05000000000000000000" pitchFamily="2" charset="2"/>
              <a:buChar char="§"/>
              <a:defRPr/>
            </a:pP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buClr>
                <a:srgbClr val="00B0F0"/>
              </a:buClr>
              <a:buFont typeface="Wingdings" panose="05000000000000000000" pitchFamily="2" charset="2"/>
              <a:buChar char="§"/>
              <a:defRPr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Estimular a constituição de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Fóruns Municipais 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de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Educação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pt-BR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estratégia 19.3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buFont typeface="Wingdings" panose="05000000000000000000" pitchFamily="2" charset="2"/>
              <a:buChar char="v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313899" y="0"/>
            <a:ext cx="10112991" cy="14739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n-lt"/>
                <a:ea typeface="Kozuka Gothic Pro B" panose="020B0800000000000000" pitchFamily="34" charset="-128"/>
                <a:cs typeface="+mj-cs"/>
              </a:defRPr>
            </a:lvl1pPr>
          </a:lstStyle>
          <a:p>
            <a:pPr>
              <a:defRPr/>
            </a:pPr>
            <a:r>
              <a:rPr lang="pt-BR" sz="32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>2. Desafios </a:t>
            </a:r>
            <a:r>
              <a:rPr lang="pt-BR" sz="32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>urgentes em âmbito municipal</a:t>
            </a:r>
            <a:r>
              <a:rPr lang="pt-BR" sz="28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/>
            </a:r>
            <a:br>
              <a:rPr lang="pt-BR" sz="28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</a:br>
            <a: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/>
            </a:r>
            <a:b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</a:br>
            <a: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>2.1</a:t>
            </a:r>
            <a: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>. </a:t>
            </a:r>
            <a: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Gestão </a:t>
            </a:r>
            <a: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democrática – </a:t>
            </a:r>
            <a:r>
              <a:rPr lang="pt-BR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art. 9º do PNE</a:t>
            </a:r>
            <a:endParaRPr lang="pt-BR" sz="2400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050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13899" y="1610436"/>
            <a:ext cx="11286698" cy="4630284"/>
          </a:xfrm>
        </p:spPr>
        <p:txBody>
          <a:bodyPr>
            <a:normAutofit/>
          </a:bodyPr>
          <a:lstStyle/>
          <a:p>
            <a:pPr marL="0" indent="0" algn="just" eaLnBrk="1" hangingPunct="1">
              <a:buClr>
                <a:schemeClr val="accent2"/>
              </a:buClr>
              <a:buNone/>
            </a:pPr>
            <a:r>
              <a:rPr lang="pt-BR" sz="2400" b="1" dirty="0" smtClean="0">
                <a:latin typeface="Arial" charset="0"/>
                <a:cs typeface="Arial" charset="0"/>
              </a:rPr>
              <a:t>2.2.1 Atuação da Undime na </a:t>
            </a:r>
            <a:r>
              <a:rPr lang="pt-BR" sz="2400" b="1" dirty="0" smtClean="0">
                <a:latin typeface="Arial" charset="0"/>
                <a:cs typeface="Arial" charset="0"/>
              </a:rPr>
              <a:t>implementação dos PME</a:t>
            </a:r>
          </a:p>
          <a:p>
            <a:pPr algn="just" eaLnBrk="1" hangingPunct="1">
              <a:buFont typeface="Wingdings" pitchFamily="2" charset="2"/>
              <a:buChar char="ü"/>
            </a:pPr>
            <a:endParaRPr lang="pt-BR" sz="2200" dirty="0">
              <a:latin typeface="Arial" charset="0"/>
              <a:cs typeface="Arial" charset="0"/>
            </a:endParaRPr>
          </a:p>
          <a:p>
            <a:pPr lvl="2" algn="just">
              <a:buClr>
                <a:srgbClr val="00B0F0"/>
              </a:buClr>
            </a:pPr>
            <a:r>
              <a:rPr lang="pt-BR" sz="2400" dirty="0" smtClean="0">
                <a:latin typeface="Arial" charset="0"/>
                <a:cs typeface="Arial" charset="0"/>
              </a:rPr>
              <a:t>tem </a:t>
            </a:r>
            <a:r>
              <a:rPr lang="pt-BR" sz="2400" dirty="0">
                <a:latin typeface="Arial" charset="0"/>
                <a:cs typeface="Arial" charset="0"/>
              </a:rPr>
              <a:t>atuado em várias frentes para </a:t>
            </a:r>
            <a:r>
              <a:rPr lang="pt-BR" sz="2400" dirty="0" smtClean="0">
                <a:latin typeface="Arial" charset="0"/>
                <a:cs typeface="Arial" charset="0"/>
              </a:rPr>
              <a:t>mobilizar </a:t>
            </a:r>
            <a:r>
              <a:rPr lang="pt-BR" sz="2400" dirty="0">
                <a:latin typeface="Arial" charset="0"/>
                <a:cs typeface="Arial" charset="0"/>
              </a:rPr>
              <a:t>e orientar os </a:t>
            </a:r>
            <a:r>
              <a:rPr lang="pt-BR" sz="2400" dirty="0" smtClean="0">
                <a:latin typeface="Arial" charset="0"/>
                <a:cs typeface="Arial" charset="0"/>
              </a:rPr>
              <a:t>5.567 </a:t>
            </a:r>
            <a:r>
              <a:rPr lang="pt-BR" sz="2400" dirty="0">
                <a:latin typeface="Arial" charset="0"/>
                <a:cs typeface="Arial" charset="0"/>
              </a:rPr>
              <a:t>municípios;</a:t>
            </a:r>
          </a:p>
          <a:p>
            <a:pPr lvl="2" algn="just">
              <a:buClr>
                <a:srgbClr val="00B0F0"/>
              </a:buClr>
            </a:pPr>
            <a:endParaRPr lang="pt-BR" sz="2400" dirty="0">
              <a:latin typeface="Arial" charset="0"/>
              <a:cs typeface="Arial" charset="0"/>
            </a:endParaRPr>
          </a:p>
          <a:p>
            <a:pPr lvl="2" algn="just">
              <a:buClr>
                <a:srgbClr val="00B0F0"/>
              </a:buClr>
            </a:pPr>
            <a:r>
              <a:rPr lang="pt-BR" sz="2400" dirty="0">
                <a:latin typeface="Arial" charset="0"/>
                <a:cs typeface="Arial" charset="0"/>
              </a:rPr>
              <a:t>colabora com as ações realizadas pela </a:t>
            </a:r>
            <a:r>
              <a:rPr lang="pt-BR" sz="2400" dirty="0" err="1">
                <a:latin typeface="Arial" charset="0"/>
                <a:cs typeface="Arial" charset="0"/>
              </a:rPr>
              <a:t>Sase</a:t>
            </a:r>
            <a:r>
              <a:rPr lang="pt-BR" sz="2400" dirty="0">
                <a:latin typeface="Arial" charset="0"/>
                <a:cs typeface="Arial" charset="0"/>
              </a:rPr>
              <a:t>/ MEC em todos os estados;</a:t>
            </a:r>
          </a:p>
          <a:p>
            <a:pPr lvl="2" algn="just">
              <a:buClr>
                <a:srgbClr val="00B0F0"/>
              </a:buClr>
            </a:pPr>
            <a:endParaRPr lang="pt-BR" sz="2400" dirty="0">
              <a:latin typeface="Arial" charset="0"/>
              <a:cs typeface="Arial" charset="0"/>
            </a:endParaRPr>
          </a:p>
          <a:p>
            <a:pPr lvl="2" algn="just">
              <a:buClr>
                <a:srgbClr val="00B0F0"/>
              </a:buClr>
            </a:pPr>
            <a:r>
              <a:rPr lang="pt-BR" sz="2400" dirty="0">
                <a:latin typeface="Arial" charset="0"/>
                <a:cs typeface="Arial" charset="0"/>
              </a:rPr>
              <a:t>participa da frente de criação e organização do Portal </a:t>
            </a:r>
            <a:r>
              <a:rPr lang="pt-BR" sz="2400" b="1" dirty="0">
                <a:latin typeface="Arial" charset="0"/>
                <a:cs typeface="Arial" charset="0"/>
              </a:rPr>
              <a:t>De Olho nos Planos</a:t>
            </a:r>
            <a:r>
              <a:rPr lang="pt-BR" sz="2400" dirty="0">
                <a:latin typeface="Arial" charset="0"/>
                <a:cs typeface="Arial" charset="0"/>
              </a:rPr>
              <a:t>;</a:t>
            </a:r>
          </a:p>
          <a:p>
            <a:pPr lvl="2" algn="just">
              <a:buClr>
                <a:srgbClr val="00B0F0"/>
              </a:buClr>
            </a:pPr>
            <a:endParaRPr lang="pt-BR" sz="2400" dirty="0">
              <a:latin typeface="Arial" charset="0"/>
              <a:cs typeface="Arial" charset="0"/>
            </a:endParaRPr>
          </a:p>
          <a:p>
            <a:pPr lvl="2" algn="just">
              <a:buClr>
                <a:srgbClr val="00B0F0"/>
              </a:buClr>
            </a:pPr>
            <a:r>
              <a:rPr lang="pt-BR" sz="2400" dirty="0">
                <a:latin typeface="Arial" charset="0"/>
                <a:cs typeface="Arial" charset="0"/>
              </a:rPr>
              <a:t>atua na criação e implementação do ambiente virtual </a:t>
            </a:r>
            <a:r>
              <a:rPr lang="pt-BR" sz="2400" b="1" dirty="0">
                <a:latin typeface="Arial" charset="0"/>
                <a:cs typeface="Arial" charset="0"/>
              </a:rPr>
              <a:t>Conviva Educação</a:t>
            </a:r>
            <a:r>
              <a:rPr lang="pt-BR" sz="2400" dirty="0">
                <a:latin typeface="Arial" charset="0"/>
                <a:cs typeface="Arial" charset="0"/>
              </a:rPr>
              <a:t> – </a:t>
            </a:r>
            <a:r>
              <a:rPr lang="pt-BR" sz="2400" dirty="0" smtClean="0">
                <a:latin typeface="Arial" charset="0"/>
                <a:cs typeface="Arial" charset="0"/>
              </a:rPr>
              <a:t>uma plataforma </a:t>
            </a:r>
            <a:r>
              <a:rPr lang="pt-BR" sz="2400" dirty="0">
                <a:latin typeface="Arial" charset="0"/>
                <a:cs typeface="Arial" charset="0"/>
              </a:rPr>
              <a:t>de suporte à gestão municipal da </a:t>
            </a:r>
            <a:r>
              <a:rPr lang="pt-BR" sz="2400" dirty="0" smtClean="0">
                <a:latin typeface="Arial" charset="0"/>
                <a:cs typeface="Arial" charset="0"/>
              </a:rPr>
              <a:t>educação</a:t>
            </a:r>
            <a:r>
              <a:rPr lang="pt-BR" sz="2400" dirty="0">
                <a:latin typeface="Arial" charset="0"/>
                <a:cs typeface="Arial" charset="0"/>
              </a:rPr>
              <a:t>.</a:t>
            </a:r>
            <a:endParaRPr lang="pt-BR" sz="2400" dirty="0">
              <a:latin typeface="Arial" charset="0"/>
              <a:cs typeface="Arial" charset="0"/>
            </a:endParaRPr>
          </a:p>
          <a:p>
            <a:pPr algn="just" eaLnBrk="1" hangingPunct="1">
              <a:buFont typeface="Wingdings" pitchFamily="2" charset="2"/>
              <a:buChar char="ü"/>
            </a:pPr>
            <a:endParaRPr lang="pt-BR" sz="2000" dirty="0">
              <a:latin typeface="Arial" charset="0"/>
              <a:cs typeface="Arial" charset="0"/>
            </a:endParaRPr>
          </a:p>
          <a:p>
            <a:pPr algn="just" eaLnBrk="1" hangingPunct="1">
              <a:buFont typeface="Wingdings 3" pitchFamily="18" charset="2"/>
              <a:buNone/>
            </a:pPr>
            <a:endParaRPr lang="pt-BR" sz="2000" dirty="0">
              <a:latin typeface="Arial" charset="0"/>
              <a:cs typeface="Arial" charset="0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313899" y="0"/>
            <a:ext cx="10112991" cy="14739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n-lt"/>
                <a:ea typeface="Kozuka Gothic Pro B" panose="020B0800000000000000" pitchFamily="34" charset="-128"/>
                <a:cs typeface="+mj-cs"/>
              </a:defRPr>
            </a:lvl1pPr>
          </a:lstStyle>
          <a:p>
            <a:pPr>
              <a:defRPr/>
            </a:pPr>
            <a:r>
              <a:rPr lang="pt-BR" sz="32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>2. Desafios </a:t>
            </a:r>
            <a:r>
              <a:rPr lang="pt-BR" sz="32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>urgentes em âmbito municipal</a:t>
            </a:r>
            <a:br>
              <a:rPr lang="pt-BR" sz="32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</a:br>
            <a:r>
              <a:rPr lang="pt-BR" sz="32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/>
            </a:r>
            <a:br>
              <a:rPr lang="pt-BR" sz="32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</a:br>
            <a: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>2.2. </a:t>
            </a:r>
            <a: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Planos Municipais de Educação</a:t>
            </a:r>
            <a:endParaRPr lang="pt-BR" sz="2400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439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/>
          <p:cNvSpPr txBox="1">
            <a:spLocks/>
          </p:cNvSpPr>
          <p:nvPr/>
        </p:nvSpPr>
        <p:spPr>
          <a:xfrm>
            <a:off x="313899" y="1678673"/>
            <a:ext cx="11423176" cy="4421875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lvl="1" indent="0" algn="just">
              <a:buClr>
                <a:srgbClr val="00B0F0"/>
              </a:buClr>
              <a:buNone/>
            </a:pPr>
            <a:r>
              <a:rPr lang="pt-BR" sz="24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2.2.2 Mecanismos e instrumentos de monitoramento dos </a:t>
            </a:r>
            <a:r>
              <a:rPr lang="pt-BR" sz="2400" b="1" dirty="0">
                <a:solidFill>
                  <a:schemeClr val="tx1"/>
                </a:solidFill>
                <a:latin typeface="Arial" charset="0"/>
                <a:cs typeface="Arial" charset="0"/>
              </a:rPr>
              <a:t>PME</a:t>
            </a:r>
          </a:p>
          <a:p>
            <a:pPr lvl="1" algn="just">
              <a:buClr>
                <a:srgbClr val="00B0F0"/>
              </a:buClr>
              <a:buFont typeface="Wingdings" panose="05000000000000000000" pitchFamily="2" charset="2"/>
              <a:buChar char="§"/>
            </a:pPr>
            <a:endParaRPr lang="pt-B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1" algn="just"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Rede de Monitoramento e Avaliação da </a:t>
            </a:r>
            <a:r>
              <a:rPr lang="pt-BR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Sase</a:t>
            </a:r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 MEC 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acompanha o monitoramento e avaliação dos planos decenais em todos os municípios, com o apoio de especialistas que fornecem conteúdos, procedimentos e formulários aos gestores, com o objetivo de contribuir com o trabalho de verificação do cumprimento das metas e estratégias do PME.</a:t>
            </a:r>
          </a:p>
          <a:p>
            <a:pPr lvl="1" algn="just">
              <a:buClr>
                <a:srgbClr val="00B0F0"/>
              </a:buClr>
              <a:buFont typeface="Wingdings" panose="05000000000000000000" pitchFamily="2" charset="2"/>
              <a:buChar char="§"/>
            </a:pPr>
            <a:endParaRPr lang="pt-B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1" algn="just"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Atualmente, os municípios estão avaliando quais metas e estratégias foram cumpridas, realizando </a:t>
            </a:r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Conferências Municipais e/ ou Audiências Públicas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para, então, encaminhar ao MEC o </a:t>
            </a:r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Relatório de Avaliação do PME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pt-BR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13899" y="0"/>
            <a:ext cx="10112991" cy="14739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n-lt"/>
                <a:ea typeface="Kozuka Gothic Pro B" panose="020B0800000000000000" pitchFamily="34" charset="-128"/>
                <a:cs typeface="+mj-cs"/>
              </a:defRPr>
            </a:lvl1pPr>
          </a:lstStyle>
          <a:p>
            <a:pPr>
              <a:defRPr/>
            </a:pPr>
            <a:r>
              <a:rPr lang="pt-BR" sz="32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>2. Desafios </a:t>
            </a:r>
            <a:r>
              <a:rPr lang="pt-BR" sz="32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>urgentes em âmbito municipal</a:t>
            </a:r>
            <a:br>
              <a:rPr lang="pt-BR" sz="32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</a:br>
            <a:r>
              <a:rPr lang="pt-BR" sz="32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/>
            </a:r>
            <a:br>
              <a:rPr lang="pt-BR" sz="32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</a:br>
            <a:r>
              <a:rPr lang="pt-BR" sz="2400" dirty="0">
                <a:solidFill>
                  <a:schemeClr val="accent5">
                    <a:lumMod val="75000"/>
                  </a:schemeClr>
                </a:solidFill>
                <a:latin typeface="Arial" charset="0"/>
                <a:cs typeface="Arial" charset="0"/>
              </a:rPr>
              <a:t>2.2. </a:t>
            </a:r>
            <a:r>
              <a:rPr lang="pt-BR" sz="2400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Planos Municipais de Educação</a:t>
            </a:r>
            <a:endParaRPr lang="pt-BR" sz="2400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864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sentação3" id="{C20F96A5-BBF1-42AE-AD67-DA62D782910F}" vid="{C97BABD0-537C-4E86-A253-B64139E5620E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01</Template>
  <TotalTime>1062</TotalTime>
  <Words>953</Words>
  <Application>Microsoft Office PowerPoint</Application>
  <PresentationFormat>Widescreen</PresentationFormat>
  <Paragraphs>88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Kozuka Gothic Pr6N L</vt:lpstr>
      <vt:lpstr>Kozuka Gothic Pro B</vt:lpstr>
      <vt:lpstr>Wingdings</vt:lpstr>
      <vt:lpstr>Wingdings 3</vt:lpstr>
      <vt:lpstr>Tema do Office</vt:lpstr>
      <vt:lpstr>Avanços e Desafios do  Plano Nacional de Educação</vt:lpstr>
      <vt:lpstr>Apresentação do PowerPoint</vt:lpstr>
      <vt:lpstr>Apresentação do PowerPoint</vt:lpstr>
      <vt:lpstr>1. Desafios urgentes em âmbito nacional  1.1 Concluir a discussão e aprovar o SNE - art. 13 do PNE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Monitoramento do cumprimento da Meta 1  Educação Infantil/ 4 a 5 anos (pré-escola) – 100% em 2016 </vt:lpstr>
      <vt:lpstr>Monitoramento do cumprimento da Meta 1  Educação Infantil/ 0 a 3 anos (creche) – 50% em 2024 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Lucas Silva</dc:creator>
  <cp:lastModifiedBy>Vivian Katherine Fuhr Melcop</cp:lastModifiedBy>
  <cp:revision>60</cp:revision>
  <cp:lastPrinted>2017-12-05T00:42:47Z</cp:lastPrinted>
  <dcterms:created xsi:type="dcterms:W3CDTF">2017-03-27T20:51:53Z</dcterms:created>
  <dcterms:modified xsi:type="dcterms:W3CDTF">2017-12-05T00:54:58Z</dcterms:modified>
</cp:coreProperties>
</file>