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91" r:id="rId3"/>
    <p:sldId id="298" r:id="rId4"/>
    <p:sldId id="294" r:id="rId5"/>
    <p:sldId id="293" r:id="rId6"/>
    <p:sldId id="299" r:id="rId7"/>
    <p:sldId id="300" r:id="rId8"/>
    <p:sldId id="301" r:id="rId9"/>
    <p:sldId id="302" r:id="rId10"/>
    <p:sldId id="297" r:id="rId1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7D7D"/>
    <a:srgbClr val="1C486C"/>
    <a:srgbClr val="112A44"/>
    <a:srgbClr val="2B7CC0"/>
    <a:srgbClr val="39AA35"/>
    <a:srgbClr val="F1C019"/>
    <a:srgbClr val="1737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16" autoAdjust="0"/>
    <p:restoredTop sz="90929"/>
  </p:normalViewPr>
  <p:slideViewPr>
    <p:cSldViewPr snapToGrid="0" snapToObjects="1">
      <p:cViewPr varScale="1">
        <p:scale>
          <a:sx n="106" d="100"/>
          <a:sy n="106" d="100"/>
        </p:scale>
        <p:origin x="138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67D3690-1E52-614D-9E56-8EEB2B36FEB5}" type="datetime1">
              <a:rPr lang="pt-BR"/>
              <a:pPr>
                <a:defRPr/>
              </a:pPr>
              <a:t>01/06/2017</a:t>
            </a:fld>
            <a:endParaRPr lang="pt-BR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Click to edit Master text styles</a:t>
            </a:r>
          </a:p>
          <a:p>
            <a:pPr lvl="1"/>
            <a:r>
              <a:rPr lang="pt-BR" noProof="0" smtClean="0"/>
              <a:t>Second level</a:t>
            </a:r>
          </a:p>
          <a:p>
            <a:pPr lvl="2"/>
            <a:r>
              <a:rPr lang="pt-BR" noProof="0" smtClean="0"/>
              <a:t>Third level</a:t>
            </a:r>
          </a:p>
          <a:p>
            <a:pPr lvl="3"/>
            <a:r>
              <a:rPr lang="pt-BR" noProof="0" smtClean="0"/>
              <a:t>Fourth level</a:t>
            </a:r>
          </a:p>
          <a:p>
            <a:pPr lvl="4"/>
            <a:r>
              <a:rPr lang="pt-BR" noProof="0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5C5C81F-1D43-3F4F-9472-9E5C9E4A6DF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65954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spcBef>
                <a:spcPct val="0"/>
              </a:spcBef>
              <a:defRPr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226064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spcBef>
                <a:spcPct val="0"/>
              </a:spcBef>
              <a:defRPr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887936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spcBef>
                <a:spcPct val="0"/>
              </a:spcBef>
              <a:defRPr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6014566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spcBef>
                <a:spcPct val="0"/>
              </a:spcBef>
              <a:defRPr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5252293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spcBef>
                <a:spcPct val="0"/>
              </a:spcBef>
              <a:defRPr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9527929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spcBef>
                <a:spcPct val="0"/>
              </a:spcBef>
              <a:defRPr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5734668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spcBef>
                <a:spcPct val="0"/>
              </a:spcBef>
              <a:defRPr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8204975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spcBef>
                <a:spcPct val="0"/>
              </a:spcBef>
              <a:defRPr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8835607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spcBef>
                <a:spcPct val="0"/>
              </a:spcBef>
              <a:defRPr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4078854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B28A2-C9E0-9045-B2AC-19A414904899}" type="datetimeFigureOut">
              <a:rPr lang="en-US"/>
              <a:pPr>
                <a:defRPr/>
              </a:pPr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7FC6B-494A-9145-93C1-95A75EB7607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808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E13AA-5BA3-F540-869E-29255FCFF2AD}" type="datetimeFigureOut">
              <a:rPr lang="en-US"/>
              <a:pPr>
                <a:defRPr/>
              </a:pPr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C4692-B874-9F4F-A5C1-0F071C12DCB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19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07792-A47D-A545-9B80-EC9FE9B06400}" type="datetimeFigureOut">
              <a:rPr lang="en-US"/>
              <a:pPr>
                <a:defRPr/>
              </a:pPr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0FD79-4584-AD43-858E-EE95E230674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073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55B69-3B85-E744-8188-460BE1A74BE5}" type="datetimeFigureOut">
              <a:rPr lang="en-US"/>
              <a:pPr>
                <a:defRPr/>
              </a:pPr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98A74-B031-6D41-BEC1-6D25ACBA2BA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588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65B64-B8A0-584F-8914-F4D294D222EA}" type="datetimeFigureOut">
              <a:rPr lang="en-US"/>
              <a:pPr>
                <a:defRPr/>
              </a:pPr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042EB-DEFC-3C43-844B-4DD4AD4AEC1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680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8BB0A-3AF3-F641-82C1-2BC939E21AC8}" type="datetimeFigureOut">
              <a:rPr lang="en-US"/>
              <a:pPr>
                <a:defRPr/>
              </a:pPr>
              <a:t>6/1/2017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8EEC5-58F6-9F49-9787-E7CA568FB94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440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C8D83-4028-9247-AC99-360FCA2B9D60}" type="datetimeFigureOut">
              <a:rPr lang="en-US"/>
              <a:pPr>
                <a:defRPr/>
              </a:pPr>
              <a:t>6/1/2017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BFAFC-E73B-3A4B-AC2E-947D69D4BED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018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E5192-5A33-894E-A756-B9B909F58507}" type="datetimeFigureOut">
              <a:rPr lang="en-US"/>
              <a:pPr>
                <a:defRPr/>
              </a:pPr>
              <a:t>6/1/2017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32859-C5AC-DC42-9CDA-8AF4BE1E7DB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265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40C08-1AA1-2E4E-8F89-327A94CF30DA}" type="datetimeFigureOut">
              <a:rPr lang="en-US"/>
              <a:pPr>
                <a:defRPr/>
              </a:pPr>
              <a:t>6/1/2017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480E5-DD89-6B44-B207-A247A4A2ADA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898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FDC90-29DE-D045-A212-4FB29009FD30}" type="datetimeFigureOut">
              <a:rPr lang="en-US"/>
              <a:pPr>
                <a:defRPr/>
              </a:pPr>
              <a:t>6/1/2017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26FDD-BA33-D84F-9AFD-3236F6CF708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011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1BC41-3CAD-CB47-A67F-1F615D7668ED}" type="datetimeFigureOut">
              <a:rPr lang="en-US"/>
              <a:pPr>
                <a:defRPr/>
              </a:pPr>
              <a:t>6/1/2017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73168-3216-2141-AFF1-4BEE9480E54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705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44E68E9-93BE-DD45-A70E-83F7784F8057}" type="datetimeFigureOut">
              <a:rPr lang="en-US"/>
              <a:pPr>
                <a:defRPr/>
              </a:pPr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4463FD4-644D-974A-ADAD-2F614FDD71D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 descr="PPT-BNCai-0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325" y="-42863"/>
            <a:ext cx="9264650" cy="6943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1" descr="PPT-BNCai-0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388" y="-39688"/>
            <a:ext cx="9248776" cy="6937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4"/>
          <a:srcRect l="30322" t="73510" r="31836" b="10336"/>
          <a:stretch/>
        </p:blipFill>
        <p:spPr>
          <a:xfrm>
            <a:off x="2110153" y="3981155"/>
            <a:ext cx="4923693" cy="1181687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1145612" y="1689140"/>
            <a:ext cx="68527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dirty="0">
                <a:solidFill>
                  <a:srgbClr val="2B7CC0"/>
                </a:solidFill>
              </a:rPr>
              <a:t>http://basenacionalcomum.mec.gov.br/</a:t>
            </a:r>
          </a:p>
        </p:txBody>
      </p:sp>
    </p:spTree>
    <p:extLst>
      <p:ext uri="{BB962C8B-B14F-4D97-AF65-F5344CB8AC3E}">
        <p14:creationId xmlns:p14="http://schemas.microsoft.com/office/powerpoint/2010/main" val="10747272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1" descr="PPT-BNCai-0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388" y="-39688"/>
            <a:ext cx="9248776" cy="6937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4"/>
          <a:srcRect l="20372" t="17915" r="21624" b="19231"/>
          <a:stretch/>
        </p:blipFill>
        <p:spPr>
          <a:xfrm>
            <a:off x="604912" y="882175"/>
            <a:ext cx="8181108" cy="4984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7077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1" descr="PPT-BNCai-0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388" y="-39688"/>
            <a:ext cx="9248776" cy="6937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5"/>
          <p:cNvSpPr txBox="1">
            <a:spLocks/>
          </p:cNvSpPr>
          <p:nvPr/>
        </p:nvSpPr>
        <p:spPr>
          <a:xfrm>
            <a:off x="511535" y="1470912"/>
            <a:ext cx="8534933" cy="438582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900"/>
              </a:lnSpc>
              <a:spcBef>
                <a:spcPts val="800"/>
              </a:spcBef>
              <a:buFont typeface="Arial" charset="0"/>
              <a:buNone/>
            </a:pPr>
            <a:r>
              <a:rPr lang="pt-B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 Narrow"/>
              </a:rPr>
              <a:t>Intencionalidade educativa: </a:t>
            </a:r>
            <a:r>
              <a:rPr lang="pt-BR" sz="28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 Narrow"/>
              </a:rPr>
              <a:t>o processo de aprendizagem e desenvolvimento não é natural ou espontâneo. </a:t>
            </a:r>
          </a:p>
          <a:p>
            <a:pPr marL="540000">
              <a:lnSpc>
                <a:spcPts val="2900"/>
              </a:lnSpc>
              <a:spcBef>
                <a:spcPts val="800"/>
              </a:spcBef>
              <a:buFont typeface="Wingdings" charset="2"/>
              <a:buChar char="§"/>
            </a:pPr>
            <a:r>
              <a:rPr lang="pt-BR" sz="28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 Narrow"/>
              </a:rPr>
              <a:t>Requer organização das experiências, das vivências, de situações estruturadas de aprendizagem.</a:t>
            </a:r>
          </a:p>
          <a:p>
            <a:pPr marL="540000">
              <a:lnSpc>
                <a:spcPts val="2900"/>
              </a:lnSpc>
              <a:spcBef>
                <a:spcPts val="800"/>
              </a:spcBef>
              <a:buFont typeface="Wingdings" charset="2"/>
              <a:buChar char="§"/>
            </a:pPr>
            <a:r>
              <a:rPr lang="pt-BR" sz="28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 Narrow"/>
              </a:rPr>
              <a:t>Pressupõe o </a:t>
            </a:r>
            <a:r>
              <a:rPr lang="pt-B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 Narrow"/>
              </a:rPr>
              <a:t>acompanhamento do desenvolvimento e da aprendizagem das crianças</a:t>
            </a:r>
            <a:r>
              <a:rPr lang="pt-BR" sz="28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 Narrow"/>
              </a:rPr>
              <a:t> e a </a:t>
            </a:r>
            <a:r>
              <a:rPr lang="pt-B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 Narrow"/>
              </a:rPr>
              <a:t>avaliação das práticas pedagógicas</a:t>
            </a:r>
            <a:r>
              <a:rPr lang="pt-BR" sz="28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 Narrow"/>
              </a:rPr>
              <a:t>. </a:t>
            </a:r>
          </a:p>
          <a:p>
            <a:pPr marL="1080000">
              <a:lnSpc>
                <a:spcPts val="2900"/>
              </a:lnSpc>
              <a:spcBef>
                <a:spcPts val="800"/>
              </a:spcBef>
              <a:buFont typeface="Wingdings" charset="2"/>
              <a:buChar char="§"/>
            </a:pPr>
            <a:r>
              <a:rPr lang="pt-BR" sz="28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 Narrow"/>
              </a:rPr>
              <a:t>Acompanhamento não se confunde com avaliação.</a:t>
            </a:r>
            <a:endParaRPr lang="pt-BR" sz="2800" dirty="0">
              <a:solidFill>
                <a:schemeClr val="tx1">
                  <a:lumMod val="65000"/>
                  <a:lumOff val="35000"/>
                </a:schemeClr>
              </a:solidFill>
              <a:cs typeface="Arial Narrow"/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124132" y="645382"/>
            <a:ext cx="9309741" cy="73602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3200" b="1" spc="-100" dirty="0" smtClean="0"/>
              <a:t>Educação </a:t>
            </a:r>
            <a:r>
              <a:rPr lang="pt-BR" sz="3200" b="1" spc="-100" dirty="0" err="1" smtClean="0"/>
              <a:t>Infantil</a:t>
            </a:r>
            <a:r>
              <a:rPr lang="pt-BR" sz="3200" b="1" spc="-100" dirty="0" err="1" smtClean="0">
                <a:solidFill>
                  <a:schemeClr val="bg1"/>
                </a:solidFill>
              </a:rPr>
              <a:t>Básica</a:t>
            </a:r>
            <a:r>
              <a:rPr lang="pt-BR" sz="3200" b="1" spc="-100" dirty="0" smtClean="0">
                <a:solidFill>
                  <a:schemeClr val="bg1"/>
                </a:solidFill>
              </a:rPr>
              <a:t> </a:t>
            </a:r>
            <a:endParaRPr lang="pt-BR" sz="3200" b="1" spc="-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6955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1" descr="PPT-BNCai-0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388" y="-39688"/>
            <a:ext cx="9248776" cy="6937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m 4"/>
          <p:cNvPicPr/>
          <p:nvPr/>
        </p:nvPicPr>
        <p:blipFill rotWithShape="1">
          <a:blip r:embed="rId4"/>
          <a:srcRect l="48861" t="22276" r="15863" b="36310"/>
          <a:stretch/>
        </p:blipFill>
        <p:spPr bwMode="auto">
          <a:xfrm>
            <a:off x="1174044" y="982133"/>
            <a:ext cx="7337778" cy="401189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4383353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1" descr="PPT-BNCai-0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388" y="-39688"/>
            <a:ext cx="9248776" cy="6937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m 4"/>
          <p:cNvPicPr/>
          <p:nvPr/>
        </p:nvPicPr>
        <p:blipFill rotWithShape="1">
          <a:blip r:embed="rId4"/>
          <a:srcRect l="51329" t="16001" r="13394" b="52625"/>
          <a:stretch/>
        </p:blipFill>
        <p:spPr bwMode="auto">
          <a:xfrm>
            <a:off x="1072444" y="936979"/>
            <a:ext cx="7292623" cy="51816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0297405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1" descr="PPT-BNCai-0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388" y="-39688"/>
            <a:ext cx="9248776" cy="6937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156437" y="35296"/>
            <a:ext cx="7440985" cy="73602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3200" b="1" spc="-100" dirty="0" smtClean="0"/>
              <a:t>Ensino Fundamental</a:t>
            </a:r>
          </a:p>
          <a:p>
            <a:pPr algn="l">
              <a:lnSpc>
                <a:spcPct val="150000"/>
              </a:lnSpc>
            </a:pPr>
            <a:r>
              <a:rPr lang="pt-BR" sz="3200" b="1" spc="-100" dirty="0" smtClean="0">
                <a:solidFill>
                  <a:schemeClr val="bg1"/>
                </a:solidFill>
              </a:rPr>
              <a:t>o Infantil no contexto da Educação Básica </a:t>
            </a:r>
            <a:endParaRPr lang="pt-BR" sz="3200" b="1" spc="-100" dirty="0">
              <a:solidFill>
                <a:schemeClr val="bg1"/>
              </a:solidFill>
            </a:endParaRPr>
          </a:p>
        </p:txBody>
      </p:sp>
      <p:sp>
        <p:nvSpPr>
          <p:cNvPr id="9" name="Retângulo 15"/>
          <p:cNvSpPr/>
          <p:nvPr/>
        </p:nvSpPr>
        <p:spPr>
          <a:xfrm>
            <a:off x="280615" y="2386333"/>
            <a:ext cx="2375932" cy="19358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44000" rtlCol="0" anchor="t" anchorCtr="0"/>
          <a:lstStyle/>
          <a:p>
            <a:pPr>
              <a:lnSpc>
                <a:spcPts val="2960"/>
              </a:lnSpc>
            </a:pPr>
            <a:r>
              <a:rPr lang="pt-B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Estudantes: </a:t>
            </a:r>
            <a:r>
              <a:rPr lang="pt-BR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protagonistas (não </a:t>
            </a:r>
            <a:r>
              <a:rPr lang="pt-BR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somente </a:t>
            </a:r>
            <a:r>
              <a:rPr lang="pt-BR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consumidores)</a:t>
            </a:r>
            <a:endParaRPr lang="pt-BR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Retângulo 5"/>
          <p:cNvSpPr/>
          <p:nvPr/>
        </p:nvSpPr>
        <p:spPr>
          <a:xfrm>
            <a:off x="3232910" y="2874004"/>
            <a:ext cx="1801773" cy="96050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Cultura digital</a:t>
            </a:r>
            <a:endParaRPr lang="pt-BR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Retângulo 28"/>
          <p:cNvSpPr/>
          <p:nvPr/>
        </p:nvSpPr>
        <p:spPr>
          <a:xfrm>
            <a:off x="5034683" y="888319"/>
            <a:ext cx="3901849" cy="50813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6000" rtlCol="0" anchor="ctr"/>
          <a:lstStyle/>
          <a:p>
            <a:pPr>
              <a:lnSpc>
                <a:spcPts val="3060"/>
              </a:lnSpc>
              <a:spcBef>
                <a:spcPts val="600"/>
              </a:spcBef>
            </a:pPr>
            <a:r>
              <a:rPr lang="pt-BR" sz="2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Desafios : </a:t>
            </a:r>
            <a:endParaRPr lang="pt-BR" sz="2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>
              <a:lnSpc>
                <a:spcPts val="3060"/>
              </a:lnSpc>
              <a:spcBef>
                <a:spcPts val="600"/>
              </a:spcBef>
              <a:buFont typeface="Wingdings" charset="2"/>
              <a:buChar char="§"/>
            </a:pPr>
            <a:r>
              <a:rPr lang="pt-BR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compreender </a:t>
            </a:r>
            <a:r>
              <a:rPr lang="pt-BR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 incorporar novas </a:t>
            </a:r>
            <a:r>
              <a:rPr lang="pt-BR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linguagens; </a:t>
            </a:r>
            <a:endParaRPr lang="pt-BR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>
              <a:lnSpc>
                <a:spcPts val="3060"/>
              </a:lnSpc>
              <a:spcBef>
                <a:spcPts val="600"/>
              </a:spcBef>
              <a:buFont typeface="Wingdings" charset="2"/>
              <a:buChar char="§"/>
            </a:pPr>
            <a:r>
              <a:rPr lang="pt-BR" sz="2600" spc="-5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educar </a:t>
            </a:r>
            <a:r>
              <a:rPr lang="pt-BR" sz="2600" spc="-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para o uso das tecnologias e participação mais consciente na cultura </a:t>
            </a:r>
            <a:r>
              <a:rPr lang="pt-BR" sz="2600" spc="-5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digital;</a:t>
            </a:r>
          </a:p>
          <a:p>
            <a:pPr marL="457200" indent="-457200">
              <a:lnSpc>
                <a:spcPts val="3060"/>
              </a:lnSpc>
              <a:spcBef>
                <a:spcPts val="600"/>
              </a:spcBef>
              <a:buFont typeface="Wingdings" charset="2"/>
              <a:buChar char="§"/>
            </a:pPr>
            <a:r>
              <a:rPr lang="pt-BR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 </a:t>
            </a:r>
            <a:r>
              <a:rPr lang="pt-BR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contribuir para atitude crítica e </a:t>
            </a:r>
            <a:r>
              <a:rPr lang="pt-BR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ética.</a:t>
            </a:r>
            <a:endParaRPr lang="pt-BR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9649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1" descr="PPT-BNCai-0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388" y="-39688"/>
            <a:ext cx="9248776" cy="6937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124132" y="645382"/>
            <a:ext cx="9309741" cy="73602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3200" b="1" spc="-100" dirty="0" smtClean="0"/>
              <a:t>Ensino Fundamental</a:t>
            </a:r>
          </a:p>
          <a:p>
            <a:pPr algn="l">
              <a:lnSpc>
                <a:spcPct val="150000"/>
              </a:lnSpc>
            </a:pPr>
            <a:r>
              <a:rPr lang="pt-BR" sz="3200" b="1" spc="-100" dirty="0" smtClean="0">
                <a:solidFill>
                  <a:schemeClr val="bg1"/>
                </a:solidFill>
              </a:rPr>
              <a:t>o Infantil no contexto da Educação Básica </a:t>
            </a:r>
            <a:endParaRPr lang="pt-BR" sz="3200" b="1" spc="-1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 txBox="1">
            <a:spLocks/>
          </p:cNvSpPr>
          <p:nvPr/>
        </p:nvSpPr>
        <p:spPr>
          <a:xfrm>
            <a:off x="134939" y="1264186"/>
            <a:ext cx="8760705" cy="457583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900"/>
              </a:lnSpc>
              <a:spcBef>
                <a:spcPts val="800"/>
              </a:spcBef>
              <a:buFont typeface="Arial" charset="0"/>
              <a:buNone/>
            </a:pPr>
            <a:r>
              <a:rPr lang="pt-B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 Narrow"/>
              </a:rPr>
              <a:t>Anos Iniciais</a:t>
            </a:r>
          </a:p>
          <a:p>
            <a:pPr>
              <a:lnSpc>
                <a:spcPts val="2900"/>
              </a:lnSpc>
              <a:spcBef>
                <a:spcPts val="800"/>
              </a:spcBef>
              <a:buFont typeface="Wingdings" charset="2"/>
              <a:buChar char="§"/>
            </a:pPr>
            <a:r>
              <a:rPr lang="pt-BR" sz="28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 Narrow"/>
              </a:rPr>
              <a:t>Articulação com experiências vivenciadas na </a:t>
            </a:r>
            <a:r>
              <a:rPr lang="pt-B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 Narrow"/>
              </a:rPr>
              <a:t>Educação Infantil</a:t>
            </a:r>
            <a:r>
              <a:rPr lang="pt-BR" sz="28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 Narrow"/>
              </a:rPr>
              <a:t>, valorizando </a:t>
            </a:r>
            <a:r>
              <a:rPr lang="pt-B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 Narrow"/>
              </a:rPr>
              <a:t>situações lúdicas </a:t>
            </a:r>
            <a:r>
              <a:rPr lang="pt-BR" sz="28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 Narrow"/>
              </a:rPr>
              <a:t>de aprendizagem e </a:t>
            </a:r>
            <a:r>
              <a:rPr lang="pt-B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 Narrow"/>
              </a:rPr>
              <a:t>interesses</a:t>
            </a:r>
            <a:r>
              <a:rPr lang="pt-BR" sz="28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 Narrow"/>
              </a:rPr>
              <a:t> e </a:t>
            </a:r>
            <a:r>
              <a:rPr lang="pt-B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 Narrow"/>
              </a:rPr>
              <a:t>vivências</a:t>
            </a:r>
            <a:r>
              <a:rPr lang="pt-BR" sz="28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 Narrow"/>
              </a:rPr>
              <a:t> mais imediatas. </a:t>
            </a:r>
          </a:p>
          <a:p>
            <a:pPr>
              <a:lnSpc>
                <a:spcPts val="2900"/>
              </a:lnSpc>
              <a:spcBef>
                <a:spcPts val="800"/>
              </a:spcBef>
              <a:buFont typeface="Wingdings" charset="2"/>
              <a:buChar char="§"/>
            </a:pPr>
            <a:r>
              <a:rPr lang="pt-BR" sz="28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 Narrow"/>
              </a:rPr>
              <a:t>Sistematização e ampliação das experiências vividas: </a:t>
            </a:r>
          </a:p>
          <a:p>
            <a:pPr marL="1080000">
              <a:lnSpc>
                <a:spcPts val="2600"/>
              </a:lnSpc>
              <a:spcBef>
                <a:spcPts val="500"/>
              </a:spcBef>
              <a:buFont typeface="Wingdings" charset="2"/>
              <a:buChar char="§"/>
            </a:pPr>
            <a:r>
              <a:rPr lang="pt-BR" sz="28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 Narrow"/>
              </a:rPr>
              <a:t>novas formas de relação com o mundo, incluindo práticas de linguagem e experiência estética e intercultural; </a:t>
            </a:r>
          </a:p>
          <a:p>
            <a:pPr marL="1080000">
              <a:lnSpc>
                <a:spcPts val="2600"/>
              </a:lnSpc>
              <a:spcBef>
                <a:spcPts val="500"/>
              </a:spcBef>
              <a:buFont typeface="Wingdings" charset="2"/>
              <a:buChar char="§"/>
            </a:pPr>
            <a:r>
              <a:rPr lang="pt-BR" sz="28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 Narrow"/>
              </a:rPr>
              <a:t>novas possibilidades de ler, formular, testar, refutar hipóteses e elaborar conclusões. </a:t>
            </a:r>
          </a:p>
          <a:p>
            <a:pPr marL="737100" indent="0">
              <a:lnSpc>
                <a:spcPts val="2600"/>
              </a:lnSpc>
              <a:spcBef>
                <a:spcPts val="400"/>
              </a:spcBef>
              <a:buNone/>
            </a:pPr>
            <a:endParaRPr lang="pt-BR" sz="2800" dirty="0" smtClean="0">
              <a:solidFill>
                <a:schemeClr val="tx1">
                  <a:lumMod val="65000"/>
                  <a:lumOff val="35000"/>
                </a:schemeClr>
              </a:solidFill>
              <a:cs typeface="Arial Narrow"/>
            </a:endParaRPr>
          </a:p>
          <a:p>
            <a:pPr>
              <a:lnSpc>
                <a:spcPts val="2900"/>
              </a:lnSpc>
              <a:spcBef>
                <a:spcPts val="800"/>
              </a:spcBef>
              <a:buFont typeface="Wingdings" charset="2"/>
              <a:buChar char="§"/>
            </a:pPr>
            <a:endParaRPr lang="pt-BR" sz="2800" dirty="0" smtClean="0">
              <a:solidFill>
                <a:schemeClr val="tx1">
                  <a:lumMod val="65000"/>
                  <a:lumOff val="35000"/>
                </a:schemeClr>
              </a:solidFill>
              <a:cs typeface="Arial Narrow"/>
            </a:endParaRPr>
          </a:p>
          <a:p>
            <a:pPr>
              <a:lnSpc>
                <a:spcPts val="2900"/>
              </a:lnSpc>
              <a:spcBef>
                <a:spcPts val="800"/>
              </a:spcBef>
              <a:buFont typeface="Wingdings" charset="2"/>
              <a:buChar char="§"/>
            </a:pPr>
            <a:endParaRPr lang="pt-BR" sz="2800" dirty="0" smtClean="0">
              <a:solidFill>
                <a:schemeClr val="tx1">
                  <a:lumMod val="65000"/>
                  <a:lumOff val="35000"/>
                </a:schemeClr>
              </a:solidFill>
              <a:cs typeface="Arial Narrow"/>
            </a:endParaRPr>
          </a:p>
          <a:p>
            <a:pPr>
              <a:lnSpc>
                <a:spcPts val="2900"/>
              </a:lnSpc>
              <a:spcBef>
                <a:spcPts val="800"/>
              </a:spcBef>
              <a:buFont typeface="Wingdings" charset="2"/>
              <a:buChar char="§"/>
            </a:pPr>
            <a:endParaRPr lang="pt-BR" sz="2800" dirty="0">
              <a:solidFill>
                <a:schemeClr val="tx1">
                  <a:lumMod val="65000"/>
                  <a:lumOff val="35000"/>
                </a:schemeClr>
              </a:solidFill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42883546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1" descr="PPT-BNCai-0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388" y="-39688"/>
            <a:ext cx="9248776" cy="6937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124132" y="645382"/>
            <a:ext cx="9309741" cy="73602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3200" b="1" spc="-100" dirty="0" smtClean="0"/>
              <a:t>Ensino Fundamental</a:t>
            </a:r>
          </a:p>
          <a:p>
            <a:pPr algn="l">
              <a:lnSpc>
                <a:spcPct val="150000"/>
              </a:lnSpc>
            </a:pPr>
            <a:r>
              <a:rPr lang="pt-BR" sz="3200" b="1" spc="-100" dirty="0" smtClean="0">
                <a:solidFill>
                  <a:schemeClr val="bg1"/>
                </a:solidFill>
              </a:rPr>
              <a:t>o Infantil no contexto da Educação Básica </a:t>
            </a:r>
            <a:endParaRPr lang="pt-BR" sz="3200" b="1" spc="-100" dirty="0">
              <a:solidFill>
                <a:schemeClr val="bg1"/>
              </a:solidFill>
            </a:endParaRPr>
          </a:p>
        </p:txBody>
      </p:sp>
      <p:sp>
        <p:nvSpPr>
          <p:cNvPr id="5" name="Content Placeholder 5"/>
          <p:cNvSpPr txBox="1">
            <a:spLocks/>
          </p:cNvSpPr>
          <p:nvPr/>
        </p:nvSpPr>
        <p:spPr>
          <a:xfrm>
            <a:off x="168799" y="1682464"/>
            <a:ext cx="8309157" cy="326954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960"/>
              </a:lnSpc>
              <a:spcAft>
                <a:spcPts val="1200"/>
              </a:spcAft>
              <a:buFont typeface="Arial" charset="0"/>
              <a:buNone/>
            </a:pPr>
            <a:r>
              <a:rPr lang="pt-BR" sz="2800" b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 Narrow"/>
              </a:rPr>
              <a:t>Anos Finais</a:t>
            </a:r>
          </a:p>
          <a:p>
            <a:pPr>
              <a:lnSpc>
                <a:spcPts val="2960"/>
              </a:lnSpc>
              <a:spcAft>
                <a:spcPts val="600"/>
              </a:spcAft>
              <a:buFont typeface="Wingdings" charset="2"/>
              <a:buChar char="§"/>
            </a:pPr>
            <a:r>
              <a:rPr lang="pt-BR" sz="28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Transição entre infância e adolescência:</a:t>
            </a:r>
          </a:p>
          <a:p>
            <a:pPr marL="1080000">
              <a:lnSpc>
                <a:spcPts val="2960"/>
              </a:lnSpc>
              <a:buFont typeface="Wingdings" charset="2"/>
              <a:buChar char="§"/>
            </a:pPr>
            <a:r>
              <a:rPr lang="pt-BR" sz="2800" smtClean="0">
                <a:solidFill>
                  <a:schemeClr val="tx1">
                    <a:lumMod val="65000"/>
                    <a:lumOff val="35000"/>
                  </a:schemeClr>
                </a:solidFill>
                <a:cs typeface="Arial Narrow"/>
              </a:rPr>
              <a:t>alunos com singularidades e formações identitárias e culturais próprias;</a:t>
            </a:r>
          </a:p>
          <a:p>
            <a:pPr marL="1080000">
              <a:lnSpc>
                <a:spcPts val="2960"/>
              </a:lnSpc>
              <a:buFont typeface="Wingdings" charset="2"/>
              <a:buChar char="§"/>
            </a:pPr>
            <a:r>
              <a:rPr lang="pt-BR" sz="2800" smtClean="0">
                <a:solidFill>
                  <a:schemeClr val="tx1">
                    <a:lumMod val="65000"/>
                    <a:lumOff val="35000"/>
                  </a:schemeClr>
                </a:solidFill>
                <a:cs typeface="Arial Narrow"/>
              </a:rPr>
              <a:t>ampliação das possibilidades intelectuais e intensificação da capacidade de raciocínios mais abstratos.</a:t>
            </a:r>
            <a:endParaRPr lang="pt-BR" sz="2800" dirty="0">
              <a:solidFill>
                <a:schemeClr val="tx1">
                  <a:lumMod val="65000"/>
                  <a:lumOff val="35000"/>
                </a:schemeClr>
              </a:solidFill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42274856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1" descr="PPT-BNCai-0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388" y="-39688"/>
            <a:ext cx="9248776" cy="6937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124132" y="645382"/>
            <a:ext cx="9309741" cy="73602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3200" b="1" spc="-100" dirty="0" smtClean="0"/>
              <a:t>Ensino Fundamental</a:t>
            </a:r>
          </a:p>
          <a:p>
            <a:pPr algn="l">
              <a:lnSpc>
                <a:spcPct val="150000"/>
              </a:lnSpc>
            </a:pPr>
            <a:r>
              <a:rPr lang="pt-BR" sz="3200" b="1" spc="-100" dirty="0" smtClean="0">
                <a:solidFill>
                  <a:schemeClr val="bg1"/>
                </a:solidFill>
              </a:rPr>
              <a:t>o Infantil no contexto da Educação Básica </a:t>
            </a:r>
            <a:endParaRPr lang="pt-BR" sz="3200" b="1" spc="-100" dirty="0">
              <a:solidFill>
                <a:schemeClr val="bg1"/>
              </a:solidFill>
            </a:endParaRPr>
          </a:p>
        </p:txBody>
      </p:sp>
      <p:sp>
        <p:nvSpPr>
          <p:cNvPr id="5" name="Content Placeholder 5"/>
          <p:cNvSpPr txBox="1">
            <a:spLocks/>
          </p:cNvSpPr>
          <p:nvPr/>
        </p:nvSpPr>
        <p:spPr>
          <a:xfrm>
            <a:off x="440003" y="1381410"/>
            <a:ext cx="8263994" cy="459958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96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None/>
            </a:pPr>
            <a:r>
              <a:rPr lang="pt-B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 Narrow"/>
              </a:rPr>
              <a:t>Anos Finais</a:t>
            </a:r>
          </a:p>
          <a:p>
            <a:pPr>
              <a:lnSpc>
                <a:spcPts val="296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pt-BR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Retomada e ressignificação das aprendizagens dos anos iniciais: ampliação dos conhecimentos e </a:t>
            </a:r>
            <a:r>
              <a:rPr lang="pt-BR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complexificação</a:t>
            </a:r>
            <a:r>
              <a:rPr lang="pt-BR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das demandas cognitivas.</a:t>
            </a:r>
          </a:p>
          <a:p>
            <a:pPr>
              <a:lnSpc>
                <a:spcPts val="296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pt-BR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Fortalecimento da autonomia: condições e ferramentas para acessar e interagir criticamente com diferentes conhecimentos e fontes de informação.</a:t>
            </a:r>
          </a:p>
          <a:p>
            <a:pPr>
              <a:lnSpc>
                <a:spcPts val="296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pt-BR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Contribuição para projeto de vida dos estudantes: orientação para uma cidadania consciente, crítica e participativa.</a:t>
            </a:r>
            <a:endParaRPr lang="pt-BR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1954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1512</TotalTime>
  <Words>286</Words>
  <Application>Microsoft Office PowerPoint</Application>
  <PresentationFormat>Apresentação na tela (4:3)</PresentationFormat>
  <Paragraphs>35</Paragraphs>
  <Slides>10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6" baseType="lpstr">
      <vt:lpstr>ＭＳ Ｐゴシック</vt:lpstr>
      <vt:lpstr>Arial</vt:lpstr>
      <vt:lpstr>Arial Narrow</vt:lpstr>
      <vt:lpstr>Calibri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FSB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Santiago</dc:creator>
  <cp:lastModifiedBy>Mariana Menezes dos Reis</cp:lastModifiedBy>
  <cp:revision>273</cp:revision>
  <cp:lastPrinted>2017-04-04T15:32:35Z</cp:lastPrinted>
  <dcterms:created xsi:type="dcterms:W3CDTF">2017-03-30T15:08:32Z</dcterms:created>
  <dcterms:modified xsi:type="dcterms:W3CDTF">2017-06-01T13:03:08Z</dcterms:modified>
</cp:coreProperties>
</file>