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834" r:id="rId3"/>
    <p:sldId id="899" r:id="rId4"/>
    <p:sldId id="969" r:id="rId5"/>
    <p:sldId id="970" r:id="rId6"/>
    <p:sldId id="965" r:id="rId7"/>
    <p:sldId id="971" r:id="rId8"/>
    <p:sldId id="840" r:id="rId9"/>
    <p:sldId id="948" r:id="rId10"/>
    <p:sldId id="949" r:id="rId11"/>
    <p:sldId id="950" r:id="rId12"/>
    <p:sldId id="972" r:id="rId13"/>
    <p:sldId id="952" r:id="rId14"/>
    <p:sldId id="958" r:id="rId15"/>
    <p:sldId id="953" r:id="rId16"/>
    <p:sldId id="973" r:id="rId17"/>
    <p:sldId id="956" r:id="rId18"/>
    <p:sldId id="954" r:id="rId19"/>
    <p:sldId id="955" r:id="rId20"/>
    <p:sldId id="892" r:id="rId21"/>
    <p:sldId id="927" r:id="rId22"/>
    <p:sldId id="928" r:id="rId23"/>
    <p:sldId id="929" r:id="rId24"/>
    <p:sldId id="930" r:id="rId25"/>
    <p:sldId id="931" r:id="rId26"/>
    <p:sldId id="933" r:id="rId27"/>
    <p:sldId id="934" r:id="rId28"/>
    <p:sldId id="939" r:id="rId29"/>
    <p:sldId id="977" r:id="rId30"/>
    <p:sldId id="941" r:id="rId31"/>
    <p:sldId id="976" r:id="rId32"/>
    <p:sldId id="975" r:id="rId33"/>
    <p:sldId id="913" r:id="rId34"/>
    <p:sldId id="911" r:id="rId35"/>
    <p:sldId id="907" r:id="rId36"/>
    <p:sldId id="908" r:id="rId37"/>
    <p:sldId id="960" r:id="rId38"/>
    <p:sldId id="961" r:id="rId39"/>
    <p:sldId id="966" r:id="rId40"/>
    <p:sldId id="967" r:id="rId41"/>
    <p:sldId id="968" r:id="rId42"/>
    <p:sldId id="974" r:id="rId43"/>
    <p:sldId id="964" r:id="rId44"/>
    <p:sldId id="963" r:id="rId45"/>
    <p:sldId id="923" r:id="rId46"/>
    <p:sldId id="755" r:id="rId47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C36F8-1BBF-41A0-930D-F5B2D864927D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D08A-7C68-4724-93F2-F5987DDA6E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96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D08A-7C68-4724-93F2-F5987DDA6E5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14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85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15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77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16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95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598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17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452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30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785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23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10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24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56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D714C-ABBF-4494-AC2B-552F92AEA1C6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68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38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248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27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88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28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45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30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54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195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6249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730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34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047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37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76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D08A-7C68-4724-93F2-F5987DDA6E5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730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38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346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39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596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271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41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725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42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100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118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090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45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322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D08A-7C68-4724-93F2-F5987DDA6E5E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5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D714C-ABBF-4494-AC2B-552F92AEA1C6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6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89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D08A-7C68-4724-93F2-F5987DDA6E5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4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08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D714C-ABBF-4494-AC2B-552F92AEA1C6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5123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829906" y="9443822"/>
            <a:ext cx="2928773" cy="49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D07F69-DAD3-41EC-9E99-F529A55FF39D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76116" y="4722693"/>
            <a:ext cx="5407866" cy="44729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3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17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D73E-F3C2-48EB-BE67-4CFE1F7CA4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61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2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18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34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28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2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97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55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53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2620-B76E-4589-8F9B-501121506FEB}" type="datetimeFigureOut">
              <a:rPr lang="pt-BR" smtClean="0"/>
              <a:pPr/>
              <a:t>04/06/2019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DB69-6470-4CB6-AEF8-B75F6636E9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0" y="638132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>
                <a:latin typeface="Calibri" pitchFamily="34" charset="0"/>
                <a:sym typeface="Times New Roman" pitchFamily="18" charset="0"/>
              </a:rPr>
              <a:t>Brasília-DF, 04/06/2019</a:t>
            </a:r>
            <a:endParaRPr lang="pt-BR" sz="17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3250431"/>
            <a:ext cx="9142412" cy="538609"/>
          </a:xfrm>
          <a:prstGeom prst="rect">
            <a:avLst/>
          </a:prstGeom>
          <a:solidFill>
            <a:schemeClr val="tx2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/>
              <a:t>Quanto custa uma educação básica de qualidade?</a:t>
            </a:r>
            <a:endParaRPr lang="pt-BR" sz="29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50555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alibri" pitchFamily="34" charset="0"/>
                <a:sym typeface="Times New Roman" pitchFamily="18" charset="0"/>
              </a:rPr>
              <a:t>Prof. Dr. Thiago Alves</a:t>
            </a:r>
          </a:p>
          <a:p>
            <a:pPr algn="ctr"/>
            <a:r>
              <a:rPr lang="pt-BR" sz="2400" dirty="0" smtClean="0">
                <a:latin typeface="Calibri" pitchFamily="34" charset="0"/>
                <a:sym typeface="Times New Roman" pitchFamily="18" charset="0"/>
              </a:rPr>
              <a:t>FACE/UFG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17" y="5013176"/>
            <a:ext cx="685123" cy="8020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14" y="76619"/>
            <a:ext cx="6391746" cy="18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588" y="192292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>
                <a:latin typeface="Calibri" pitchFamily="34" charset="0"/>
                <a:sym typeface="Times New Roman" pitchFamily="18" charset="0"/>
              </a:rPr>
              <a:t>|Audiência Pública  / Câmara dos Deputados / Comissão de Educação|</a:t>
            </a:r>
            <a:endParaRPr lang="pt-BR" sz="1700" b="1" dirty="0"/>
          </a:p>
        </p:txBody>
      </p:sp>
    </p:spTree>
    <p:extLst>
      <p:ext uri="{BB962C8B-B14F-4D97-AF65-F5344CB8AC3E}">
        <p14:creationId xmlns:p14="http://schemas.microsoft.com/office/powerpoint/2010/main" val="17556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44624"/>
            <a:ext cx="8928856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Gasto-aluno na Educação Básica - redes estaduais e municipais, 2017 </a:t>
            </a:r>
            <a:r>
              <a:rPr lang="pt-BR" sz="2200" i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(valores em R$)</a:t>
            </a:r>
            <a:endParaRPr lang="pt-BR" sz="2200" i="1" dirty="0"/>
          </a:p>
        </p:txBody>
      </p:sp>
      <p:sp>
        <p:nvSpPr>
          <p:cNvPr id="319" name="CustomShape 2"/>
          <p:cNvSpPr/>
          <p:nvPr/>
        </p:nvSpPr>
        <p:spPr>
          <a:xfrm flipV="1">
            <a:off x="0" y="980728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0"/>
          <p:cNvSpPr/>
          <p:nvPr/>
        </p:nvSpPr>
        <p:spPr>
          <a:xfrm>
            <a:off x="827584" y="1305173"/>
            <a:ext cx="6359240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Redes= 5.542</a:t>
            </a:r>
          </a:p>
          <a:p>
            <a:pPr marL="0" lvl="3"/>
            <a:endParaRPr lang="pt-BR" sz="24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4716016" y="1916832"/>
            <a:ext cx="2448272" cy="396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 algn="ctr"/>
            <a:r>
              <a:rPr lang="pt-BR" sz="2400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ano</a:t>
            </a:r>
          </a:p>
        </p:txBody>
      </p:sp>
      <p:sp>
        <p:nvSpPr>
          <p:cNvPr id="13" name="CustomShape 10"/>
          <p:cNvSpPr/>
          <p:nvPr/>
        </p:nvSpPr>
        <p:spPr>
          <a:xfrm>
            <a:off x="6615024" y="1953245"/>
            <a:ext cx="206143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 algn="ctr"/>
            <a:r>
              <a:rPr lang="pt-BR" sz="2400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mês</a:t>
            </a:r>
          </a:p>
          <a:p>
            <a:pPr marL="0" lvl="3" algn="ctr"/>
            <a:endParaRPr lang="pt-BR" sz="2400" i="1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149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stomShape 10"/>
          <p:cNvSpPr/>
          <p:nvPr/>
        </p:nvSpPr>
        <p:spPr>
          <a:xfrm>
            <a:off x="971600" y="6525344"/>
            <a:ext cx="7776864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/FNDE, </a:t>
            </a:r>
            <a:r>
              <a:rPr lang="pt-BR" sz="1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e Censo Escolar/INEP 2017</a:t>
            </a:r>
          </a:p>
          <a:p>
            <a:pPr marL="0" lvl="3"/>
            <a:endParaRPr lang="pt-BR" sz="14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819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42" y="85690"/>
            <a:ext cx="8230494" cy="67276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18" y="27046"/>
            <a:ext cx="190770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Redes municipais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2008" y="313492"/>
            <a:ext cx="896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tx2"/>
                </a:solidFill>
                <a:latin typeface="+mj-lt"/>
              </a:rPr>
              <a:t>Números </a:t>
            </a:r>
            <a:r>
              <a:rPr lang="pt-BR" altLang="pt-BR" sz="2800" b="1" dirty="0">
                <a:solidFill>
                  <a:schemeClr val="tx2"/>
                </a:solidFill>
                <a:latin typeface="+mj-lt"/>
              </a:rPr>
              <a:t>da educação </a:t>
            </a:r>
            <a:r>
              <a:rPr lang="pt-BR" altLang="pt-BR" sz="2800" b="1" dirty="0" smtClean="0">
                <a:solidFill>
                  <a:schemeClr val="tx2"/>
                </a:solidFill>
                <a:latin typeface="+mj-lt"/>
              </a:rPr>
              <a:t>básica        - </a:t>
            </a:r>
            <a:r>
              <a:rPr lang="pt-BR" altLang="pt-BR" sz="2800" dirty="0" smtClean="0">
                <a:solidFill>
                  <a:schemeClr val="tx2"/>
                </a:solidFill>
                <a:latin typeface="+mj-lt"/>
              </a:rPr>
              <a:t>Brasil, 2017</a:t>
            </a:r>
            <a:endParaRPr lang="pt-BR" altLang="pt-BR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496" y="2598813"/>
            <a:ext cx="9217024" cy="34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920" indent="-457200">
              <a:lnSpc>
                <a:spcPct val="100000"/>
              </a:lnSpc>
              <a:buClr>
                <a:srgbClr val="990000"/>
              </a:buClr>
              <a:buFont typeface="Arial" charset="0"/>
              <a:buChar char="•"/>
            </a:pPr>
            <a:r>
              <a:rPr lang="pt-B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Escolas:        	</a:t>
            </a:r>
            <a:r>
              <a:rPr lang="pt-BR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184,1 mil</a:t>
            </a:r>
            <a:r>
              <a:rPr lang="pt-B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    		</a:t>
            </a:r>
            <a:r>
              <a:rPr lang="pt-BR" sz="22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[78,2% públicas]</a:t>
            </a:r>
            <a:r>
              <a:rPr lang="pt-BR" sz="28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    </a:t>
            </a:r>
          </a:p>
          <a:p>
            <a:pPr marL="457920" indent="-457200">
              <a:buClr>
                <a:srgbClr val="990000"/>
              </a:buClr>
              <a:buFont typeface="Arial" charset="0"/>
              <a:buChar char="•"/>
            </a:pPr>
            <a:r>
              <a:rPr lang="pt-BR" sz="28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Matrículas:	</a:t>
            </a:r>
            <a:r>
              <a:rPr lang="pt-BR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48,6 milhões    	</a:t>
            </a:r>
            <a:r>
              <a:rPr lang="pt-BR" sz="22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[81,7% públicas]</a:t>
            </a:r>
          </a:p>
          <a:p>
            <a:pPr marL="457920" indent="-457200">
              <a:buClr>
                <a:srgbClr val="990000"/>
              </a:buClr>
              <a:buFont typeface="Arial" charset="0"/>
              <a:buChar char="•"/>
            </a:pPr>
            <a:r>
              <a:rPr lang="pt-B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Professores</a:t>
            </a:r>
            <a:r>
              <a:rPr lang="pt-BR" sz="28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:	</a:t>
            </a:r>
            <a:r>
              <a:rPr lang="pt-BR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2,4 milhões</a:t>
            </a:r>
            <a:r>
              <a:rPr lang="pt-B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     </a:t>
            </a:r>
            <a:r>
              <a:rPr lang="pt-BR" sz="28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	</a:t>
            </a:r>
            <a:r>
              <a:rPr lang="pt-BR" sz="22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[77,2% da rede pública]</a:t>
            </a:r>
          </a:p>
          <a:p>
            <a:pPr marL="457920" indent="-457200">
              <a:buClr>
                <a:srgbClr val="990000"/>
              </a:buClr>
              <a:buFont typeface="Arial" charset="0"/>
              <a:buChar char="•"/>
            </a:pPr>
            <a:r>
              <a:rPr lang="pt-BR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Financiamento:	</a:t>
            </a:r>
            <a:r>
              <a:rPr lang="pt-BR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R$ 232,2 bilhões	</a:t>
            </a:r>
            <a:r>
              <a:rPr lang="pt-BR" sz="2400" b="1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[recursos públicos]</a:t>
            </a:r>
            <a:endParaRPr lang="pt-BR" sz="2400" b="1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+mn-lt"/>
              <a:ea typeface="DejaVu Sans"/>
            </a:endParaRPr>
          </a:p>
          <a:p>
            <a:pPr marL="457920" indent="-457200">
              <a:buClr>
                <a:srgbClr val="990000"/>
              </a:buClr>
              <a:buFont typeface="Arial" charset="0"/>
              <a:buChar char="•"/>
            </a:pPr>
            <a:endParaRPr lang="pt-BR" sz="28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457920" indent="-457200">
              <a:lnSpc>
                <a:spcPct val="100000"/>
              </a:lnSpc>
              <a:buClr>
                <a:srgbClr val="990000"/>
              </a:buClr>
              <a:buFont typeface="Arial" charset="0"/>
              <a:buChar char="•"/>
            </a:pPr>
            <a:endParaRPr lang="pt-BR" sz="28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720" indent="0">
              <a:lnSpc>
                <a:spcPct val="100000"/>
              </a:lnSpc>
              <a:buClr>
                <a:srgbClr val="990000"/>
              </a:buClr>
              <a:buNone/>
            </a:pPr>
            <a:r>
              <a:rPr lang="pt-BR" sz="17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Fonte: (Censo Escolar, </a:t>
            </a:r>
            <a:r>
              <a:rPr lang="pt-BR" sz="17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Siope</a:t>
            </a:r>
            <a:r>
              <a:rPr lang="pt-BR" sz="17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e </a:t>
            </a:r>
            <a:r>
              <a:rPr lang="pt-BR" sz="17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Finbra</a:t>
            </a:r>
            <a:r>
              <a:rPr lang="pt-BR" sz="17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/2017)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0" y="1124744"/>
            <a:ext cx="9144000" cy="730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 rot="21307415">
            <a:off x="5652647" y="5097180"/>
            <a:ext cx="2013096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/>
              <a:t>3,7% do PIB </a:t>
            </a:r>
            <a:r>
              <a:rPr lang="pt-BR" sz="2200" b="1" dirty="0" smtClean="0"/>
              <a:t>(2016)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2851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3250431"/>
            <a:ext cx="8820980" cy="923330"/>
          </a:xfrm>
          <a:prstGeom prst="rect">
            <a:avLst/>
          </a:prstGeom>
          <a:solidFill>
            <a:schemeClr val="tx2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/>
              <a:t>PNE 2014-2024 e financiamento da educação</a:t>
            </a:r>
          </a:p>
          <a:p>
            <a:pPr algn="ctr"/>
            <a:r>
              <a:rPr lang="pt-BR" sz="2500" dirty="0"/>
              <a:t>|</a:t>
            </a:r>
            <a:r>
              <a:rPr lang="pt-BR" sz="2500" dirty="0" smtClean="0"/>
              <a:t>Lei nº </a:t>
            </a:r>
            <a:r>
              <a:rPr lang="pt-BR" sz="2500" dirty="0"/>
              <a:t>13.005, </a:t>
            </a:r>
            <a:r>
              <a:rPr lang="pt-BR" sz="2500" dirty="0" smtClean="0"/>
              <a:t>de </a:t>
            </a:r>
            <a:r>
              <a:rPr lang="pt-BR" sz="2500" dirty="0"/>
              <a:t>25 </a:t>
            </a:r>
            <a:r>
              <a:rPr lang="pt-BR" sz="2500" dirty="0" smtClean="0"/>
              <a:t>de junho de 2014|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2516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260640"/>
            <a:ext cx="9035144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Balanço do PNE 2001-2010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73224" y="1566400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sz="2600" dirty="0" smtClean="0"/>
              <a:t>Várias metas </a:t>
            </a:r>
            <a:r>
              <a:rPr lang="pt-BR" sz="2600" dirty="0"/>
              <a:t>não </a:t>
            </a:r>
            <a:r>
              <a:rPr lang="pt-BR" sz="2600" dirty="0" smtClean="0"/>
              <a:t>cumpridas...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2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600" dirty="0" smtClean="0"/>
              <a:t>...(também) </a:t>
            </a:r>
            <a:r>
              <a:rPr lang="pt-BR" sz="2800" dirty="0" smtClean="0"/>
              <a:t>devido à </a:t>
            </a:r>
            <a:r>
              <a:rPr lang="pt-BR" sz="2800" b="1" dirty="0" smtClean="0">
                <a:solidFill>
                  <a:srgbClr val="C00000"/>
                </a:solidFill>
              </a:rPr>
              <a:t>ausência de previsão/execução orçamentária </a:t>
            </a:r>
            <a:r>
              <a:rPr lang="pt-BR" sz="2800" b="1" dirty="0">
                <a:solidFill>
                  <a:srgbClr val="C00000"/>
                </a:solidFill>
              </a:rPr>
              <a:t>correspondente às </a:t>
            </a:r>
            <a:r>
              <a:rPr lang="pt-BR" sz="2800" b="1" dirty="0" smtClean="0">
                <a:solidFill>
                  <a:srgbClr val="C00000"/>
                </a:solidFill>
              </a:rPr>
              <a:t>metas;</a:t>
            </a:r>
            <a:endParaRPr lang="pt-BR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23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07504" y="1422384"/>
            <a:ext cx="9073008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Metas 1, 2, 3 e 4</a:t>
            </a:r>
            <a:r>
              <a:rPr lang="pt-BR" dirty="0" smtClean="0"/>
              <a:t> - universalização / expansão da oferta / inclusão;</a:t>
            </a:r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endParaRPr lang="pt-B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 5</a:t>
            </a:r>
            <a:r>
              <a:rPr lang="pt-BR" dirty="0" smtClean="0"/>
              <a:t> – expansão da educação em tempo integral até </a:t>
            </a:r>
            <a:r>
              <a:rPr lang="pt-BR" dirty="0"/>
              <a:t>25% </a:t>
            </a:r>
            <a:r>
              <a:rPr lang="pt-BR" dirty="0" smtClean="0"/>
              <a:t>dos alunos;</a:t>
            </a:r>
          </a:p>
          <a:p>
            <a:pPr marL="514350" indent="-514350">
              <a:buFont typeface="Arial" pitchFamily="34" charset="0"/>
              <a:buChar char="•"/>
            </a:pPr>
            <a:endParaRPr lang="pt-B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 7</a:t>
            </a:r>
            <a:r>
              <a:rPr lang="pt-BR" dirty="0" smtClean="0"/>
              <a:t> – Melhoria das condições de oferta (infraestrutura dos prédios escolares, equipamentos, materiais, transporte, alimentação etc.);</a:t>
            </a:r>
          </a:p>
          <a:p>
            <a:pPr marL="514350" indent="-514350">
              <a:buFont typeface="Arial" pitchFamily="34" charset="0"/>
              <a:buChar char="•"/>
            </a:pPr>
            <a:endParaRPr lang="pt-B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Metas 8 e 9</a:t>
            </a:r>
            <a:r>
              <a:rPr lang="pt-BR" dirty="0" smtClean="0"/>
              <a:t>  - </a:t>
            </a:r>
            <a:r>
              <a:rPr lang="pt-BR" dirty="0"/>
              <a:t>elevar a escolaridade média da população </a:t>
            </a:r>
            <a:r>
              <a:rPr lang="pt-BR" dirty="0" smtClean="0"/>
              <a:t>/ erradicar o analfabetismo;</a:t>
            </a:r>
          </a:p>
          <a:p>
            <a:pPr marL="514350" indent="-514350">
              <a:buFont typeface="Arial" pitchFamily="34" charset="0"/>
              <a:buChar char="•"/>
            </a:pPr>
            <a:endParaRPr lang="pt-B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Metas 10 e 11</a:t>
            </a:r>
            <a:r>
              <a:rPr lang="pt-BR" dirty="0" smtClean="0"/>
              <a:t> – expansão da oferta de ensino integrado à educação profissional;</a:t>
            </a:r>
            <a:endParaRPr lang="pt-BR" dirty="0"/>
          </a:p>
          <a:p>
            <a:pPr marL="514350" indent="-514350">
              <a:buFont typeface="Arial" pitchFamily="34" charset="0"/>
              <a:buChar char="•"/>
            </a:pPr>
            <a:endParaRPr lang="pt-B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Metas 15, 16, 17 e 18</a:t>
            </a:r>
            <a:r>
              <a:rPr lang="pt-BR" dirty="0" smtClean="0"/>
              <a:t> - Valorização dos profissionais da educação: formação inicial</a:t>
            </a:r>
            <a:r>
              <a:rPr lang="pt-BR" dirty="0"/>
              <a:t> </a:t>
            </a:r>
            <a:r>
              <a:rPr lang="pt-BR" dirty="0" smtClean="0"/>
              <a:t>e continuada; remuneração e plano de carreira;</a:t>
            </a:r>
          </a:p>
          <a:p>
            <a:pPr marL="514350" indent="-514350">
              <a:buFont typeface="Arial" pitchFamily="34" charset="0"/>
              <a:buChar char="•"/>
            </a:pPr>
            <a:endParaRPr lang="pt-BR" dirty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2"/>
                </a:solidFill>
              </a:rPr>
              <a:t>Meta 20</a:t>
            </a:r>
            <a:r>
              <a:rPr lang="pt-BR" sz="2400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- ampliar </a:t>
            </a:r>
            <a:r>
              <a:rPr lang="pt-BR" dirty="0"/>
              <a:t>o investimento público em educação pública de forma a </a:t>
            </a:r>
            <a:r>
              <a:rPr lang="pt-BR" dirty="0" smtClean="0"/>
              <a:t>atingir de </a:t>
            </a:r>
            <a:r>
              <a:rPr lang="pt-BR" dirty="0"/>
              <a:t>7% </a:t>
            </a:r>
            <a:r>
              <a:rPr lang="pt-BR" dirty="0" smtClean="0"/>
              <a:t>do </a:t>
            </a:r>
            <a:r>
              <a:rPr lang="pt-BR" dirty="0"/>
              <a:t>PIB </a:t>
            </a:r>
            <a:r>
              <a:rPr lang="pt-BR" dirty="0" smtClean="0"/>
              <a:t>até 2019 e 10</a:t>
            </a:r>
            <a:r>
              <a:rPr lang="pt-BR" dirty="0"/>
              <a:t>% </a:t>
            </a:r>
            <a:r>
              <a:rPr lang="pt-BR" dirty="0" smtClean="0"/>
              <a:t>até 2024. </a:t>
            </a: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6" name="CustomShape 1"/>
          <p:cNvSpPr/>
          <p:nvPr/>
        </p:nvSpPr>
        <p:spPr>
          <a:xfrm>
            <a:off x="179648" y="116632"/>
            <a:ext cx="59045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tx2"/>
                </a:solidFill>
              </a:rPr>
              <a:t>Metas do PNE 2014-2024 com impacto no financiamento da Educação Básica</a:t>
            </a:r>
            <a:endParaRPr lang="pt-BR" sz="28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pt-BR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3250431"/>
            <a:ext cx="8820980" cy="538609"/>
          </a:xfrm>
          <a:prstGeom prst="rect">
            <a:avLst/>
          </a:prstGeom>
          <a:solidFill>
            <a:schemeClr val="tx2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/>
              <a:t>Quanto custa uma educação básica de qualidade?</a:t>
            </a:r>
          </a:p>
        </p:txBody>
      </p:sp>
    </p:spTree>
    <p:extLst>
      <p:ext uri="{BB962C8B-B14F-4D97-AF65-F5344CB8AC3E}">
        <p14:creationId xmlns:p14="http://schemas.microsoft.com/office/powerpoint/2010/main" val="24284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260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Financiamento da educação de qualidade</a:t>
            </a:r>
            <a:endParaRPr lang="pt-BR" sz="3000" dirty="0"/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07504" y="1268760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“</a:t>
            </a:r>
            <a:r>
              <a:rPr lang="pt-BR" sz="2400" b="1" dirty="0"/>
              <a:t>padrão mínimo de oportunidades educacionais </a:t>
            </a:r>
            <a:r>
              <a:rPr lang="pt-BR" sz="2400" dirty="0"/>
              <a:t>para o ensino fundamental,</a:t>
            </a:r>
            <a:r>
              <a:rPr lang="pt-BR" sz="2400" b="1" dirty="0"/>
              <a:t> </a:t>
            </a:r>
            <a:r>
              <a:rPr lang="pt-BR" sz="2400" dirty="0"/>
              <a:t>baseado no cálculo do</a:t>
            </a:r>
            <a:r>
              <a:rPr lang="pt-BR" sz="2400" b="1" dirty="0"/>
              <a:t> custo mínimo por aluno</a:t>
            </a:r>
            <a:r>
              <a:rPr lang="pt-BR" sz="2400" dirty="0" smtClean="0"/>
              <a:t>” (LDB, art. 74).</a:t>
            </a:r>
            <a:endParaRPr lang="pt-BR" sz="2400" dirty="0"/>
          </a:p>
          <a:p>
            <a:pPr>
              <a:lnSpc>
                <a:spcPct val="100000"/>
              </a:lnSpc>
            </a:pPr>
            <a:endParaRPr lang="pt-BR" sz="2400" dirty="0" smtClean="0"/>
          </a:p>
          <a:p>
            <a:pPr>
              <a:lnSpc>
                <a:spcPct val="100000"/>
              </a:lnSpc>
            </a:pPr>
            <a:endParaRPr lang="pt-BR" sz="24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“a União, os Estados, o Distrito Federal e os Municípios</a:t>
            </a:r>
            <a:r>
              <a:rPr lang="pt-BR" sz="2400" b="1" dirty="0"/>
              <a:t> deverão assegurar no financiamento da educação básica</a:t>
            </a:r>
            <a:r>
              <a:rPr lang="pt-BR" sz="2400" dirty="0"/>
              <a:t>, previsto no art. 212 da Constituição Federal,</a:t>
            </a:r>
            <a:r>
              <a:rPr lang="pt-BR" sz="2400" b="1" dirty="0"/>
              <a:t> a melhoria da qualidade do ensino, de forma a garantir padrão mínimo de qualidade definido </a:t>
            </a:r>
            <a:r>
              <a:rPr lang="pt-BR" sz="2400" b="1" dirty="0" smtClean="0"/>
              <a:t>nacionalmente”</a:t>
            </a:r>
            <a:r>
              <a:rPr lang="pt-BR" sz="2400" dirty="0" smtClean="0"/>
              <a:t>. </a:t>
            </a:r>
            <a:r>
              <a:rPr lang="pt-BR" sz="2100" dirty="0" smtClean="0"/>
              <a:t>(Lei </a:t>
            </a:r>
            <a:r>
              <a:rPr lang="pt-BR" sz="2100" dirty="0"/>
              <a:t>nº 11.494/2007, Art. </a:t>
            </a:r>
            <a:r>
              <a:rPr lang="pt-BR" sz="2100" dirty="0" smtClean="0"/>
              <a:t>38) </a:t>
            </a:r>
          </a:p>
          <a:p>
            <a:pPr>
              <a:lnSpc>
                <a:spcPct val="100000"/>
              </a:lnSpc>
            </a:pPr>
            <a:endParaRPr lang="pt-BR" sz="2400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>
              <a:lnSpc>
                <a:spcPct val="100000"/>
              </a:lnSpc>
            </a:pPr>
            <a:endParaRPr lang="pt-BR" sz="2400" spc="-1" dirty="0" smtClean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400" dirty="0" smtClean="0"/>
              <a:t>“...implementar </a:t>
            </a:r>
            <a:r>
              <a:rPr lang="pt-BR" sz="2400" dirty="0"/>
              <a:t>o </a:t>
            </a:r>
            <a:r>
              <a:rPr lang="pt-BR" sz="2400" b="1" dirty="0"/>
              <a:t>Custo Aluno Qualidade - CAQ </a:t>
            </a:r>
            <a:r>
              <a:rPr lang="pt-BR" sz="2400" dirty="0"/>
              <a:t>como parâmetro para o financiamento da </a:t>
            </a:r>
            <a:r>
              <a:rPr lang="pt-BR" sz="2400" dirty="0" smtClean="0"/>
              <a:t>educação”.  </a:t>
            </a:r>
            <a:r>
              <a:rPr lang="pt-BR" sz="2100" dirty="0" smtClean="0"/>
              <a:t>(Lei </a:t>
            </a:r>
            <a:r>
              <a:rPr lang="pt-BR" sz="2100" dirty="0"/>
              <a:t>nº </a:t>
            </a:r>
            <a:r>
              <a:rPr lang="pt-BR" sz="2100" dirty="0" smtClean="0"/>
              <a:t>13.005/2014, meta 20)</a:t>
            </a:r>
            <a:endParaRPr lang="pt-BR" sz="2100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43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260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Financiamento garante qualidade?</a:t>
            </a:r>
            <a:endParaRPr lang="pt-BR" sz="3000" dirty="0"/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07504" y="1854432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spc="-1" dirty="0">
                <a:uFill>
                  <a:solidFill>
                    <a:srgbClr val="FFFFFF"/>
                  </a:solidFill>
                </a:uFill>
                <a:ea typeface="Helvetica Neue Light"/>
              </a:rPr>
              <a:t>Fatores que influenciam os resultados educacionais: </a:t>
            </a:r>
          </a:p>
          <a:p>
            <a:pPr>
              <a:lnSpc>
                <a:spcPct val="100000"/>
              </a:lnSpc>
            </a:pPr>
            <a:endParaRPr lang="pt-BR" sz="2800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>
              <a:lnSpc>
                <a:spcPct val="100000"/>
              </a:lnSpc>
            </a:pPr>
            <a:endParaRPr lang="pt-BR" sz="2800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spc="-1" dirty="0">
                <a:uFill>
                  <a:solidFill>
                    <a:srgbClr val="FFFFFF"/>
                  </a:solidFill>
                </a:uFill>
                <a:ea typeface="Helvetica Neue Light"/>
              </a:rPr>
              <a:t>“escolares” e “não-escolares” </a:t>
            </a:r>
            <a:endParaRPr lang="pt-BR" sz="2800" spc="-1" dirty="0" smtClean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>
              <a:lnSpc>
                <a:spcPct val="100000"/>
              </a:lnSpc>
            </a:pPr>
            <a:r>
              <a:rPr lang="pt-BR" sz="2800" spc="-1" dirty="0" smtClean="0">
                <a:uFill>
                  <a:solidFill>
                    <a:srgbClr val="FFFFFF"/>
                  </a:solidFill>
                </a:uFill>
                <a:ea typeface="Helvetica Neue Light"/>
              </a:rPr>
              <a:t>       </a:t>
            </a:r>
            <a:r>
              <a:rPr lang="pt-BR" spc="-1" dirty="0" smtClean="0">
                <a:uFill>
                  <a:solidFill>
                    <a:srgbClr val="FFFFFF"/>
                  </a:solidFill>
                </a:uFill>
                <a:ea typeface="Helvetica Neue Light"/>
              </a:rPr>
              <a:t>(</a:t>
            </a:r>
            <a:r>
              <a:rPr lang="pt-BR" spc="-1" dirty="0">
                <a:uFill>
                  <a:solidFill>
                    <a:srgbClr val="FFFFFF"/>
                  </a:solidFill>
                </a:uFill>
                <a:ea typeface="Helvetica Neue Light"/>
              </a:rPr>
              <a:t>RICE e SCHWARTZ, 2008)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800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800" spc="-1" dirty="0" smtClean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spc="-1" dirty="0" smtClean="0">
                <a:uFill>
                  <a:solidFill>
                    <a:srgbClr val="FFFFFF"/>
                  </a:solidFill>
                </a:uFill>
                <a:ea typeface="Helvetica Neue Light"/>
              </a:rPr>
              <a:t>insumos </a:t>
            </a:r>
            <a:r>
              <a:rPr lang="pt-BR" sz="2800" spc="-1" dirty="0">
                <a:uFill>
                  <a:solidFill>
                    <a:srgbClr val="FFFFFF"/>
                  </a:solidFill>
                </a:uFill>
                <a:ea typeface="Helvetica Neue Light"/>
              </a:rPr>
              <a:t>“monetários” e “não-monetários” </a:t>
            </a:r>
            <a:endParaRPr lang="pt-BR" sz="2800" spc="-1" dirty="0" smtClean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>
              <a:lnSpc>
                <a:spcPct val="100000"/>
              </a:lnSpc>
            </a:pPr>
            <a:r>
              <a:rPr lang="pt-BR" sz="2800" spc="-1" dirty="0" smtClean="0">
                <a:uFill>
                  <a:solidFill>
                    <a:srgbClr val="FFFFFF"/>
                  </a:solidFill>
                </a:uFill>
                <a:ea typeface="Helvetica Neue Light"/>
              </a:rPr>
              <a:t>      </a:t>
            </a:r>
            <a:r>
              <a:rPr lang="pt-BR" spc="-1" dirty="0" smtClean="0">
                <a:uFill>
                  <a:solidFill>
                    <a:srgbClr val="FFFFFF"/>
                  </a:solidFill>
                </a:uFill>
                <a:ea typeface="Helvetica Neue Light"/>
              </a:rPr>
              <a:t>(</a:t>
            </a:r>
            <a:r>
              <a:rPr lang="pt-BR" spc="-1" dirty="0">
                <a:uFill>
                  <a:solidFill>
                    <a:srgbClr val="FFFFFF"/>
                  </a:solidFill>
                </a:uFill>
                <a:ea typeface="Helvetica Neue Light"/>
              </a:rPr>
              <a:t>WALTENBERG, 2006)</a:t>
            </a:r>
          </a:p>
        </p:txBody>
      </p:sp>
      <p:sp>
        <p:nvSpPr>
          <p:cNvPr id="6" name="Elipse 5"/>
          <p:cNvSpPr/>
          <p:nvPr/>
        </p:nvSpPr>
        <p:spPr>
          <a:xfrm>
            <a:off x="539552" y="3068960"/>
            <a:ext cx="1872208" cy="64807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835696" y="4784060"/>
            <a:ext cx="2232248" cy="58915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278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260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Financiamento garante qualidade?</a:t>
            </a:r>
            <a:endParaRPr lang="pt-BR" sz="3000" dirty="0"/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07504" y="2286480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dirty="0" smtClean="0"/>
              <a:t>Financiamento é </a:t>
            </a:r>
            <a:r>
              <a:rPr lang="pt-BR" sz="2800" b="1" dirty="0" smtClean="0"/>
              <a:t>condição necessária</a:t>
            </a:r>
            <a:r>
              <a:rPr lang="pt-BR" sz="2800" dirty="0" smtClean="0"/>
              <a:t>, embora não suficiente;</a:t>
            </a:r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dirty="0" smtClean="0"/>
              <a:t>Recursos </a:t>
            </a:r>
            <a:r>
              <a:rPr lang="pt-BR" sz="2800" dirty="0"/>
              <a:t>financeiros </a:t>
            </a:r>
            <a:r>
              <a:rPr lang="pt-BR" sz="2800" dirty="0" smtClean="0"/>
              <a:t>são </a:t>
            </a:r>
            <a:r>
              <a:rPr lang="pt-BR" sz="2800" dirty="0"/>
              <a:t>essenciais para o custeio de recursos e insumos que garantem </a:t>
            </a:r>
            <a:r>
              <a:rPr lang="pt-BR" sz="2800" b="1" dirty="0"/>
              <a:t>condições de </a:t>
            </a:r>
            <a:r>
              <a:rPr lang="pt-BR" sz="2800" b="1" dirty="0" smtClean="0"/>
              <a:t>qualidade</a:t>
            </a:r>
            <a:r>
              <a:rPr lang="pt-BR" sz="2800" dirty="0"/>
              <a:t>;</a:t>
            </a: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/>
          </a:p>
          <a:p>
            <a:pPr>
              <a:lnSpc>
                <a:spcPct val="100000"/>
              </a:lnSpc>
            </a:pPr>
            <a:r>
              <a:rPr lang="pt-BR" dirty="0" smtClean="0"/>
              <a:t>(</a:t>
            </a:r>
            <a:r>
              <a:rPr lang="pt-BR" dirty="0"/>
              <a:t>ALVES, 2012</a:t>
            </a:r>
            <a:r>
              <a:rPr lang="pt-BR" dirty="0" smtClean="0"/>
              <a:t>)</a:t>
            </a:r>
            <a:endParaRPr lang="pt-BR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83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623512" y="181293"/>
            <a:ext cx="1978998" cy="10154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BR" sz="1800" b="1" u="sng" dirty="0" err="1" smtClean="0">
                <a:latin typeface="+mj-lt"/>
                <a:ea typeface="+mj-ea"/>
                <a:cs typeface="+mj-cs"/>
              </a:rPr>
              <a:t>Realização</a:t>
            </a:r>
            <a:r>
              <a:rPr lang="en-US" altLang="pt-BR" sz="1800" b="1" dirty="0" smtClean="0">
                <a:latin typeface="+mj-lt"/>
                <a:ea typeface="+mj-ea"/>
                <a:cs typeface="+mj-cs"/>
              </a:rPr>
              <a:t>:</a:t>
            </a:r>
            <a:endParaRPr lang="en-US" altLang="pt-BR" sz="18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2060848"/>
            <a:ext cx="504056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u="sng" dirty="0" err="1" smtClean="0"/>
              <a:t>Coordenação</a:t>
            </a:r>
            <a:r>
              <a:rPr lang="en-US" sz="2400" b="1" u="sng" dirty="0" smtClean="0"/>
              <a:t>:</a:t>
            </a:r>
            <a:endParaRPr lang="en-US" sz="2400" b="1" u="sng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 err="1"/>
              <a:t>Profa</a:t>
            </a:r>
            <a:r>
              <a:rPr lang="en-US" sz="3500" dirty="0"/>
              <a:t>. Dra. Adriana </a:t>
            </a:r>
            <a:r>
              <a:rPr lang="en-US" sz="3500" dirty="0" err="1"/>
              <a:t>Dragone</a:t>
            </a:r>
            <a:endParaRPr lang="en-US" sz="3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 err="1"/>
              <a:t>Profa</a:t>
            </a:r>
            <a:r>
              <a:rPr lang="en-US" sz="3500" dirty="0"/>
              <a:t>. Dra. Gabriela Schneider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/>
              <a:t>Prof. Dr. Marcos </a:t>
            </a:r>
            <a:r>
              <a:rPr lang="en-US" sz="3500" dirty="0" err="1"/>
              <a:t>Didonet</a:t>
            </a:r>
            <a:endParaRPr lang="en-US" sz="3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/>
              <a:t>Prof. Dr. </a:t>
            </a:r>
            <a:r>
              <a:rPr lang="en-US" sz="3500" dirty="0" err="1"/>
              <a:t>Thiago</a:t>
            </a:r>
            <a:r>
              <a:rPr lang="en-US" sz="3500" dirty="0"/>
              <a:t> </a:t>
            </a:r>
            <a:r>
              <a:rPr lang="en-US" sz="3500" dirty="0" err="1" smtClean="0"/>
              <a:t>Alves</a:t>
            </a:r>
            <a:endParaRPr lang="en-US" sz="35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u="sng" dirty="0" err="1" smtClean="0"/>
              <a:t>Equipe</a:t>
            </a:r>
            <a:r>
              <a:rPr lang="en-US" sz="2400" b="1" u="sng" dirty="0" smtClean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Graduandos</a:t>
            </a:r>
            <a:r>
              <a:rPr lang="en-US" dirty="0" smtClean="0"/>
              <a:t>/as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Mestrandos</a:t>
            </a:r>
            <a:r>
              <a:rPr lang="en-US" dirty="0"/>
              <a:t>/as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Doutorandos</a:t>
            </a:r>
            <a:r>
              <a:rPr lang="en-US" dirty="0"/>
              <a:t>/as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Profissionais</a:t>
            </a:r>
            <a:r>
              <a:rPr lang="en-US" dirty="0" smtClean="0"/>
              <a:t> </a:t>
            </a:r>
            <a:r>
              <a:rPr lang="en-US" dirty="0" err="1" smtClean="0"/>
              <a:t>contratados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u="sng" dirty="0" err="1" smtClean="0"/>
              <a:t>Áreas</a:t>
            </a:r>
            <a:r>
              <a:rPr lang="en-US" sz="2900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Educação</a:t>
            </a:r>
            <a:r>
              <a:rPr lang="en-US" dirty="0" smtClean="0"/>
              <a:t>, </a:t>
            </a:r>
            <a:r>
              <a:rPr lang="en-US" dirty="0" err="1" smtClean="0"/>
              <a:t>Computação</a:t>
            </a:r>
            <a:r>
              <a:rPr lang="en-US" dirty="0" smtClean="0"/>
              <a:t>, Design, </a:t>
            </a:r>
            <a:r>
              <a:rPr lang="en-US" dirty="0" err="1" smtClean="0"/>
              <a:t>Estatística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|20 </a:t>
            </a:r>
            <a:r>
              <a:rPr lang="en-US" dirty="0" err="1" smtClean="0"/>
              <a:t>pessoas</a:t>
            </a:r>
            <a:r>
              <a:rPr lang="en-US" dirty="0" smtClean="0"/>
              <a:t>|</a:t>
            </a:r>
            <a:endParaRPr lang="en-US" sz="1700" dirty="0"/>
          </a:p>
        </p:txBody>
      </p:sp>
      <p:pic>
        <p:nvPicPr>
          <p:cNvPr id="1036" name="Picture 12" descr="Logo Ministério da Educ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31" y="6012052"/>
            <a:ext cx="1546609" cy="6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062822"/>
            <a:ext cx="1230665" cy="646098"/>
          </a:xfrm>
          <a:prstGeom prst="rect">
            <a:avLst/>
          </a:prstGeom>
        </p:spPr>
      </p:pic>
      <p:pic>
        <p:nvPicPr>
          <p:cNvPr id="2" name="Picture 6" descr="Resultado de imagem para ufp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86" y="980728"/>
            <a:ext cx="1069606" cy="7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5148064" y="-99392"/>
            <a:ext cx="1368152" cy="7056784"/>
          </a:xfrm>
          <a:prstGeom prst="line">
            <a:avLst/>
          </a:prstGeom>
          <a:ln w="228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41" y="548680"/>
            <a:ext cx="4421291" cy="1016897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97458" y="5149845"/>
            <a:ext cx="1978998" cy="10154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BR" sz="1800" b="1" u="sng" dirty="0" err="1" smtClean="0">
                <a:latin typeface="+mj-lt"/>
                <a:ea typeface="+mj-ea"/>
                <a:cs typeface="+mj-cs"/>
              </a:rPr>
              <a:t>Financiamento</a:t>
            </a:r>
            <a:r>
              <a:rPr lang="en-US" altLang="pt-BR" sz="1800" b="1" dirty="0" smtClean="0">
                <a:latin typeface="+mj-lt"/>
                <a:ea typeface="+mj-ea"/>
                <a:cs typeface="+mj-cs"/>
              </a:rPr>
              <a:t>:</a:t>
            </a:r>
            <a:endParaRPr lang="en-US" altLang="pt-BR" sz="1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Imagem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32656"/>
            <a:ext cx="3528391" cy="997723"/>
          </a:xfrm>
          <a:prstGeom prst="rect">
            <a:avLst/>
          </a:prstGeom>
        </p:spPr>
      </p:pic>
      <p:sp>
        <p:nvSpPr>
          <p:cNvPr id="3" name="AutoShape 2" descr="Logo C3S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Logo C3S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2" descr="https://dadoseducacionais.c3sl.ufpr.br/static/4adc55f6d5e89891861b4df66169c4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16965"/>
            <a:ext cx="864096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ogo LaboratÃ³rio de Dados - Princip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12" y="4365104"/>
            <a:ext cx="2273934" cy="6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7504" y="260648"/>
            <a:ext cx="8172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600" b="1" dirty="0">
              <a:solidFill>
                <a:schemeClr val="tx2"/>
              </a:solidFill>
            </a:endParaRPr>
          </a:p>
        </p:txBody>
      </p:sp>
      <p:pic>
        <p:nvPicPr>
          <p:cNvPr id="32" name="Imagem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4242"/>
            <a:ext cx="2448273" cy="6480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533847"/>
            <a:ext cx="842493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Carga </a:t>
            </a:r>
            <a:r>
              <a:rPr lang="pt-BR" sz="2400" dirty="0"/>
              <a:t>horária de </a:t>
            </a:r>
            <a:r>
              <a:rPr lang="pt-BR" sz="2400" dirty="0" smtClean="0"/>
              <a:t>ensino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Tamanho </a:t>
            </a:r>
            <a:r>
              <a:rPr lang="pt-BR" sz="2400" dirty="0"/>
              <a:t>das </a:t>
            </a:r>
            <a:r>
              <a:rPr lang="pt-BR" sz="2400" dirty="0" smtClean="0"/>
              <a:t>turmas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Jornada </a:t>
            </a:r>
            <a:r>
              <a:rPr lang="pt-BR" sz="2400" dirty="0"/>
              <a:t>de trabalho </a:t>
            </a:r>
            <a:r>
              <a:rPr lang="pt-BR" sz="2400" dirty="0" smtClean="0"/>
              <a:t>docente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Formação / carreira / </a:t>
            </a:r>
            <a:r>
              <a:rPr lang="pt-BR" sz="2400" dirty="0"/>
              <a:t>remuneração dos </a:t>
            </a:r>
            <a:r>
              <a:rPr lang="pt-BR" sz="2400" dirty="0" smtClean="0"/>
              <a:t>professores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Quadro </a:t>
            </a:r>
            <a:r>
              <a:rPr lang="pt-BR" sz="2400" dirty="0"/>
              <a:t>de funcionários e </a:t>
            </a:r>
            <a:r>
              <a:rPr lang="pt-BR" sz="2400" dirty="0" smtClean="0"/>
              <a:t>remuneração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Formação continuada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Funcionamento </a:t>
            </a:r>
            <a:r>
              <a:rPr lang="pt-BR" sz="2400" dirty="0"/>
              <a:t>e manutenção das </a:t>
            </a:r>
            <a:r>
              <a:rPr lang="pt-BR" sz="2400" dirty="0" smtClean="0"/>
              <a:t>escolas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Alimentação escolar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/>
              <a:t> Infraestrutura </a:t>
            </a:r>
            <a:r>
              <a:rPr lang="pt-BR" sz="2400" dirty="0"/>
              <a:t>das </a:t>
            </a:r>
            <a:r>
              <a:rPr lang="pt-BR" sz="2400" dirty="0" smtClean="0"/>
              <a:t>escolas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 Demanda por </a:t>
            </a:r>
            <a:r>
              <a:rPr lang="pt-BR" sz="2400" dirty="0"/>
              <a:t>salas e prédios escolares; </a:t>
            </a:r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4" name="CaixaDeTexto 3"/>
          <p:cNvSpPr txBox="1"/>
          <p:nvPr/>
        </p:nvSpPr>
        <p:spPr>
          <a:xfrm rot="21185209">
            <a:off x="6941275" y="4480374"/>
            <a:ext cx="197296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169 parâmetros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325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069286"/>
            <a:ext cx="8424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Carga </a:t>
            </a:r>
            <a:r>
              <a:rPr lang="pt-BR" sz="2100" b="1" dirty="0"/>
              <a:t>horária de </a:t>
            </a:r>
            <a:r>
              <a:rPr lang="pt-BR" sz="2100" b="1" dirty="0" smtClean="0"/>
              <a:t>ensino |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4092327" y="2060848"/>
            <a:ext cx="576064" cy="571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1" y="2052638"/>
            <a:ext cx="4313101" cy="466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0848"/>
            <a:ext cx="3744417" cy="23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a direita 8"/>
          <p:cNvSpPr/>
          <p:nvPr/>
        </p:nvSpPr>
        <p:spPr>
          <a:xfrm rot="10800000">
            <a:off x="4067944" y="5161458"/>
            <a:ext cx="576064" cy="571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9" y="4799656"/>
            <a:ext cx="3742508" cy="191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069286"/>
            <a:ext cx="8424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Tamanho das turmas |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6" y="1844824"/>
            <a:ext cx="8827030" cy="37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069286"/>
            <a:ext cx="8424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Jornada de trabalho dos professores |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78070" cy="12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069286"/>
            <a:ext cx="8424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Carreira / Formação / Remuneração docente |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2468"/>
            <a:ext cx="8719924" cy="248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39" y="5301208"/>
            <a:ext cx="670094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7462" y="1141294"/>
            <a:ext cx="8856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Quadro de funções / Critério de alocação / Remuneração dos funcionários |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2261568"/>
            <a:ext cx="8935863" cy="24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7462" y="1141294"/>
            <a:ext cx="8856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Formação continuada |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0994"/>
            <a:ext cx="8660010" cy="90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7462" y="1141294"/>
            <a:ext cx="8856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 Recursos para funcionamento e manutenção das escolas |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5"/>
            <a:ext cx="8496945" cy="24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85684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900" b="1" dirty="0" smtClean="0">
                <a:solidFill>
                  <a:schemeClr val="tx2"/>
                </a:solidFill>
              </a:rPr>
              <a:t>Padrão de qualidade de referência</a:t>
            </a:r>
            <a:endParaRPr lang="pt-BR" sz="29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836712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7462" y="112474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100" b="1" dirty="0" smtClean="0"/>
              <a:t>|</a:t>
            </a:r>
            <a:r>
              <a:rPr lang="pt-BR" sz="2400" b="1" dirty="0" smtClean="0"/>
              <a:t>Despesas fora das unidades escolares</a:t>
            </a:r>
            <a:r>
              <a:rPr lang="pt-BR" sz="2100" b="1" dirty="0" smtClean="0"/>
              <a:t>|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1936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7504" y="260648"/>
            <a:ext cx="817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Simulação do </a:t>
            </a:r>
            <a:r>
              <a:rPr lang="pt-BR" sz="3200" b="1" dirty="0" err="1" smtClean="0">
                <a:solidFill>
                  <a:schemeClr val="tx2"/>
                </a:solidFill>
              </a:rPr>
              <a:t>CAQi</a:t>
            </a:r>
            <a:r>
              <a:rPr lang="pt-BR" sz="3200" b="1" dirty="0" smtClean="0">
                <a:solidFill>
                  <a:schemeClr val="tx2"/>
                </a:solidFill>
              </a:rPr>
              <a:t> 2019</a:t>
            </a:r>
            <a:endParaRPr lang="pt-BR" sz="3200" b="1" dirty="0">
              <a:solidFill>
                <a:schemeClr val="tx2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301856" y="6164160"/>
            <a:ext cx="6696744" cy="289176"/>
            <a:chOff x="1187624" y="6164160"/>
            <a:chExt cx="6696744" cy="289176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7884368" y="616530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H="1">
              <a:off x="5868144" y="6453336"/>
              <a:ext cx="20162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1187624" y="6452192"/>
              <a:ext cx="208823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V="1">
              <a:off x="1187624" y="6164160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/>
          <p:cNvSpPr txBox="1"/>
          <p:nvPr/>
        </p:nvSpPr>
        <p:spPr>
          <a:xfrm>
            <a:off x="3582938" y="627007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/>
                <a:ea typeface="Calibri"/>
              </a:rPr>
              <a:t>RETROALIMENTAÇÃO</a:t>
            </a:r>
            <a:endParaRPr lang="pt-BR" sz="16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423815" y="1369343"/>
            <a:ext cx="2641256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cs typeface="Times New Roman" pitchFamily="18" charset="0"/>
              </a:rPr>
              <a:t>Construção de CENÁRIOS </a:t>
            </a:r>
          </a:p>
          <a:p>
            <a:pPr marL="171450" indent="-171450">
              <a:buFont typeface="Arial" pitchFamily="34" charset="0"/>
              <a:buChar char="•"/>
            </a:pPr>
            <a:endParaRPr lang="pt-BR" b="1" dirty="0" smtClean="0"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err="1" smtClean="0">
                <a:cs typeface="Times New Roman" pitchFamily="18" charset="0"/>
              </a:rPr>
              <a:t>CAQi</a:t>
            </a:r>
            <a:r>
              <a:rPr lang="pt-BR" dirty="0" smtClean="0">
                <a:cs typeface="Times New Roman" pitchFamily="18" charset="0"/>
              </a:rPr>
              <a:t>/CAQ por etapa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pt-BR" dirty="0" smtClean="0"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cs typeface="Times New Roman" pitchFamily="18" charset="0"/>
              </a:rPr>
              <a:t>Estrutura </a:t>
            </a:r>
            <a:r>
              <a:rPr lang="pt-BR" dirty="0">
                <a:cs typeface="Times New Roman" pitchFamily="18" charset="0"/>
              </a:rPr>
              <a:t>e composição do </a:t>
            </a:r>
            <a:r>
              <a:rPr lang="pt-BR" dirty="0" err="1">
                <a:cs typeface="Times New Roman" pitchFamily="18" charset="0"/>
              </a:rPr>
              <a:t>CAQi</a:t>
            </a:r>
            <a:r>
              <a:rPr lang="pt-BR" dirty="0">
                <a:cs typeface="Times New Roman" pitchFamily="18" charset="0"/>
              </a:rPr>
              <a:t>/CAQ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pt-BR" dirty="0" smtClean="0"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cs typeface="Times New Roman" pitchFamily="18" charset="0"/>
              </a:rPr>
              <a:t>Orçamento necessário por localidade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pt-BR" dirty="0" smtClean="0">
              <a:cs typeface="Times New Roman" pitchFamily="18" charset="0"/>
            </a:endParaRPr>
          </a:p>
          <a:p>
            <a:pPr algn="ctr"/>
            <a:r>
              <a:rPr lang="pt-BR" sz="2200" b="1" dirty="0" smtClean="0">
                <a:solidFill>
                  <a:srgbClr val="FF0000"/>
                </a:solidFill>
                <a:cs typeface="Times New Roman" pitchFamily="18" charset="0"/>
              </a:rPr>
              <a:t>2019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3232423" y="1966615"/>
            <a:ext cx="2160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DIAGNÓSTICO </a:t>
            </a:r>
          </a:p>
          <a:p>
            <a:pPr algn="ctr"/>
            <a:endParaRPr lang="pt-BR" sz="2200" b="1" dirty="0"/>
          </a:p>
          <a:p>
            <a:pPr algn="ctr"/>
            <a:endParaRPr lang="pt-BR" sz="2200" b="1" dirty="0" smtClean="0"/>
          </a:p>
          <a:p>
            <a:pPr algn="ctr"/>
            <a:r>
              <a:rPr lang="pt-BR" sz="2200" dirty="0" smtClean="0"/>
              <a:t>dados do sistema educacional</a:t>
            </a:r>
          </a:p>
          <a:p>
            <a:pPr algn="ctr"/>
            <a:endParaRPr lang="pt-BR" sz="2200" b="1" dirty="0"/>
          </a:p>
          <a:p>
            <a:pPr algn="ctr"/>
            <a:endParaRPr lang="pt-BR" sz="2200" b="1" dirty="0" smtClean="0"/>
          </a:p>
          <a:p>
            <a:pPr algn="ctr"/>
            <a:r>
              <a:rPr lang="pt-BR" sz="2200" b="1" dirty="0" smtClean="0">
                <a:solidFill>
                  <a:srgbClr val="FF0000"/>
                </a:solidFill>
              </a:rPr>
              <a:t>2018</a:t>
            </a:r>
          </a:p>
          <a:p>
            <a:pPr algn="ctr"/>
            <a:endParaRPr lang="pt-BR" sz="2200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07504" y="1962423"/>
            <a:ext cx="2160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2200" b="1" dirty="0" smtClean="0"/>
          </a:p>
          <a:p>
            <a:pPr algn="ctr"/>
            <a:r>
              <a:rPr lang="pt-BR" sz="2200" b="1" dirty="0" smtClean="0"/>
              <a:t>Padrão de Qualidade de Referência </a:t>
            </a:r>
          </a:p>
          <a:p>
            <a:pPr algn="ctr"/>
            <a:r>
              <a:rPr lang="pt-BR" sz="2200" b="1" dirty="0" smtClean="0"/>
              <a:t>(PQR)</a:t>
            </a:r>
          </a:p>
          <a:p>
            <a:pPr algn="ctr"/>
            <a:endParaRPr lang="pt-BR" sz="2200" b="1" dirty="0" smtClean="0"/>
          </a:p>
          <a:p>
            <a:pPr algn="ctr"/>
            <a:endParaRPr lang="pt-BR" sz="2200" b="1" dirty="0" smtClean="0"/>
          </a:p>
          <a:p>
            <a:pPr algn="ctr"/>
            <a:r>
              <a:rPr lang="pt-BR" sz="2200" b="1" dirty="0" smtClean="0">
                <a:solidFill>
                  <a:srgbClr val="FF0000"/>
                </a:solidFill>
              </a:rPr>
              <a:t>2019</a:t>
            </a:r>
          </a:p>
          <a:p>
            <a:pPr algn="ctr"/>
            <a:endParaRPr lang="pt-BR" sz="2200" b="1" dirty="0"/>
          </a:p>
        </p:txBody>
      </p:sp>
      <p:cxnSp>
        <p:nvCxnSpPr>
          <p:cNvPr id="69" name="Conector de seta reta 68"/>
          <p:cNvCxnSpPr>
            <a:stCxn id="64" idx="3"/>
            <a:endCxn id="63" idx="1"/>
          </p:cNvCxnSpPr>
          <p:nvPr/>
        </p:nvCxnSpPr>
        <p:spPr>
          <a:xfrm>
            <a:off x="2267504" y="3532084"/>
            <a:ext cx="964919" cy="4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4242"/>
            <a:ext cx="2448273" cy="648071"/>
          </a:xfrm>
          <a:prstGeom prst="rect">
            <a:avLst/>
          </a:prstGeom>
        </p:spPr>
      </p:pic>
      <p:cxnSp>
        <p:nvCxnSpPr>
          <p:cNvPr id="34" name="Conector de seta reta 33"/>
          <p:cNvCxnSpPr>
            <a:stCxn id="63" idx="3"/>
            <a:endCxn id="41" idx="1"/>
          </p:cNvCxnSpPr>
          <p:nvPr/>
        </p:nvCxnSpPr>
        <p:spPr>
          <a:xfrm>
            <a:off x="5392423" y="3536276"/>
            <a:ext cx="1031392" cy="28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57089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9" y="1808819"/>
            <a:ext cx="2925893" cy="3564397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O que é?</a:t>
            </a:r>
            <a:r>
              <a:rPr lang="pt-BR" sz="3600" b="1" dirty="0" smtClean="0">
                <a:solidFill>
                  <a:schemeClr val="accent1"/>
                </a:solidFill>
              </a:rPr>
              <a:t/>
            </a:r>
            <a:br>
              <a:rPr lang="pt-BR" sz="3600" b="1" dirty="0" smtClean="0">
                <a:solidFill>
                  <a:schemeClr val="accent1"/>
                </a:solidFill>
              </a:rPr>
            </a:br>
            <a:endParaRPr lang="pt-BR" sz="3600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87488" y="487558"/>
            <a:ext cx="5364088" cy="584700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pt-BR" sz="2200" b="1" dirty="0" smtClean="0"/>
              <a:t>Plataforma online</a:t>
            </a:r>
            <a:r>
              <a:rPr lang="pt-BR" sz="2200" dirty="0" smtClean="0"/>
              <a:t> que subsidia </a:t>
            </a:r>
            <a:r>
              <a:rPr lang="pt-BR" sz="2200" dirty="0"/>
              <a:t>o planejamento </a:t>
            </a:r>
            <a:r>
              <a:rPr lang="pt-BR" sz="2200" dirty="0" smtClean="0"/>
              <a:t>orçamentário das </a:t>
            </a:r>
            <a:r>
              <a:rPr lang="pt-BR" sz="2200" dirty="0"/>
              <a:t>redes públicas de educação </a:t>
            </a:r>
            <a:r>
              <a:rPr lang="pt-BR" sz="2200" dirty="0" smtClean="0"/>
              <a:t>básica para o financiamento da oferta de ensino em condições de qualidade.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 smtClean="0"/>
              <a:t>      </a:t>
            </a: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200" dirty="0"/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dirty="0" smtClean="0"/>
              <a:t>Propõe </a:t>
            </a:r>
            <a:r>
              <a:rPr lang="pt-BR" sz="2200" dirty="0"/>
              <a:t>um </a:t>
            </a:r>
            <a:r>
              <a:rPr lang="pt-BR" sz="2200" b="1" dirty="0"/>
              <a:t>Padrão de Qualidade de Referência (PQR)</a:t>
            </a:r>
          </a:p>
          <a:p>
            <a:pPr>
              <a:spcBef>
                <a:spcPts val="0"/>
              </a:spcBef>
            </a:pPr>
            <a:endParaRPr lang="pt-BR" sz="2200" b="1" dirty="0" smtClean="0"/>
          </a:p>
          <a:p>
            <a:pPr>
              <a:spcBef>
                <a:spcPts val="0"/>
              </a:spcBef>
            </a:pPr>
            <a:endParaRPr lang="pt-BR" sz="2200" b="1" dirty="0" smtClean="0"/>
          </a:p>
          <a:p>
            <a:pPr>
              <a:spcBef>
                <a:spcPts val="0"/>
              </a:spcBef>
            </a:pPr>
            <a:endParaRPr lang="pt-BR" sz="2200" b="1" dirty="0"/>
          </a:p>
          <a:p>
            <a:pPr>
              <a:spcBef>
                <a:spcPts val="0"/>
              </a:spcBef>
            </a:pPr>
            <a:r>
              <a:rPr lang="pt-BR" sz="2200" dirty="0" smtClean="0"/>
              <a:t>Realiza simulações do</a:t>
            </a:r>
            <a:r>
              <a:rPr lang="pt-BR" sz="2200" dirty="0"/>
              <a:t> </a:t>
            </a:r>
            <a:endParaRPr lang="pt-BR" sz="2200" dirty="0" smtClean="0"/>
          </a:p>
          <a:p>
            <a:pPr lvl="1">
              <a:spcBef>
                <a:spcPts val="0"/>
              </a:spcBef>
            </a:pPr>
            <a:r>
              <a:rPr lang="pt-BR" sz="2200" b="1" dirty="0" err="1" smtClean="0"/>
              <a:t>CAQi</a:t>
            </a:r>
            <a:r>
              <a:rPr lang="pt-BR" sz="2200" b="1" dirty="0" smtClean="0"/>
              <a:t> / CAQ</a:t>
            </a:r>
          </a:p>
          <a:p>
            <a:pPr lvl="1">
              <a:spcBef>
                <a:spcPts val="0"/>
              </a:spcBef>
            </a:pPr>
            <a:r>
              <a:rPr lang="pt-BR" sz="2200" b="1" dirty="0" smtClean="0"/>
              <a:t>Orçamento necessário: </a:t>
            </a:r>
            <a:r>
              <a:rPr lang="pt-BR" sz="2200" dirty="0" smtClean="0"/>
              <a:t>PME/PEE/PNE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665488" y="227977"/>
            <a:ext cx="11824" cy="629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2880320" cy="8199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553">
            <a:off x="281980" y="4697875"/>
            <a:ext cx="3151673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117678">
            <a:off x="151546" y="913925"/>
            <a:ext cx="21665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CAQi</a:t>
            </a:r>
            <a:r>
              <a:rPr lang="pt-BR" sz="2400" b="1" dirty="0" smtClean="0"/>
              <a:t> 2019</a:t>
            </a:r>
            <a:endParaRPr lang="pt-B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4985"/>
            <a:ext cx="4598753" cy="646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74243" y="652998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(*) custo-aluno ano</a:t>
            </a:r>
            <a:endParaRPr lang="pt-BR" sz="1400" dirty="0"/>
          </a:p>
        </p:txBody>
      </p:sp>
      <p:sp>
        <p:nvSpPr>
          <p:cNvPr id="6" name="CustomShape 10"/>
          <p:cNvSpPr/>
          <p:nvPr/>
        </p:nvSpPr>
        <p:spPr>
          <a:xfrm>
            <a:off x="129910" y="5913685"/>
            <a:ext cx="184980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891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49378" y="43608"/>
            <a:ext cx="8887118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Composição do </a:t>
            </a:r>
            <a:r>
              <a:rPr lang="pt-BR" sz="3200" b="1" dirty="0" err="1" smtClean="0">
                <a:solidFill>
                  <a:schemeClr val="tx2"/>
                </a:solidFill>
              </a:rPr>
              <a:t>CAQi</a:t>
            </a:r>
            <a:r>
              <a:rPr lang="pt-BR" sz="3200" b="1" dirty="0" smtClean="0">
                <a:solidFill>
                  <a:schemeClr val="tx2"/>
                </a:solidFill>
              </a:rPr>
              <a:t> 2019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355976" y="-27384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00" dirty="0"/>
              <a:t>Valor das despesas em R$ 1.000.000 </a:t>
            </a:r>
          </a:p>
          <a:p>
            <a:pPr algn="r"/>
            <a:r>
              <a:rPr lang="pt-BR" sz="1500" dirty="0"/>
              <a:t>CAQ em R$ </a:t>
            </a:r>
            <a:r>
              <a:rPr lang="pt-BR" sz="1500" dirty="0" smtClean="0"/>
              <a:t>1,00</a:t>
            </a:r>
            <a:endParaRPr lang="pt-BR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8" cy="56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stomShape 10"/>
          <p:cNvSpPr/>
          <p:nvPr/>
        </p:nvSpPr>
        <p:spPr>
          <a:xfrm>
            <a:off x="251520" y="6597352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982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138872">
            <a:off x="225348" y="5453454"/>
            <a:ext cx="216657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CAQi</a:t>
            </a:r>
            <a:r>
              <a:rPr lang="pt-BR" sz="2400" b="1" dirty="0" smtClean="0"/>
              <a:t>-médio=</a:t>
            </a:r>
          </a:p>
          <a:p>
            <a:pPr algn="ctr"/>
            <a:r>
              <a:rPr lang="pt-BR" sz="2400" b="1" dirty="0" smtClean="0"/>
              <a:t> R$ 7.292</a:t>
            </a:r>
            <a:endParaRPr lang="pt-BR" sz="24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52" y="42937"/>
            <a:ext cx="5169992" cy="677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 rot="21117678">
            <a:off x="151546" y="913925"/>
            <a:ext cx="21665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CAQi</a:t>
            </a:r>
            <a:r>
              <a:rPr lang="pt-BR" sz="2400" b="1" dirty="0" smtClean="0"/>
              <a:t> 2019</a:t>
            </a:r>
            <a:endParaRPr lang="pt-BR" sz="2400" b="1" dirty="0"/>
          </a:p>
        </p:txBody>
      </p:sp>
      <p:sp>
        <p:nvSpPr>
          <p:cNvPr id="5" name="CustomShape 10"/>
          <p:cNvSpPr/>
          <p:nvPr/>
        </p:nvSpPr>
        <p:spPr>
          <a:xfrm>
            <a:off x="7668344" y="5661248"/>
            <a:ext cx="1475656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38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/>
          <p:cNvSpPr/>
          <p:nvPr/>
        </p:nvSpPr>
        <p:spPr>
          <a:xfrm>
            <a:off x="73224" y="1350376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 algn="ctr">
              <a:buFont typeface="Arial" charset="0"/>
              <a:buChar char="•"/>
            </a:pPr>
            <a:endParaRPr lang="pt-BR" sz="4200" b="1" dirty="0" smtClean="0">
              <a:solidFill>
                <a:srgbClr val="FF0000"/>
              </a:solidFill>
            </a:endParaRPr>
          </a:p>
          <a:p>
            <a:pPr algn="ctr"/>
            <a:endParaRPr lang="pt-BR" sz="4200" b="1" dirty="0">
              <a:solidFill>
                <a:srgbClr val="FF0000"/>
              </a:solidFill>
            </a:endParaRPr>
          </a:p>
          <a:p>
            <a:pPr algn="ctr"/>
            <a:r>
              <a:rPr lang="pt-BR" sz="4200" b="1" dirty="0" smtClean="0">
                <a:solidFill>
                  <a:srgbClr val="FF0000"/>
                </a:solidFill>
              </a:rPr>
              <a:t>81% </a:t>
            </a:r>
            <a:r>
              <a:rPr lang="pt-BR" sz="4200" dirty="0"/>
              <a:t>das redes públicas </a:t>
            </a:r>
            <a:r>
              <a:rPr lang="pt-BR" sz="4200" dirty="0" smtClean="0"/>
              <a:t>têm gasto-aluno </a:t>
            </a:r>
            <a:r>
              <a:rPr lang="pt-BR" sz="4200" i="1" dirty="0" smtClean="0"/>
              <a:t>MENOR</a:t>
            </a:r>
            <a:r>
              <a:rPr lang="pt-BR" sz="4200" dirty="0" smtClean="0"/>
              <a:t> do que o </a:t>
            </a:r>
            <a:r>
              <a:rPr lang="pt-BR" sz="4200" dirty="0" err="1" smtClean="0"/>
              <a:t>CAQi</a:t>
            </a:r>
            <a:r>
              <a:rPr lang="pt-BR" sz="4200" dirty="0" smtClean="0"/>
              <a:t>-médio;</a:t>
            </a:r>
            <a:endParaRPr lang="pt-BR" sz="4200" dirty="0"/>
          </a:p>
          <a:p>
            <a:pPr marL="457200" indent="-457200" algn="ctr">
              <a:buFont typeface="Arial" charset="0"/>
              <a:buChar char="•"/>
            </a:pPr>
            <a:endParaRPr lang="pt-BR" sz="4200" dirty="0" smtClean="0"/>
          </a:p>
          <a:p>
            <a:pPr lvl="2" algn="ctr"/>
            <a:endParaRPr lang="pt-BR" sz="4200" dirty="0" smtClean="0"/>
          </a:p>
          <a:p>
            <a:pPr lvl="2" algn="ctr"/>
            <a:endParaRPr lang="pt-BR" sz="420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4200" dirty="0" smtClean="0"/>
              <a:t> </a:t>
            </a:r>
            <a:endParaRPr lang="pt-BR" sz="4200" dirty="0"/>
          </a:p>
        </p:txBody>
      </p:sp>
    </p:spTree>
    <p:extLst>
      <p:ext uri="{BB962C8B-B14F-4D97-AF65-F5344CB8AC3E}">
        <p14:creationId xmlns:p14="http://schemas.microsoft.com/office/powerpoint/2010/main" val="35404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260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Gasto-aluno nas redes estaduais e municipais (R$) - 2017</a:t>
            </a:r>
            <a:endParaRPr lang="pt-BR" sz="2800" i="1" dirty="0"/>
          </a:p>
        </p:txBody>
      </p:sp>
      <p:sp>
        <p:nvSpPr>
          <p:cNvPr id="319" name="CustomShape 2"/>
          <p:cNvSpPr/>
          <p:nvPr/>
        </p:nvSpPr>
        <p:spPr>
          <a:xfrm flipV="1">
            <a:off x="0" y="980728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0"/>
          <p:cNvSpPr/>
          <p:nvPr/>
        </p:nvSpPr>
        <p:spPr>
          <a:xfrm>
            <a:off x="827584" y="1305173"/>
            <a:ext cx="6359240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Redes= 5.542</a:t>
            </a:r>
          </a:p>
          <a:p>
            <a:pPr marL="0" lvl="3"/>
            <a:endParaRPr lang="pt-BR" sz="24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5246872" y="1953245"/>
            <a:ext cx="206143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 algn="ctr"/>
            <a:r>
              <a:rPr lang="pt-BR" sz="2400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ano</a:t>
            </a:r>
          </a:p>
          <a:p>
            <a:pPr marL="0" lvl="3" algn="ctr"/>
            <a:endParaRPr lang="pt-BR" sz="2400" i="1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3" name="CustomShape 10"/>
          <p:cNvSpPr/>
          <p:nvPr/>
        </p:nvSpPr>
        <p:spPr>
          <a:xfrm>
            <a:off x="6615024" y="1953245"/>
            <a:ext cx="206143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 algn="ctr"/>
            <a:r>
              <a:rPr lang="pt-BR" sz="2400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mês</a:t>
            </a:r>
          </a:p>
          <a:p>
            <a:pPr marL="0" lvl="3" algn="ctr"/>
            <a:endParaRPr lang="pt-BR" sz="2400" i="1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149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372410" y="5517232"/>
            <a:ext cx="435983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err="1" smtClean="0"/>
              <a:t>CAQi</a:t>
            </a:r>
            <a:r>
              <a:rPr lang="pt-BR" sz="2800" b="1" dirty="0" smtClean="0"/>
              <a:t>-médio </a:t>
            </a:r>
            <a:r>
              <a:rPr lang="pt-BR" sz="2400" b="1" dirty="0" smtClean="0"/>
              <a:t>2019</a:t>
            </a:r>
            <a:r>
              <a:rPr lang="pt-BR" sz="2800" b="1" dirty="0" smtClean="0"/>
              <a:t> = R$ 7.292</a:t>
            </a:r>
            <a:endParaRPr lang="pt-BR" sz="2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351848" y="55892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608</a:t>
            </a:r>
            <a:endParaRPr lang="pt-B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stomShape 10"/>
          <p:cNvSpPr/>
          <p:nvPr/>
        </p:nvSpPr>
        <p:spPr>
          <a:xfrm>
            <a:off x="971600" y="6525344"/>
            <a:ext cx="7776864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/FNDE, </a:t>
            </a:r>
            <a:r>
              <a:rPr lang="pt-BR" sz="1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e Censo Escolar/INEP 2017</a:t>
            </a:r>
          </a:p>
          <a:p>
            <a:pPr marL="0" lvl="3"/>
            <a:endParaRPr lang="pt-BR" sz="14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59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6762"/>
            <a:ext cx="7488832" cy="60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 flipV="1">
            <a:off x="2627784" y="3438525"/>
            <a:ext cx="633670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115616" y="2852936"/>
            <a:ext cx="8640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496" y="3294509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FF0000"/>
                </a:solidFill>
              </a:rPr>
              <a:t>CAQi</a:t>
            </a:r>
            <a:r>
              <a:rPr lang="pt-BR" sz="2000" b="1" dirty="0" smtClean="0">
                <a:solidFill>
                  <a:srgbClr val="FF0000"/>
                </a:solidFill>
              </a:rPr>
              <a:t>-médio R$ 7.292</a:t>
            </a:r>
          </a:p>
        </p:txBody>
      </p:sp>
      <p:sp>
        <p:nvSpPr>
          <p:cNvPr id="8" name="CustomShape 10"/>
          <p:cNvSpPr/>
          <p:nvPr/>
        </p:nvSpPr>
        <p:spPr>
          <a:xfrm>
            <a:off x="1403648" y="6561757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 e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 2017 e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827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" y="62068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3707904" y="903387"/>
            <a:ext cx="0" cy="4032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195736" y="5733256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FF0000"/>
                </a:solidFill>
              </a:rPr>
              <a:t>CAQi</a:t>
            </a:r>
            <a:r>
              <a:rPr lang="pt-BR" sz="2000" b="1" dirty="0" smtClean="0">
                <a:solidFill>
                  <a:srgbClr val="FF0000"/>
                </a:solidFill>
              </a:rPr>
              <a:t>-médio 2019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 R$ 7.292</a:t>
            </a:r>
          </a:p>
        </p:txBody>
      </p:sp>
      <p:sp>
        <p:nvSpPr>
          <p:cNvPr id="8" name="CustomShape 10"/>
          <p:cNvSpPr/>
          <p:nvPr/>
        </p:nvSpPr>
        <p:spPr>
          <a:xfrm>
            <a:off x="827584" y="6525344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 e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 2017 e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678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Cenário em um município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1005111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232168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Município: 		</a:t>
            </a:r>
            <a:r>
              <a:rPr lang="pt-BR" sz="3600" b="1" dirty="0" err="1" smtClean="0">
                <a:solidFill>
                  <a:schemeClr val="accent2"/>
                </a:solidFill>
              </a:rPr>
              <a:t>Aragoiânia</a:t>
            </a:r>
            <a:r>
              <a:rPr lang="pt-BR" sz="3600" b="1" dirty="0" smtClean="0">
                <a:solidFill>
                  <a:schemeClr val="accent2"/>
                </a:solidFill>
              </a:rPr>
              <a:t> – GO</a:t>
            </a:r>
          </a:p>
          <a:p>
            <a:pPr marL="285750" indent="-285750">
              <a:buFont typeface="Arial" charset="0"/>
              <a:buChar char="•"/>
            </a:pPr>
            <a:endParaRPr lang="pt-BR" sz="2200" dirty="0" smtClean="0"/>
          </a:p>
          <a:p>
            <a:endParaRPr lang="pt-BR" sz="2200" dirty="0"/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População </a:t>
            </a:r>
            <a:r>
              <a:rPr lang="pt-BR" dirty="0" smtClean="0"/>
              <a:t>[2016]</a:t>
            </a:r>
            <a:r>
              <a:rPr lang="pt-BR" sz="2200" dirty="0" smtClean="0"/>
              <a:t>: 		</a:t>
            </a:r>
            <a:r>
              <a:rPr lang="pt-BR" sz="2200" dirty="0" smtClean="0">
                <a:solidFill>
                  <a:schemeClr val="accent2"/>
                </a:solidFill>
              </a:rPr>
              <a:t>9.607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err="1" smtClean="0"/>
              <a:t>Pib</a:t>
            </a:r>
            <a:r>
              <a:rPr lang="pt-BR" sz="2200" dirty="0" smtClean="0"/>
              <a:t> per capita </a:t>
            </a:r>
            <a:r>
              <a:rPr lang="pt-BR" dirty="0" smtClean="0"/>
              <a:t>[2016]</a:t>
            </a:r>
            <a:r>
              <a:rPr lang="pt-BR" sz="2200" dirty="0" smtClean="0"/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R$ 9.993</a:t>
            </a:r>
            <a:r>
              <a:rPr lang="pt-BR" sz="2200" i="1" dirty="0" smtClean="0"/>
              <a:t>	</a:t>
            </a:r>
            <a:r>
              <a:rPr lang="pt-BR" sz="2200" dirty="0" smtClean="0"/>
              <a:t>(2º quintil)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IDH-M </a:t>
            </a:r>
            <a:r>
              <a:rPr lang="pt-BR" dirty="0" smtClean="0"/>
              <a:t>[2010]</a:t>
            </a:r>
            <a:r>
              <a:rPr lang="pt-BR" sz="2200" dirty="0" smtClean="0"/>
              <a:t>:			</a:t>
            </a:r>
            <a:r>
              <a:rPr lang="pt-BR" sz="2200" dirty="0" smtClean="0">
                <a:solidFill>
                  <a:schemeClr val="accent2"/>
                </a:solidFill>
              </a:rPr>
              <a:t>0,684</a:t>
            </a:r>
            <a:r>
              <a:rPr lang="pt-BR" sz="2200" dirty="0" smtClean="0"/>
              <a:t> </a:t>
            </a:r>
            <a:r>
              <a:rPr lang="pt-BR" sz="2200" i="1" dirty="0" smtClean="0"/>
              <a:t> 		</a:t>
            </a:r>
            <a:r>
              <a:rPr lang="pt-BR" sz="2200" dirty="0" smtClean="0"/>
              <a:t>(médio)</a:t>
            </a:r>
          </a:p>
          <a:p>
            <a:pPr marL="285750" indent="-285750">
              <a:buFont typeface="Arial" charset="0"/>
              <a:buChar char="•"/>
            </a:pPr>
            <a:endParaRPr lang="pt-BR" sz="2200" i="1" dirty="0" smtClean="0"/>
          </a:p>
          <a:p>
            <a:pPr marL="285750" indent="-285750">
              <a:buFont typeface="Arial" charset="0"/>
              <a:buChar char="•"/>
            </a:pPr>
            <a:endParaRPr lang="pt-BR" sz="2200" i="1" dirty="0"/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Escolas </a:t>
            </a:r>
            <a:r>
              <a:rPr lang="pt-BR" dirty="0">
                <a:solidFill>
                  <a:prstClr val="black"/>
                </a:solidFill>
              </a:rPr>
              <a:t>[</a:t>
            </a:r>
            <a:r>
              <a:rPr lang="pt-BR" dirty="0" smtClean="0">
                <a:solidFill>
                  <a:prstClr val="black"/>
                </a:solidFill>
              </a:rPr>
              <a:t>2018]</a:t>
            </a:r>
            <a:r>
              <a:rPr lang="pt-BR" sz="2200" dirty="0" smtClean="0"/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7</a:t>
            </a:r>
            <a:r>
              <a:rPr lang="pt-BR" sz="2200" i="1" dirty="0" smtClean="0"/>
              <a:t> 		</a:t>
            </a:r>
            <a:r>
              <a:rPr lang="pt-BR" sz="2200" dirty="0" smtClean="0"/>
              <a:t>(públicas)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Matrículas </a:t>
            </a:r>
            <a:r>
              <a:rPr lang="pt-BR" dirty="0">
                <a:solidFill>
                  <a:prstClr val="black"/>
                </a:solidFill>
              </a:rPr>
              <a:t>[2018]</a:t>
            </a:r>
            <a:r>
              <a:rPr lang="pt-BR" sz="2200" dirty="0" smtClean="0"/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2.143</a:t>
            </a:r>
            <a:r>
              <a:rPr lang="pt-BR" sz="2200" i="1" dirty="0" smtClean="0"/>
              <a:t>		</a:t>
            </a:r>
            <a:r>
              <a:rPr lang="pt-BR" sz="2200" dirty="0" smtClean="0"/>
              <a:t>(públicas)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>
                <a:solidFill>
                  <a:prstClr val="black"/>
                </a:solidFill>
              </a:rPr>
              <a:t>Gasto-aluno </a:t>
            </a:r>
            <a:r>
              <a:rPr lang="pt-BR" dirty="0">
                <a:solidFill>
                  <a:prstClr val="black"/>
                </a:solidFill>
              </a:rPr>
              <a:t>[</a:t>
            </a:r>
            <a:r>
              <a:rPr lang="pt-BR" dirty="0" smtClean="0">
                <a:solidFill>
                  <a:prstClr val="black"/>
                </a:solidFill>
              </a:rPr>
              <a:t>2017]</a:t>
            </a:r>
            <a:r>
              <a:rPr lang="pt-BR" sz="2200" dirty="0" smtClean="0">
                <a:solidFill>
                  <a:prstClr val="black"/>
                </a:solidFill>
              </a:rPr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R$ 5</a:t>
            </a:r>
            <a:r>
              <a:rPr lang="pt-BR" sz="2200" dirty="0" smtClean="0">
                <a:solidFill>
                  <a:srgbClr val="C0504D"/>
                </a:solidFill>
              </a:rPr>
              <a:t>.431</a:t>
            </a:r>
            <a:r>
              <a:rPr lang="pt-BR" sz="2200" i="1" dirty="0">
                <a:solidFill>
                  <a:prstClr val="black"/>
                </a:solidFill>
              </a:rPr>
              <a:t>	</a:t>
            </a:r>
            <a:r>
              <a:rPr lang="pt-BR" sz="2200" dirty="0" smtClean="0">
                <a:solidFill>
                  <a:prstClr val="black"/>
                </a:solidFill>
              </a:rPr>
              <a:t>(rede municipal)</a:t>
            </a:r>
            <a:endParaRPr lang="pt-BR" sz="2200" dirty="0" smtClean="0"/>
          </a:p>
          <a:p>
            <a:pPr marL="285750" indent="-285750">
              <a:buFont typeface="Arial" charset="0"/>
              <a:buChar char="•"/>
            </a:pPr>
            <a:endParaRPr lang="pt-BR" sz="2200" dirty="0"/>
          </a:p>
        </p:txBody>
      </p:sp>
      <p:sp>
        <p:nvSpPr>
          <p:cNvPr id="5" name="CustomShape 10"/>
          <p:cNvSpPr/>
          <p:nvPr/>
        </p:nvSpPr>
        <p:spPr>
          <a:xfrm>
            <a:off x="467544" y="6525344"/>
            <a:ext cx="7776864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de dados do IBGE 2016 e Censo Escolar/INEP  2018</a:t>
            </a:r>
            <a:endParaRPr lang="pt-BR" sz="14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379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80464" y="-27384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dirty="0" err="1" smtClean="0">
                <a:solidFill>
                  <a:schemeClr val="tx2"/>
                </a:solidFill>
              </a:rPr>
              <a:t>Aragoiânia</a:t>
            </a:r>
            <a:r>
              <a:rPr lang="pt-BR" sz="3200" b="1" dirty="0" smtClean="0">
                <a:solidFill>
                  <a:schemeClr val="tx2"/>
                </a:solidFill>
              </a:rPr>
              <a:t>-GO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4" name="CustomShape 10"/>
          <p:cNvSpPr/>
          <p:nvPr/>
        </p:nvSpPr>
        <p:spPr>
          <a:xfrm>
            <a:off x="179512" y="6597352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 e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 2017 e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683091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188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Cenário em um município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1005111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232168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Município: 		</a:t>
            </a:r>
            <a:r>
              <a:rPr lang="pt-BR" sz="3600" b="1" dirty="0" smtClean="0">
                <a:solidFill>
                  <a:schemeClr val="accent2"/>
                </a:solidFill>
              </a:rPr>
              <a:t>Goiânia – GO</a:t>
            </a:r>
          </a:p>
          <a:p>
            <a:pPr marL="285750" indent="-285750">
              <a:buFont typeface="Arial" charset="0"/>
              <a:buChar char="•"/>
            </a:pPr>
            <a:endParaRPr lang="pt-BR" sz="2200" dirty="0" smtClean="0"/>
          </a:p>
          <a:p>
            <a:endParaRPr lang="pt-BR" sz="2200" dirty="0"/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População </a:t>
            </a:r>
            <a:r>
              <a:rPr lang="pt-BR" dirty="0" smtClean="0"/>
              <a:t>[2016]</a:t>
            </a:r>
            <a:r>
              <a:rPr lang="pt-BR" sz="2200" dirty="0" smtClean="0"/>
              <a:t>: 		</a:t>
            </a:r>
            <a:r>
              <a:rPr lang="pt-BR" sz="2200" dirty="0" smtClean="0">
                <a:solidFill>
                  <a:schemeClr val="accent2"/>
                </a:solidFill>
              </a:rPr>
              <a:t>1,45 milhão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err="1" smtClean="0"/>
              <a:t>Pib</a:t>
            </a:r>
            <a:r>
              <a:rPr lang="pt-BR" sz="2200" dirty="0" smtClean="0"/>
              <a:t> per capita </a:t>
            </a:r>
            <a:r>
              <a:rPr lang="pt-BR" dirty="0" smtClean="0"/>
              <a:t>[2016]</a:t>
            </a:r>
            <a:r>
              <a:rPr lang="pt-BR" sz="2200" dirty="0" smtClean="0"/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R$ 32.637</a:t>
            </a:r>
            <a:r>
              <a:rPr lang="pt-BR" sz="2200" i="1" dirty="0" smtClean="0"/>
              <a:t>	</a:t>
            </a:r>
            <a:r>
              <a:rPr lang="pt-BR" sz="2200" dirty="0" smtClean="0"/>
              <a:t>(1º quintil)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IDH-M </a:t>
            </a:r>
            <a:r>
              <a:rPr lang="pt-BR" dirty="0" smtClean="0"/>
              <a:t>[2010]</a:t>
            </a:r>
            <a:r>
              <a:rPr lang="pt-BR" sz="2200" dirty="0" smtClean="0"/>
              <a:t>:			</a:t>
            </a:r>
            <a:r>
              <a:rPr lang="pt-BR" sz="2200" dirty="0" smtClean="0">
                <a:solidFill>
                  <a:schemeClr val="accent2"/>
                </a:solidFill>
              </a:rPr>
              <a:t>0,799</a:t>
            </a:r>
            <a:r>
              <a:rPr lang="pt-BR" sz="2200" dirty="0" smtClean="0"/>
              <a:t> </a:t>
            </a:r>
            <a:r>
              <a:rPr lang="pt-BR" sz="2200" i="1" dirty="0" smtClean="0"/>
              <a:t> 		</a:t>
            </a:r>
            <a:r>
              <a:rPr lang="pt-BR" sz="2200" dirty="0" smtClean="0"/>
              <a:t>(alto)</a:t>
            </a:r>
          </a:p>
          <a:p>
            <a:pPr marL="285750" indent="-285750">
              <a:buFont typeface="Arial" charset="0"/>
              <a:buChar char="•"/>
            </a:pPr>
            <a:endParaRPr lang="pt-BR" sz="2200" i="1" dirty="0" smtClean="0"/>
          </a:p>
          <a:p>
            <a:pPr marL="285750" indent="-285750">
              <a:buFont typeface="Arial" charset="0"/>
              <a:buChar char="•"/>
            </a:pPr>
            <a:endParaRPr lang="pt-BR" sz="2200" i="1" dirty="0"/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Escolas </a:t>
            </a:r>
            <a:r>
              <a:rPr lang="pt-BR" dirty="0">
                <a:solidFill>
                  <a:prstClr val="black"/>
                </a:solidFill>
              </a:rPr>
              <a:t>[</a:t>
            </a:r>
            <a:r>
              <a:rPr lang="pt-BR" dirty="0" smtClean="0">
                <a:solidFill>
                  <a:prstClr val="black"/>
                </a:solidFill>
              </a:rPr>
              <a:t>2018]</a:t>
            </a:r>
            <a:r>
              <a:rPr lang="pt-BR" sz="2200" dirty="0" smtClean="0"/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304</a:t>
            </a:r>
            <a:r>
              <a:rPr lang="pt-BR" sz="2200" i="1" dirty="0" smtClean="0"/>
              <a:t> 		</a:t>
            </a:r>
            <a:r>
              <a:rPr lang="pt-BR" sz="2200" dirty="0" smtClean="0"/>
              <a:t>(</a:t>
            </a:r>
            <a:r>
              <a:rPr lang="pt-BR" sz="2200" dirty="0">
                <a:solidFill>
                  <a:prstClr val="black"/>
                </a:solidFill>
              </a:rPr>
              <a:t>rede municipal</a:t>
            </a:r>
            <a:r>
              <a:rPr lang="pt-BR" sz="22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/>
              <a:t>Matrículas </a:t>
            </a:r>
            <a:r>
              <a:rPr lang="pt-BR" dirty="0">
                <a:solidFill>
                  <a:prstClr val="black"/>
                </a:solidFill>
              </a:rPr>
              <a:t>[2018]</a:t>
            </a:r>
            <a:r>
              <a:rPr lang="pt-BR" sz="2200" dirty="0" smtClean="0"/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96.489</a:t>
            </a:r>
            <a:r>
              <a:rPr lang="pt-BR" sz="2200" i="1" dirty="0" smtClean="0"/>
              <a:t>		</a:t>
            </a:r>
            <a:r>
              <a:rPr lang="pt-BR" sz="2200" dirty="0" smtClean="0"/>
              <a:t>(</a:t>
            </a:r>
            <a:r>
              <a:rPr lang="pt-BR" sz="2200" dirty="0">
                <a:solidFill>
                  <a:prstClr val="black"/>
                </a:solidFill>
              </a:rPr>
              <a:t>rede municipal</a:t>
            </a:r>
            <a:r>
              <a:rPr lang="pt-BR" sz="22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200" dirty="0" smtClean="0">
                <a:solidFill>
                  <a:prstClr val="black"/>
                </a:solidFill>
              </a:rPr>
              <a:t>Gasto-aluno </a:t>
            </a:r>
            <a:r>
              <a:rPr lang="pt-BR" dirty="0">
                <a:solidFill>
                  <a:prstClr val="black"/>
                </a:solidFill>
              </a:rPr>
              <a:t>[</a:t>
            </a:r>
            <a:r>
              <a:rPr lang="pt-BR" dirty="0" smtClean="0">
                <a:solidFill>
                  <a:prstClr val="black"/>
                </a:solidFill>
              </a:rPr>
              <a:t>2017]</a:t>
            </a:r>
            <a:r>
              <a:rPr lang="pt-BR" sz="2200" dirty="0" smtClean="0">
                <a:solidFill>
                  <a:prstClr val="black"/>
                </a:solidFill>
              </a:rPr>
              <a:t>:		</a:t>
            </a:r>
            <a:r>
              <a:rPr lang="pt-BR" sz="2200" dirty="0" smtClean="0">
                <a:solidFill>
                  <a:schemeClr val="accent2"/>
                </a:solidFill>
              </a:rPr>
              <a:t>R$</a:t>
            </a:r>
            <a:r>
              <a:rPr lang="pt-BR" sz="2200" dirty="0" smtClean="0">
                <a:solidFill>
                  <a:prstClr val="black"/>
                </a:solidFill>
              </a:rPr>
              <a:t> </a:t>
            </a:r>
            <a:r>
              <a:rPr lang="pt-BR" sz="2200" dirty="0" smtClean="0">
                <a:solidFill>
                  <a:srgbClr val="C0504D"/>
                </a:solidFill>
              </a:rPr>
              <a:t>8.416</a:t>
            </a:r>
            <a:r>
              <a:rPr lang="pt-BR" sz="2200" i="1" dirty="0">
                <a:solidFill>
                  <a:prstClr val="black"/>
                </a:solidFill>
              </a:rPr>
              <a:t>	</a:t>
            </a:r>
            <a:r>
              <a:rPr lang="pt-BR" sz="2200" dirty="0" smtClean="0">
                <a:solidFill>
                  <a:prstClr val="black"/>
                </a:solidFill>
              </a:rPr>
              <a:t>(rede municipal)</a:t>
            </a:r>
            <a:endParaRPr lang="pt-BR" sz="2200" dirty="0" smtClean="0"/>
          </a:p>
          <a:p>
            <a:pPr marL="285750" indent="-285750">
              <a:buFont typeface="Arial" charset="0"/>
              <a:buChar char="•"/>
            </a:pPr>
            <a:endParaRPr lang="pt-BR" sz="2200" dirty="0"/>
          </a:p>
        </p:txBody>
      </p:sp>
      <p:sp>
        <p:nvSpPr>
          <p:cNvPr id="5" name="CustomShape 10"/>
          <p:cNvSpPr/>
          <p:nvPr/>
        </p:nvSpPr>
        <p:spPr>
          <a:xfrm>
            <a:off x="467544" y="6525344"/>
            <a:ext cx="7776864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de dados do IBGE 2016 e Censo Escolar/INEP  2018</a:t>
            </a:r>
            <a:endParaRPr lang="pt-BR" sz="14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53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7504" y="260648"/>
            <a:ext cx="81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Etapas da simulação</a:t>
            </a:r>
            <a:endParaRPr lang="pt-BR" sz="2400" b="1" dirty="0">
              <a:solidFill>
                <a:schemeClr val="tx2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301856" y="6164160"/>
            <a:ext cx="6696744" cy="289176"/>
            <a:chOff x="1187624" y="6164160"/>
            <a:chExt cx="6696744" cy="289176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7884368" y="616530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H="1">
              <a:off x="5868144" y="6453336"/>
              <a:ext cx="20162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1187624" y="6452192"/>
              <a:ext cx="208823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V="1">
              <a:off x="1187624" y="6164160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/>
          <p:cNvSpPr txBox="1"/>
          <p:nvPr/>
        </p:nvSpPr>
        <p:spPr>
          <a:xfrm>
            <a:off x="3582938" y="627007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/>
                <a:ea typeface="Calibri"/>
              </a:rPr>
              <a:t>RETROALIMENTAÇÃO</a:t>
            </a:r>
            <a:endParaRPr lang="pt-BR" sz="16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423815" y="1369343"/>
            <a:ext cx="2641256" cy="4001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cs typeface="Times New Roman" pitchFamily="18" charset="0"/>
              </a:rPr>
              <a:t>Construção de CENÁRIOS </a:t>
            </a:r>
          </a:p>
          <a:p>
            <a:pPr marL="171450" indent="-171450">
              <a:buFont typeface="Arial" pitchFamily="34" charset="0"/>
              <a:buChar char="•"/>
            </a:pPr>
            <a:endParaRPr lang="pt-BR" b="1" dirty="0" smtClean="0"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err="1" smtClean="0">
                <a:cs typeface="Times New Roman" pitchFamily="18" charset="0"/>
              </a:rPr>
              <a:t>CAQi</a:t>
            </a:r>
            <a:r>
              <a:rPr lang="pt-BR" dirty="0" smtClean="0">
                <a:cs typeface="Times New Roman" pitchFamily="18" charset="0"/>
              </a:rPr>
              <a:t>/CAQ por etapa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pt-BR" dirty="0" smtClean="0"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cs typeface="Times New Roman" pitchFamily="18" charset="0"/>
              </a:rPr>
              <a:t>Estrutura </a:t>
            </a:r>
            <a:r>
              <a:rPr lang="pt-BR" dirty="0">
                <a:cs typeface="Times New Roman" pitchFamily="18" charset="0"/>
              </a:rPr>
              <a:t>e composição do </a:t>
            </a:r>
            <a:r>
              <a:rPr lang="pt-BR" dirty="0" err="1">
                <a:cs typeface="Times New Roman" pitchFamily="18" charset="0"/>
              </a:rPr>
              <a:t>CAQi</a:t>
            </a:r>
            <a:r>
              <a:rPr lang="pt-BR" dirty="0">
                <a:cs typeface="Times New Roman" pitchFamily="18" charset="0"/>
              </a:rPr>
              <a:t>/CAQ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pt-BR" dirty="0" smtClean="0"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pt-BR" dirty="0" smtClean="0">
                <a:cs typeface="Times New Roman" pitchFamily="18" charset="0"/>
              </a:rPr>
              <a:t>Orçamento necessário por localidade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pt-BR" dirty="0" smtClean="0">
              <a:cs typeface="Times New Roman" pitchFamily="18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3232423" y="1966615"/>
            <a:ext cx="2160000" cy="2800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DIAGNÓSTICO </a:t>
            </a:r>
          </a:p>
          <a:p>
            <a:pPr algn="ctr"/>
            <a:endParaRPr lang="pt-BR" sz="2200" b="1" dirty="0"/>
          </a:p>
          <a:p>
            <a:pPr algn="ctr"/>
            <a:endParaRPr lang="pt-BR" sz="2200" b="1" dirty="0" smtClean="0"/>
          </a:p>
          <a:p>
            <a:pPr algn="ctr"/>
            <a:r>
              <a:rPr lang="pt-BR" sz="2200" dirty="0" smtClean="0"/>
              <a:t>dados do sistema educacional</a:t>
            </a:r>
          </a:p>
          <a:p>
            <a:pPr algn="ctr"/>
            <a:endParaRPr lang="pt-BR" sz="2200" b="1" dirty="0"/>
          </a:p>
          <a:p>
            <a:pPr algn="ctr"/>
            <a:endParaRPr lang="pt-BR" sz="2200" b="1" dirty="0" smtClean="0"/>
          </a:p>
          <a:p>
            <a:pPr algn="ctr"/>
            <a:endParaRPr lang="pt-BR" sz="2200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07504" y="1962423"/>
            <a:ext cx="2160000" cy="2800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2200" b="1" dirty="0" smtClean="0"/>
          </a:p>
          <a:p>
            <a:pPr algn="ctr"/>
            <a:r>
              <a:rPr lang="pt-BR" sz="2200" b="1" dirty="0" smtClean="0"/>
              <a:t>Padrão de Qualidade de Referência </a:t>
            </a:r>
          </a:p>
          <a:p>
            <a:pPr algn="ctr"/>
            <a:r>
              <a:rPr lang="pt-BR" sz="2200" b="1" dirty="0" smtClean="0"/>
              <a:t>(PQR)</a:t>
            </a:r>
          </a:p>
          <a:p>
            <a:pPr algn="ctr"/>
            <a:endParaRPr lang="pt-BR" sz="2200" b="1" dirty="0" smtClean="0"/>
          </a:p>
          <a:p>
            <a:pPr algn="ctr"/>
            <a:endParaRPr lang="pt-BR" sz="2200" b="1" dirty="0" smtClean="0"/>
          </a:p>
          <a:p>
            <a:pPr algn="ctr"/>
            <a:endParaRPr lang="pt-BR" sz="2200" b="1" dirty="0"/>
          </a:p>
        </p:txBody>
      </p:sp>
      <p:cxnSp>
        <p:nvCxnSpPr>
          <p:cNvPr id="69" name="Conector de seta reta 68"/>
          <p:cNvCxnSpPr>
            <a:stCxn id="64" idx="3"/>
            <a:endCxn id="63" idx="1"/>
          </p:cNvCxnSpPr>
          <p:nvPr/>
        </p:nvCxnSpPr>
        <p:spPr>
          <a:xfrm>
            <a:off x="2267504" y="3362807"/>
            <a:ext cx="964919" cy="4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4242"/>
            <a:ext cx="2448273" cy="648071"/>
          </a:xfrm>
          <a:prstGeom prst="rect">
            <a:avLst/>
          </a:prstGeom>
        </p:spPr>
      </p:pic>
      <p:cxnSp>
        <p:nvCxnSpPr>
          <p:cNvPr id="34" name="Conector de seta reta 33"/>
          <p:cNvCxnSpPr>
            <a:stCxn id="63" idx="3"/>
            <a:endCxn id="41" idx="1"/>
          </p:cNvCxnSpPr>
          <p:nvPr/>
        </p:nvCxnSpPr>
        <p:spPr>
          <a:xfrm>
            <a:off x="5392423" y="3366999"/>
            <a:ext cx="1031392" cy="28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80464" y="-27384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Goiânia-GO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4" name="CustomShape 10"/>
          <p:cNvSpPr/>
          <p:nvPr/>
        </p:nvSpPr>
        <p:spPr>
          <a:xfrm>
            <a:off x="179512" y="6597352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 e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 2017 e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5" y="476672"/>
            <a:ext cx="7176485" cy="59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1005111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-27384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Gasto-aluno-ano dos entes federativos em relação ao </a:t>
            </a:r>
            <a:r>
              <a:rPr lang="pt-BR" sz="3200" b="1" dirty="0" err="1" smtClean="0">
                <a:solidFill>
                  <a:schemeClr val="tx2"/>
                </a:solidFill>
              </a:rPr>
              <a:t>CAQi</a:t>
            </a:r>
            <a:r>
              <a:rPr lang="pt-BR" sz="3200" b="1" dirty="0" smtClean="0">
                <a:solidFill>
                  <a:schemeClr val="tx2"/>
                </a:solidFill>
              </a:rPr>
              <a:t> - Goiás, 2019</a:t>
            </a:r>
            <a:endParaRPr lang="pt-BR" sz="3200" b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6048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395536" y="6381328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 e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 2017 e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036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 flipV="1">
            <a:off x="0" y="1005111"/>
            <a:ext cx="9144000" cy="4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-27384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Orçamento para o financiamento da educação básica em condições de qualidade - Goiás, 2019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251520" y="6309320"/>
            <a:ext cx="8568952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lvl="3"/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Fonte: Elaborado a partir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SimCAQ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com dados do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Siope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/FNDE e </a:t>
            </a:r>
            <a:r>
              <a:rPr lang="pt-BR" sz="13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Finbra</a:t>
            </a:r>
            <a:r>
              <a:rPr lang="pt-BR" sz="13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/STN  2017 e Censo Escolar/INEP 2018</a:t>
            </a:r>
          </a:p>
          <a:p>
            <a:pPr marL="0" lvl="3"/>
            <a:endParaRPr lang="pt-BR" sz="1300" spc="-1" dirty="0" smtClean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1115452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|PQR = </a:t>
            </a:r>
            <a:r>
              <a:rPr lang="pt-BR" b="1" dirty="0" err="1" smtClean="0"/>
              <a:t>CAQi</a:t>
            </a:r>
            <a:r>
              <a:rPr lang="pt-BR" b="1" dirty="0"/>
              <a:t>|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4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3250431"/>
            <a:ext cx="8820980" cy="538609"/>
          </a:xfrm>
          <a:prstGeom prst="rect">
            <a:avLst/>
          </a:prstGeom>
          <a:solidFill>
            <a:schemeClr val="tx2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/>
              <a:t>Considerações finais: desafios &amp; propostas</a:t>
            </a:r>
          </a:p>
        </p:txBody>
      </p:sp>
    </p:spTree>
    <p:extLst>
      <p:ext uri="{BB962C8B-B14F-4D97-AF65-F5344CB8AC3E}">
        <p14:creationId xmlns:p14="http://schemas.microsoft.com/office/powerpoint/2010/main" val="13456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331640"/>
            <a:ext cx="89471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Desafio atual do financiamento da educação no Brasil</a:t>
            </a:r>
            <a:endParaRPr lang="pt-BR" sz="3000" dirty="0"/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5204116" y="2717250"/>
            <a:ext cx="3850704" cy="2222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t-BR" sz="3200" b="1" dirty="0" smtClean="0"/>
              <a:t>|</a:t>
            </a:r>
            <a:r>
              <a:rPr lang="pt-BR" sz="3200" b="1" dirty="0" err="1" smtClean="0"/>
              <a:t>CAQi</a:t>
            </a:r>
            <a:r>
              <a:rPr lang="pt-BR" sz="3200" b="1" dirty="0" smtClean="0"/>
              <a:t> </a:t>
            </a:r>
            <a:r>
              <a:rPr lang="pt-BR" sz="3200" b="1" dirty="0"/>
              <a:t>/ </a:t>
            </a:r>
            <a:r>
              <a:rPr lang="pt-BR" sz="3200" b="1" dirty="0" smtClean="0"/>
              <a:t>CAQ|</a:t>
            </a:r>
            <a:endParaRPr lang="pt-BR" sz="3200" b="1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  <a:p>
            <a:pPr algn="ctr"/>
            <a:endParaRPr lang="pt-BR" sz="2700" dirty="0" smtClean="0"/>
          </a:p>
          <a:p>
            <a:pPr algn="ctr"/>
            <a:r>
              <a:rPr lang="pt-BR" sz="2700" dirty="0" smtClean="0"/>
              <a:t>Financiamento da oferta em condições de qualidade </a:t>
            </a:r>
          </a:p>
        </p:txBody>
      </p:sp>
      <p:sp>
        <p:nvSpPr>
          <p:cNvPr id="2" name="Seta para baixo 1"/>
          <p:cNvSpPr/>
          <p:nvPr/>
        </p:nvSpPr>
        <p:spPr>
          <a:xfrm rot="16200000">
            <a:off x="4232008" y="3319710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ustomShape 3"/>
          <p:cNvSpPr/>
          <p:nvPr/>
        </p:nvSpPr>
        <p:spPr>
          <a:xfrm>
            <a:off x="107504" y="2718528"/>
            <a:ext cx="3850704" cy="2222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t-BR" sz="3200" b="1" dirty="0" smtClean="0"/>
              <a:t>Valor-aluno</a:t>
            </a:r>
            <a:r>
              <a:rPr lang="pt-BR" sz="3200" dirty="0"/>
              <a:t> </a:t>
            </a:r>
            <a:r>
              <a:rPr lang="pt-BR" sz="3200" b="1" dirty="0" smtClean="0"/>
              <a:t>ano (VAA)</a:t>
            </a:r>
          </a:p>
          <a:p>
            <a:pPr algn="ctr"/>
            <a:r>
              <a:rPr lang="pt-BR" sz="2700" dirty="0" smtClean="0"/>
              <a:t>definido a partir de</a:t>
            </a:r>
          </a:p>
          <a:p>
            <a:pPr algn="ctr"/>
            <a:r>
              <a:rPr lang="pt-BR" sz="2700" dirty="0" smtClean="0"/>
              <a:t>% de impostos </a:t>
            </a:r>
          </a:p>
          <a:p>
            <a:pPr algn="ctr"/>
            <a:r>
              <a:rPr lang="pt-BR" sz="2700" dirty="0" smtClean="0"/>
              <a:t>pré-definidos</a:t>
            </a:r>
            <a:endParaRPr lang="pt-BR" sz="2700" spc="-1" dirty="0">
              <a:uFill>
                <a:solidFill>
                  <a:srgbClr val="FFFFFF"/>
                </a:solidFill>
              </a:uFill>
              <a:ea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05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7640" y="259632"/>
            <a:ext cx="9035144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u="sng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Propostas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107504" y="1278368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/>
            <a:endParaRPr lang="pt-BR" sz="2400" b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BR" sz="2400" dirty="0" smtClean="0"/>
              <a:t>Necessidade </a:t>
            </a:r>
            <a:r>
              <a:rPr lang="pt-BR" sz="2400" dirty="0"/>
              <a:t>de estabelecer </a:t>
            </a:r>
            <a:r>
              <a:rPr lang="pt-BR" sz="2400" dirty="0" smtClean="0"/>
              <a:t>Padrão de Qualidade de Referência </a:t>
            </a:r>
            <a:r>
              <a:rPr lang="pt-BR" sz="2400" u="sng" dirty="0"/>
              <a:t>nacional</a:t>
            </a:r>
            <a:r>
              <a:rPr lang="pt-BR" sz="2400" dirty="0"/>
              <a:t> </a:t>
            </a:r>
            <a:r>
              <a:rPr lang="pt-BR" sz="2400" dirty="0" smtClean="0"/>
              <a:t>c/ </a:t>
            </a:r>
            <a:r>
              <a:rPr lang="pt-BR" sz="2400" dirty="0"/>
              <a:t>insumos e condições de trabalho;</a:t>
            </a:r>
          </a:p>
          <a:p>
            <a:pPr marL="1371600" lvl="2" indent="-457200">
              <a:buFont typeface="+mj-lt"/>
              <a:buAutoNum type="arabicPeriod"/>
            </a:pPr>
            <a:endParaRPr lang="pt-BR" sz="2400" dirty="0" smtClean="0"/>
          </a:p>
          <a:p>
            <a:pPr marL="1371600" lvl="2" indent="-457200">
              <a:buFont typeface="+mj-lt"/>
              <a:buAutoNum type="arabicPeriod"/>
            </a:pPr>
            <a:endParaRPr lang="pt-BR" sz="2400" dirty="0"/>
          </a:p>
          <a:p>
            <a:pPr marL="1371600" lvl="2" indent="-457200">
              <a:buFont typeface="+mj-lt"/>
              <a:buAutoNum type="arabicPeriod"/>
            </a:pPr>
            <a:r>
              <a:rPr lang="pt-BR" sz="2400" dirty="0" smtClean="0"/>
              <a:t>Aperfeiçoar o </a:t>
            </a:r>
            <a:r>
              <a:rPr lang="pt-BR" sz="2400" b="1" dirty="0" err="1" smtClean="0"/>
              <a:t>Fundeb</a:t>
            </a:r>
            <a:r>
              <a:rPr lang="pt-BR" sz="2400" dirty="0" smtClean="0"/>
              <a:t> </a:t>
            </a:r>
          </a:p>
          <a:p>
            <a:pPr marL="1828800" lvl="3" indent="-457200">
              <a:buFont typeface="+mj-lt"/>
              <a:buAutoNum type="arabicPeriod"/>
            </a:pPr>
            <a:r>
              <a:rPr lang="pt-BR" sz="2400" dirty="0" smtClean="0"/>
              <a:t>maior valor-aluno  / </a:t>
            </a:r>
            <a:r>
              <a:rPr lang="pt-BR" sz="2400" dirty="0" err="1" smtClean="0"/>
              <a:t>CAQi</a:t>
            </a:r>
            <a:r>
              <a:rPr lang="pt-BR" sz="2400" dirty="0" smtClean="0"/>
              <a:t> como referência;</a:t>
            </a:r>
          </a:p>
          <a:p>
            <a:pPr marL="1828800" lvl="3" indent="-457200">
              <a:buFont typeface="+mj-lt"/>
              <a:buAutoNum type="arabicPeriod"/>
            </a:pPr>
            <a:r>
              <a:rPr lang="pt-BR" sz="2400" dirty="0" smtClean="0"/>
              <a:t>maior aporte de recursos da União;</a:t>
            </a:r>
          </a:p>
          <a:p>
            <a:pPr marL="1828800" lvl="3" indent="-457200">
              <a:buFont typeface="+mj-lt"/>
              <a:buAutoNum type="arabicPeriod"/>
            </a:pPr>
            <a:r>
              <a:rPr lang="pt-BR" sz="2400" dirty="0" smtClean="0"/>
              <a:t>redução das desigualdades </a:t>
            </a:r>
            <a:r>
              <a:rPr lang="pt-BR" sz="2400" dirty="0" err="1" smtClean="0"/>
              <a:t>intra</a:t>
            </a:r>
            <a:r>
              <a:rPr lang="pt-BR" sz="2400" dirty="0" smtClean="0"/>
              <a:t> e entre Estados;</a:t>
            </a:r>
          </a:p>
          <a:p>
            <a:pPr marL="1371600" lvl="2" indent="-457200">
              <a:buFont typeface="+mj-lt"/>
              <a:buAutoNum type="arabicPeriod"/>
            </a:pPr>
            <a:endParaRPr lang="pt-BR" sz="2400" dirty="0" smtClean="0"/>
          </a:p>
          <a:p>
            <a:pPr marL="1371600" lvl="2" indent="-457200">
              <a:buFont typeface="+mj-lt"/>
              <a:buAutoNum type="arabicPeriod"/>
            </a:pPr>
            <a:endParaRPr lang="pt-BR" sz="2400" dirty="0"/>
          </a:p>
          <a:p>
            <a:pPr marL="1371600" lvl="2" indent="-457200">
              <a:buFont typeface="+mj-lt"/>
              <a:buAutoNum type="arabicPeriod"/>
            </a:pPr>
            <a:r>
              <a:rPr lang="pt-BR" sz="2400" dirty="0" smtClean="0"/>
              <a:t>Aperfeiçoamento dos mecanismos de controle </a:t>
            </a:r>
            <a:r>
              <a:rPr lang="pt-BR" sz="2400" u="sng" dirty="0" smtClean="0"/>
              <a:t>interno</a:t>
            </a:r>
            <a:r>
              <a:rPr lang="pt-BR" sz="2400" dirty="0" smtClean="0"/>
              <a:t>, </a:t>
            </a:r>
            <a:r>
              <a:rPr lang="pt-BR" sz="2400" u="sng" dirty="0" smtClean="0"/>
              <a:t>externo</a:t>
            </a:r>
            <a:r>
              <a:rPr lang="pt-BR" sz="2400" dirty="0" smtClean="0"/>
              <a:t> e </a:t>
            </a:r>
            <a:r>
              <a:rPr lang="pt-BR" sz="2400" u="sng" dirty="0"/>
              <a:t>social</a:t>
            </a:r>
            <a:r>
              <a:rPr lang="pt-BR" sz="2400" dirty="0"/>
              <a:t> dos recursos da </a:t>
            </a:r>
            <a:r>
              <a:rPr lang="pt-BR" sz="2400" dirty="0" smtClean="0"/>
              <a:t>educação: despesas somente </a:t>
            </a:r>
            <a:r>
              <a:rPr lang="pt-BR" sz="2400" dirty="0"/>
              <a:t>com </a:t>
            </a:r>
            <a:r>
              <a:rPr lang="pt-BR" sz="2400" dirty="0" smtClean="0"/>
              <a:t>MDE</a:t>
            </a:r>
            <a:r>
              <a:rPr lang="pt-BR" sz="2400" dirty="0"/>
              <a:t>.</a:t>
            </a:r>
            <a:endParaRPr lang="pt-BR" sz="2400" dirty="0" smtClean="0"/>
          </a:p>
          <a:p>
            <a:pPr marL="1371600" lvl="2" indent="-457200">
              <a:buFont typeface="+mj-lt"/>
              <a:buAutoNum type="arabicPeriod"/>
            </a:pPr>
            <a:endParaRPr lang="pt-BR" sz="2400" dirty="0"/>
          </a:p>
          <a:p>
            <a:pPr marL="1371600" lvl="2" indent="-457200">
              <a:buFont typeface="+mj-lt"/>
              <a:buAutoNum type="arabicPeriod"/>
            </a:pPr>
            <a:endParaRPr lang="pt-BR" sz="2400" dirty="0" smtClean="0"/>
          </a:p>
          <a:p>
            <a:pPr marL="1371600" lvl="2" indent="-457200">
              <a:buFont typeface="Arial" pitchFamily="34" charset="0"/>
              <a:buChar char="•"/>
            </a:pPr>
            <a:endParaRPr lang="pt-BR" sz="2400" dirty="0"/>
          </a:p>
          <a:p>
            <a:pPr lvl="2"/>
            <a:endParaRPr lang="pt-BR" sz="2400" spc="-1" dirty="0" smtClean="0">
              <a:uFill>
                <a:solidFill>
                  <a:srgbClr val="FFFFFF"/>
                </a:solidFill>
              </a:uFill>
              <a:ea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60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924944"/>
            <a:ext cx="8496944" cy="584775"/>
          </a:xfrm>
          <a:prstGeom prst="rect">
            <a:avLst/>
          </a:prstGeom>
          <a:solidFill>
            <a:schemeClr val="tx2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Obrigado!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05556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alibri" pitchFamily="34" charset="0"/>
                <a:sym typeface="Times New Roman" pitchFamily="18" charset="0"/>
              </a:rPr>
              <a:t>thiagoalves.edu@gmail.com</a:t>
            </a:r>
          </a:p>
        </p:txBody>
      </p:sp>
    </p:spTree>
    <p:extLst>
      <p:ext uri="{BB962C8B-B14F-4D97-AF65-F5344CB8AC3E}">
        <p14:creationId xmlns:p14="http://schemas.microsoft.com/office/powerpoint/2010/main" val="29120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4232" y="908720"/>
            <a:ext cx="8964488" cy="57591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7504" y="179348"/>
            <a:ext cx="817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/>
                <a:ea typeface="Calibri"/>
              </a:rPr>
              <a:t>Modelo conceitual 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25792" y="99176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  <a:effectLst/>
                <a:ea typeface="Calibri"/>
              </a:rPr>
              <a:t>ENTRADA</a:t>
            </a:r>
            <a:endParaRPr lang="pt-BR" sz="1400" b="1" dirty="0">
              <a:solidFill>
                <a:schemeClr val="tx2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2742016" y="1124744"/>
            <a:ext cx="0" cy="504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342416" y="1124744"/>
            <a:ext cx="0" cy="504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822136" y="92777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  <a:effectLst/>
                <a:ea typeface="Calibri"/>
              </a:rPr>
              <a:t>PROCESSAMENTO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020272" y="92777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  <a:effectLst/>
                <a:ea typeface="Calibri"/>
              </a:rPr>
              <a:t>SAÍDA</a:t>
            </a:r>
            <a:endParaRPr lang="pt-BR" sz="1400" b="1" dirty="0">
              <a:solidFill>
                <a:schemeClr val="tx2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301856" y="6164160"/>
            <a:ext cx="6696744" cy="289176"/>
            <a:chOff x="1187624" y="6164160"/>
            <a:chExt cx="6696744" cy="289176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7884368" y="616530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H="1">
              <a:off x="5868144" y="6453336"/>
              <a:ext cx="20162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1187624" y="6452192"/>
              <a:ext cx="208823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/>
            <p:nvPr/>
          </p:nvCxnSpPr>
          <p:spPr>
            <a:xfrm flipV="1">
              <a:off x="1187624" y="6164160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/>
          <p:cNvSpPr txBox="1"/>
          <p:nvPr/>
        </p:nvSpPr>
        <p:spPr>
          <a:xfrm>
            <a:off x="3678120" y="632035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  <a:effectLst/>
                <a:ea typeface="Calibri"/>
              </a:rPr>
              <a:t>RETROALIMENTAÇÃO</a:t>
            </a:r>
            <a:endParaRPr lang="pt-BR" sz="1400" b="1" dirty="0">
              <a:solidFill>
                <a:schemeClr val="tx2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660232" y="3356992"/>
            <a:ext cx="220246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>
                <a:cs typeface="Times New Roman" pitchFamily="18" charset="0"/>
              </a:rPr>
              <a:t>CENÁRIOS</a:t>
            </a:r>
            <a:r>
              <a:rPr lang="pt-BR" sz="1400" b="1" dirty="0" smtClean="0">
                <a:cs typeface="Times New Roman" pitchFamily="18" charset="0"/>
              </a:rPr>
              <a:t> </a:t>
            </a:r>
          </a:p>
          <a:p>
            <a:endParaRPr lang="pt-BR" sz="1000" dirty="0" smtClean="0"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sz="1000" dirty="0" smtClean="0">
                <a:cs typeface="Times New Roman" pitchFamily="18" charset="0"/>
              </a:rPr>
              <a:t>CAQ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000" dirty="0" smtClean="0">
                <a:cs typeface="Times New Roman" pitchFamily="18" charset="0"/>
              </a:rPr>
              <a:t>Estrutura </a:t>
            </a:r>
            <a:r>
              <a:rPr lang="pt-BR" sz="1000" dirty="0">
                <a:cs typeface="Times New Roman" pitchFamily="18" charset="0"/>
              </a:rPr>
              <a:t>e composição do CAQ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000" dirty="0" smtClean="0">
                <a:cs typeface="Times New Roman" pitchFamily="18" charset="0"/>
              </a:rPr>
              <a:t>Orçamento necessário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000" dirty="0" smtClean="0">
                <a:cs typeface="Times New Roman" pitchFamily="18" charset="0"/>
              </a:rPr>
              <a:t>Impacto financiamento nacional</a:t>
            </a:r>
            <a:endParaRPr lang="pt-BR" sz="1000" dirty="0">
              <a:cs typeface="Times New Roman" pitchFamily="18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174200" y="4991968"/>
            <a:ext cx="2765952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Estimativa das despesas </a:t>
            </a:r>
          </a:p>
          <a:p>
            <a:pPr algn="ctr"/>
            <a:r>
              <a:rPr lang="pt-BR" sz="1000" dirty="0"/>
              <a:t>de </a:t>
            </a:r>
            <a:r>
              <a:rPr lang="pt-BR" sz="1000" dirty="0" smtClean="0"/>
              <a:t>capital</a:t>
            </a:r>
            <a:endParaRPr lang="pt-BR" sz="1000" dirty="0"/>
          </a:p>
        </p:txBody>
      </p:sp>
      <p:cxnSp>
        <p:nvCxnSpPr>
          <p:cNvPr id="57" name="Conector de seta reta 56"/>
          <p:cNvCxnSpPr>
            <a:stCxn id="28" idx="2"/>
            <a:endCxn id="53" idx="0"/>
          </p:cNvCxnSpPr>
          <p:nvPr/>
        </p:nvCxnSpPr>
        <p:spPr>
          <a:xfrm>
            <a:off x="4557176" y="4750356"/>
            <a:ext cx="0" cy="2416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581776" y="2598003"/>
            <a:ext cx="151216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/>
              <a:t>DIAGNÓSTICO</a:t>
            </a:r>
            <a:r>
              <a:rPr lang="pt-BR" sz="1400" b="1" dirty="0" smtClean="0"/>
              <a:t> </a:t>
            </a:r>
          </a:p>
          <a:p>
            <a:pPr algn="ctr"/>
            <a:endParaRPr lang="pt-BR" sz="1000" dirty="0"/>
          </a:p>
          <a:p>
            <a:pPr algn="ctr"/>
            <a:r>
              <a:rPr lang="pt-BR" sz="1000" dirty="0" smtClean="0"/>
              <a:t>dados do sistema educacional</a:t>
            </a:r>
          </a:p>
          <a:p>
            <a:pPr algn="ctr"/>
            <a:endParaRPr lang="pt-BR" sz="10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581776" y="4117847"/>
            <a:ext cx="151216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>
                <a:ea typeface="Calibri"/>
              </a:rPr>
              <a:t>PQR</a:t>
            </a:r>
            <a:endParaRPr lang="pt-BR" sz="1400" b="1" dirty="0" smtClean="0"/>
          </a:p>
          <a:p>
            <a:pPr algn="ctr"/>
            <a:endParaRPr lang="pt-BR" sz="1000" dirty="0" smtClean="0"/>
          </a:p>
          <a:p>
            <a:pPr algn="ctr"/>
            <a:r>
              <a:rPr lang="pt-BR" sz="1000" dirty="0" smtClean="0"/>
              <a:t>Parâmetros do Padrão de Qualidade de Referência (PQR)</a:t>
            </a:r>
            <a:endParaRPr lang="pt-BR" sz="1000" dirty="0"/>
          </a:p>
        </p:txBody>
      </p:sp>
      <p:cxnSp>
        <p:nvCxnSpPr>
          <p:cNvPr id="67" name="Conector reto 66"/>
          <p:cNvCxnSpPr>
            <a:stCxn id="63" idx="2"/>
            <a:endCxn id="64" idx="0"/>
          </p:cNvCxnSpPr>
          <p:nvPr/>
        </p:nvCxnSpPr>
        <p:spPr>
          <a:xfrm>
            <a:off x="1337860" y="3521333"/>
            <a:ext cx="0" cy="5965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1337860" y="3859014"/>
            <a:ext cx="12899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174200" y="1412776"/>
            <a:ext cx="2765952" cy="27699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/>
              <a:t>ETAPAS DA SIMULAÇÃO</a:t>
            </a:r>
          </a:p>
          <a:p>
            <a:pPr marL="228600" indent="-228600">
              <a:buFont typeface="+mj-lt"/>
              <a:buAutoNum type="arabicPeriod"/>
            </a:pPr>
            <a:endParaRPr lang="pt-BR" sz="1000" dirty="0" smtClean="0"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Seleção </a:t>
            </a:r>
            <a:r>
              <a:rPr lang="pt-BR" sz="1000" dirty="0">
                <a:cs typeface="Times New Roman" pitchFamily="18" charset="0"/>
              </a:rPr>
              <a:t>de uma </a:t>
            </a:r>
            <a:r>
              <a:rPr lang="pt-BR" sz="1000" dirty="0" smtClean="0">
                <a:cs typeface="Times New Roman" pitchFamily="18" charset="0"/>
              </a:rPr>
              <a:t>localidade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>
                <a:cs typeface="Times New Roman" pitchFamily="18" charset="0"/>
              </a:rPr>
              <a:t>Número de anos para </a:t>
            </a:r>
            <a:r>
              <a:rPr lang="pt-BR" sz="1000" dirty="0" smtClean="0">
                <a:cs typeface="Times New Roman" pitchFamily="18" charset="0"/>
              </a:rPr>
              <a:t>projeção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>
                <a:cs typeface="Times New Roman" pitchFamily="18" charset="0"/>
              </a:rPr>
              <a:t>Projeção do número de </a:t>
            </a:r>
            <a:r>
              <a:rPr lang="pt-BR" sz="1000" dirty="0" smtClean="0">
                <a:cs typeface="Times New Roman" pitchFamily="18" charset="0"/>
              </a:rPr>
              <a:t>matrículas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Análise do regime colaboração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>
                <a:cs typeface="Times New Roman" pitchFamily="18" charset="0"/>
              </a:rPr>
              <a:t>Estimativa do número de </a:t>
            </a:r>
            <a:r>
              <a:rPr lang="pt-BR" sz="1000" dirty="0" smtClean="0">
                <a:cs typeface="Times New Roman" pitchFamily="18" charset="0"/>
              </a:rPr>
              <a:t>professores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>
                <a:cs typeface="Times New Roman" pitchFamily="18" charset="0"/>
              </a:rPr>
              <a:t>Carreira e remuneração dos </a:t>
            </a:r>
            <a:r>
              <a:rPr lang="pt-BR" sz="1000" dirty="0" smtClean="0">
                <a:cs typeface="Times New Roman" pitchFamily="18" charset="0"/>
              </a:rPr>
              <a:t>professores</a:t>
            </a:r>
            <a:endParaRPr lang="pt-BR" sz="1000" dirty="0"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1000" dirty="0">
                <a:cs typeface="Times New Roman" pitchFamily="18" charset="0"/>
              </a:rPr>
              <a:t>Estimativa do número de </a:t>
            </a:r>
            <a:r>
              <a:rPr lang="pt-BR" sz="1000" dirty="0" smtClean="0">
                <a:cs typeface="Times New Roman" pitchFamily="18" charset="0"/>
              </a:rPr>
              <a:t>funcionários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Despesas com funcionamento e manutenção das escolas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Despesas com formação continuada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Despesas com alimentação escolar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>
                <a:cs typeface="Times New Roman" pitchFamily="18" charset="0"/>
              </a:rPr>
              <a:t>Estimativa </a:t>
            </a:r>
            <a:r>
              <a:rPr lang="pt-BR" sz="1000" dirty="0" smtClean="0">
                <a:cs typeface="Times New Roman" pitchFamily="18" charset="0"/>
              </a:rPr>
              <a:t>de despesas </a:t>
            </a:r>
            <a:r>
              <a:rPr lang="pt-BR" sz="1000" dirty="0">
                <a:cs typeface="Times New Roman" pitchFamily="18" charset="0"/>
              </a:rPr>
              <a:t>com a gestão e supervisão da rede de ensino </a:t>
            </a:r>
            <a:endParaRPr lang="pt-BR" sz="1000" dirty="0" smtClean="0"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Infraestrutura </a:t>
            </a:r>
            <a:r>
              <a:rPr lang="pt-BR" sz="1000" dirty="0">
                <a:cs typeface="Times New Roman" pitchFamily="18" charset="0"/>
              </a:rPr>
              <a:t>dos prédios </a:t>
            </a:r>
            <a:r>
              <a:rPr lang="pt-BR" sz="1000" dirty="0" smtClean="0">
                <a:cs typeface="Times New Roman" pitchFamily="18" charset="0"/>
              </a:rPr>
              <a:t>escolares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>
                <a:cs typeface="Times New Roman" pitchFamily="18" charset="0"/>
              </a:rPr>
              <a:t>Estimativa de novas salas e prédios</a:t>
            </a:r>
            <a:endParaRPr lang="pt-BR" sz="1000" dirty="0">
              <a:cs typeface="Times New Roman" pitchFamily="18" charset="0"/>
            </a:endParaRPr>
          </a:p>
        </p:txBody>
      </p:sp>
      <p:cxnSp>
        <p:nvCxnSpPr>
          <p:cNvPr id="62" name="Conector de seta reta 61"/>
          <p:cNvCxnSpPr/>
          <p:nvPr/>
        </p:nvCxnSpPr>
        <p:spPr>
          <a:xfrm flipV="1">
            <a:off x="5976156" y="3859014"/>
            <a:ext cx="324036" cy="20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3174200" y="5616773"/>
            <a:ext cx="2765952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Projeção </a:t>
            </a:r>
            <a:r>
              <a:rPr lang="pt-BR" sz="1000" dirty="0"/>
              <a:t>das condições de oferta necessárias no período t1 a </a:t>
            </a:r>
            <a:r>
              <a:rPr lang="pt-BR" sz="1000" dirty="0" err="1" smtClean="0"/>
              <a:t>tn</a:t>
            </a:r>
            <a:endParaRPr lang="pt-BR" sz="1000" dirty="0"/>
          </a:p>
        </p:txBody>
      </p:sp>
      <p:cxnSp>
        <p:nvCxnSpPr>
          <p:cNvPr id="66" name="Conector de seta reta 65"/>
          <p:cNvCxnSpPr>
            <a:stCxn id="53" idx="2"/>
            <a:endCxn id="65" idx="0"/>
          </p:cNvCxnSpPr>
          <p:nvPr/>
        </p:nvCxnSpPr>
        <p:spPr>
          <a:xfrm>
            <a:off x="4557176" y="5392078"/>
            <a:ext cx="0" cy="2246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174200" y="4350246"/>
            <a:ext cx="2765952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Estrutura das despesas correntes e alocação de custos às etapas de </a:t>
            </a:r>
            <a:r>
              <a:rPr lang="pt-BR" sz="1000" dirty="0" smtClean="0"/>
              <a:t>ensino</a:t>
            </a:r>
            <a:endParaRPr lang="pt-BR" sz="1000" dirty="0"/>
          </a:p>
        </p:txBody>
      </p:sp>
      <p:cxnSp>
        <p:nvCxnSpPr>
          <p:cNvPr id="30" name="Conector de seta reta 29"/>
          <p:cNvCxnSpPr>
            <a:stCxn id="33" idx="2"/>
            <a:endCxn id="28" idx="0"/>
          </p:cNvCxnSpPr>
          <p:nvPr/>
        </p:nvCxnSpPr>
        <p:spPr>
          <a:xfrm>
            <a:off x="4557176" y="4182765"/>
            <a:ext cx="0" cy="1674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4624"/>
            <a:ext cx="2448273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97152"/>
            <a:ext cx="3168352" cy="864096"/>
          </a:xfrm>
          <a:prstGeom prst="rect">
            <a:avLst/>
          </a:prstGeom>
        </p:spPr>
      </p:pic>
      <p:sp>
        <p:nvSpPr>
          <p:cNvPr id="3" name="AutoShape 2" descr="Logo C3S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Logo C3S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712723" cy="12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7164288" cy="70919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400" b="1" dirty="0" smtClean="0"/>
              <a:t>Parceria para proposição de um Padrão de Qualidade de Referência e cálculo dos valores do </a:t>
            </a:r>
            <a:r>
              <a:rPr lang="pt-BR" sz="2400" b="1" dirty="0" err="1" smtClean="0"/>
              <a:t>CAQi</a:t>
            </a:r>
            <a:r>
              <a:rPr lang="pt-BR" sz="2400" b="1" dirty="0" smtClean="0"/>
              <a:t> 2019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31640" y="3645024"/>
            <a:ext cx="74168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/>
              <a:t>Prof. Dr. José Marcelino de Rezende Pinto (USP)</a:t>
            </a:r>
            <a:endParaRPr lang="pt-BR" sz="21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79983" y="1052736"/>
            <a:ext cx="6856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3250431"/>
            <a:ext cx="8820980" cy="984885"/>
          </a:xfrm>
          <a:prstGeom prst="rect">
            <a:avLst/>
          </a:prstGeom>
          <a:solidFill>
            <a:schemeClr val="tx2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/>
              <a:t>Investimento em educação nos países desenvolvidos e no Brasil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89864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5496" y="260640"/>
            <a:ext cx="9035144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tx2"/>
                </a:solidFill>
              </a:rPr>
              <a:t>Financiamento da educação básica em países desenvolvidos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319" name="CustomShape 2"/>
          <p:cNvSpPr/>
          <p:nvPr/>
        </p:nvSpPr>
        <p:spPr>
          <a:xfrm flipV="1">
            <a:off x="0" y="1123920"/>
            <a:ext cx="914292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73224" y="1638408"/>
            <a:ext cx="9035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600" dirty="0" smtClean="0"/>
              <a:t>Mantido pelo fundo público </a:t>
            </a:r>
            <a:r>
              <a:rPr lang="pt-BR" sz="2200" dirty="0" smtClean="0"/>
              <a:t>(considerado um </a:t>
            </a:r>
            <a:r>
              <a:rPr lang="pt-BR" sz="2200" i="1" dirty="0" smtClean="0"/>
              <a:t>bem público</a:t>
            </a:r>
            <a:r>
              <a:rPr lang="pt-BR" sz="2200" dirty="0" smtClean="0"/>
              <a:t> com externalidades sociais e privadas)</a:t>
            </a:r>
            <a:endParaRPr lang="pt-BR" sz="2600" dirty="0" smtClean="0"/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endParaRPr lang="pt-BR" sz="2600" dirty="0" smtClean="0"/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600" dirty="0" smtClean="0"/>
              <a:t>Oferta em escolas públicas, sem cobranças de taxas</a:t>
            </a:r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endParaRPr lang="pt-BR" sz="2600" dirty="0"/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600" dirty="0" smtClean="0"/>
              <a:t>Garantia de um padrão de qualidade</a:t>
            </a:r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endParaRPr lang="pt-BR" sz="2600" dirty="0"/>
          </a:p>
          <a:p>
            <a:pPr marL="514350" indent="-51435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600" dirty="0" smtClean="0"/>
              <a:t>Financiamento na lógica do ‘necessário’</a:t>
            </a:r>
          </a:p>
          <a:p>
            <a:pPr>
              <a:lnSpc>
                <a:spcPct val="100000"/>
              </a:lnSpc>
            </a:pPr>
            <a:endParaRPr lang="pt-BR" sz="2100" dirty="0" smtClean="0"/>
          </a:p>
          <a:p>
            <a:pPr>
              <a:lnSpc>
                <a:spcPct val="100000"/>
              </a:lnSpc>
            </a:pPr>
            <a:endParaRPr lang="pt-BR" sz="2100" dirty="0" smtClean="0"/>
          </a:p>
          <a:p>
            <a:pPr>
              <a:lnSpc>
                <a:spcPct val="100000"/>
              </a:lnSpc>
            </a:pPr>
            <a:r>
              <a:rPr lang="pt-BR" sz="2100" dirty="0" smtClean="0"/>
              <a:t>        (Hellen </a:t>
            </a:r>
            <a:r>
              <a:rPr lang="pt-BR" sz="2100" dirty="0" err="1" smtClean="0"/>
              <a:t>Ladd</a:t>
            </a:r>
            <a:r>
              <a:rPr lang="pt-BR" sz="2100" dirty="0" smtClean="0"/>
              <a:t>; Susan </a:t>
            </a:r>
            <a:r>
              <a:rPr lang="pt-BR" sz="2100" dirty="0" err="1" smtClean="0"/>
              <a:t>Loeb</a:t>
            </a:r>
            <a:r>
              <a:rPr lang="pt-BR" sz="2100" dirty="0" smtClean="0"/>
              <a:t>, 2013)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4537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282536"/>
            <a:ext cx="8683832" cy="83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ustomShape 8"/>
          <p:cNvSpPr/>
          <p:nvPr/>
        </p:nvSpPr>
        <p:spPr>
          <a:xfrm>
            <a:off x="108072" y="6453336"/>
            <a:ext cx="51120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Fonte: </a:t>
            </a:r>
            <a:r>
              <a:rPr lang="pt-BR" sz="1200" b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Education</a:t>
            </a:r>
            <a:r>
              <a:rPr lang="pt-BR" sz="12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1200" b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</a:t>
            </a:r>
            <a:r>
              <a:rPr lang="pt-BR" sz="12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</a:t>
            </a:r>
            <a:r>
              <a:rPr lang="pt-BR" sz="1200" b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Glance</a:t>
            </a:r>
            <a:r>
              <a:rPr lang="pt-BR" sz="12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2013 </a:t>
            </a:r>
            <a:r>
              <a:rPr lang="pt-BR" sz="12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pt-BR" sz="12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OCDE</a:t>
            </a:r>
            <a:endParaRPr dirty="0"/>
          </a:p>
        </p:txBody>
      </p:sp>
      <p:sp>
        <p:nvSpPr>
          <p:cNvPr id="15" name="CustomShape 10"/>
          <p:cNvSpPr/>
          <p:nvPr/>
        </p:nvSpPr>
        <p:spPr>
          <a:xfrm rot="21322010">
            <a:off x="117921" y="2752726"/>
            <a:ext cx="5184576" cy="467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3200" spc="-1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t-BR" sz="2800" b="1" i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falácia dos 5% do PIB!</a:t>
            </a:r>
            <a:endParaRPr sz="2800" b="1" i="1" dirty="0">
              <a:solidFill>
                <a:srgbClr val="C00000"/>
              </a:solidFill>
            </a:endParaRPr>
          </a:p>
        </p:txBody>
      </p:sp>
      <p:pic>
        <p:nvPicPr>
          <p:cNvPr id="19" name="Picture 2"/>
          <p:cNvPicPr/>
          <p:nvPr/>
        </p:nvPicPr>
        <p:blipFill>
          <a:blip r:embed="rId3"/>
          <a:stretch/>
        </p:blipFill>
        <p:spPr>
          <a:xfrm>
            <a:off x="5435784" y="885960"/>
            <a:ext cx="3672720" cy="578340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107640" y="188640"/>
            <a:ext cx="856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Gasto </a:t>
            </a:r>
            <a:r>
              <a:rPr lang="pt-BR" sz="30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por </a:t>
            </a:r>
            <a:r>
              <a:rPr lang="pt-BR" sz="3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</a:rPr>
              <a:t>aluno em alguns países</a:t>
            </a:r>
          </a:p>
          <a:p>
            <a:pPr>
              <a:lnSpc>
                <a:spcPct val="100000"/>
              </a:lnSpc>
            </a:pPr>
            <a:r>
              <a:rPr lang="pt-BR" sz="16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|Em </a:t>
            </a:r>
            <a:r>
              <a:rPr lang="pt-BR" sz="1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US$ </a:t>
            </a:r>
            <a:r>
              <a:rPr lang="pt-BR" sz="1600" b="1" dirty="0" err="1">
                <a:solidFill>
                  <a:schemeClr val="tx2"/>
                </a:solidFill>
              </a:rPr>
              <a:t>purchasing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b="1" dirty="0" err="1">
                <a:solidFill>
                  <a:schemeClr val="tx2"/>
                </a:solidFill>
              </a:rPr>
              <a:t>power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b="1" dirty="0" err="1">
                <a:solidFill>
                  <a:schemeClr val="tx2"/>
                </a:solidFill>
              </a:rPr>
              <a:t>parity</a:t>
            </a:r>
            <a:r>
              <a:rPr lang="pt-BR" sz="1600" b="1" dirty="0">
                <a:solidFill>
                  <a:schemeClr val="tx2"/>
                </a:solidFill>
              </a:rPr>
              <a:t> (</a:t>
            </a:r>
            <a:r>
              <a:rPr lang="pt-BR" sz="1600" b="1" dirty="0" smtClean="0">
                <a:solidFill>
                  <a:schemeClr val="tx2"/>
                </a:solidFill>
              </a:rPr>
              <a:t>PPP)|</a:t>
            </a:r>
            <a:endParaRPr lang="pt-BR" sz="1600" b="1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216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13998</TotalTime>
  <Words>1514</Words>
  <Application>Microsoft Office PowerPoint</Application>
  <PresentationFormat>Apresentação na tela (4:3)</PresentationFormat>
  <Paragraphs>352</Paragraphs>
  <Slides>46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</vt:lpstr>
      <vt:lpstr>Calibri</vt:lpstr>
      <vt:lpstr>DejaVu Sans</vt:lpstr>
      <vt:lpstr>Helvetica Neue Light</vt:lpstr>
      <vt:lpstr>Times New Roman</vt:lpstr>
      <vt:lpstr>Tema do Office</vt:lpstr>
      <vt:lpstr>Apresentação do PowerPoint</vt:lpstr>
      <vt:lpstr>Apresentação do PowerPoint</vt:lpstr>
      <vt:lpstr>O que é?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Alves</dc:creator>
  <cp:lastModifiedBy>Elizabeth Gomes de Lima Santos</cp:lastModifiedBy>
  <cp:revision>685</cp:revision>
  <cp:lastPrinted>2017-11-16T12:46:02Z</cp:lastPrinted>
  <dcterms:created xsi:type="dcterms:W3CDTF">2012-06-08T12:39:44Z</dcterms:created>
  <dcterms:modified xsi:type="dcterms:W3CDTF">2019-06-04T13:09:54Z</dcterms:modified>
</cp:coreProperties>
</file>