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681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9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19e0dea1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19e0dea1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37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9e0dea1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19e0dea1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27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9e0dea1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19e0dea1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09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19e0dea1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19e0dea1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1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19e0dea1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19e0dea1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29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9e0dea1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9e0dea1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357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19e0dea1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19e0dea1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41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19e0dea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19e0dea1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59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e0dea1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19e0dea1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96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9e0dea1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9e0dea1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61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663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19e0dea1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19e0dea1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551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19e0dea1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19e0dea1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81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19e0dea1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19e0dea1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698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19e0dea1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19e0dea1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84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19e0dea12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19e0dea12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548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19e0dea1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19e0dea1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646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19e0dea1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19e0dea1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350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1a1d357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1a1d357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232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35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9e0dea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9e0dea1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32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9e0dea1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9e0dea1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38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19e0dea1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19e0dea1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53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9e0dea1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9e0dea1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79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9e0dea1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19e0dea1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72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19e0dea1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19e0dea1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9e0dea1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9e0dea1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09800" y="1122363"/>
            <a:ext cx="84582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09800" y="2071688"/>
            <a:ext cx="9144000" cy="315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4925218" y="-858809"/>
            <a:ext cx="3432175" cy="942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1928812" y="2137597"/>
            <a:ext cx="9424987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928812" y="2137597"/>
            <a:ext cx="9424987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928812" y="2137597"/>
            <a:ext cx="9424987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6016681"/>
            <a:ext cx="12191999" cy="8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49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928812" y="2137597"/>
            <a:ext cx="9424987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016681"/>
            <a:ext cx="12191999" cy="8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828800" y="5257806"/>
            <a:ext cx="7400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BALANÇO DO PNE - 2019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1" cy="317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9674675" y="5801875"/>
            <a:ext cx="2367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Fonte: Pnad Contínua / IBGE.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Elaboração: Campanha Nacional pelo Direito à Educação.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00" y="2403900"/>
            <a:ext cx="27545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8200" y="3291300"/>
            <a:ext cx="7161801" cy="33296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780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1" cy="317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9270700" y="5636800"/>
            <a:ext cx="25266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Fonte: Pnad Contínua / IBGE.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Elaboração: Campanha Nacional pelo Direito à Educação.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00" y="2403900"/>
            <a:ext cx="27545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1427" y="3252925"/>
            <a:ext cx="6586397" cy="3334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94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050" y="2238225"/>
            <a:ext cx="6039749" cy="4059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2250" y="2238212"/>
            <a:ext cx="6039750" cy="40590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27"/>
          <p:cNvSpPr txBox="1"/>
          <p:nvPr/>
        </p:nvSpPr>
        <p:spPr>
          <a:xfrm>
            <a:off x="145200" y="6373475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6094150" y="6373475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Inaf / IPM - Ação Educativa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200" y="1249375"/>
            <a:ext cx="2877957" cy="6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75" y="58760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737" y="0"/>
            <a:ext cx="12249475" cy="19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463" y="2186675"/>
            <a:ext cx="6095073" cy="4427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4" name="Google Shape;214;p28"/>
          <p:cNvSpPr txBox="1"/>
          <p:nvPr/>
        </p:nvSpPr>
        <p:spPr>
          <a:xfrm>
            <a:off x="3579613" y="6614625"/>
            <a:ext cx="5185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Fonte:Censo da Educação Básica / INEP / MEC Elaboração: Campanha Nacional pelo Direito à Educação.</a:t>
            </a:r>
            <a:endParaRPr sz="900"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900" y="1261700"/>
            <a:ext cx="2780575" cy="6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89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225" y="2030300"/>
            <a:ext cx="5798875" cy="4205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p29"/>
          <p:cNvSpPr txBox="1"/>
          <p:nvPr/>
        </p:nvSpPr>
        <p:spPr>
          <a:xfrm>
            <a:off x="3513138" y="6369775"/>
            <a:ext cx="5165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Fonte:Censo da Educação Básica / INEP / MEC Elaboração: Campanha Nacional pelo Direito à Educação.</a:t>
            </a:r>
            <a:endParaRPr sz="900"/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225" y="1326225"/>
            <a:ext cx="3337750" cy="45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8550" y="2030300"/>
            <a:ext cx="5798876" cy="4205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75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20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0" y="2124275"/>
            <a:ext cx="6215225" cy="429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0903" y="2099125"/>
            <a:ext cx="5557472" cy="429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30"/>
          <p:cNvSpPr txBox="1"/>
          <p:nvPr/>
        </p:nvSpPr>
        <p:spPr>
          <a:xfrm>
            <a:off x="301950" y="6392325"/>
            <a:ext cx="5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Superior / INEP / MEC Elaboração: Campanha Nacional pelo Direito à Educação.</a:t>
            </a:r>
            <a:endParaRPr sz="900"/>
          </a:p>
        </p:txBody>
      </p:sp>
      <p:sp>
        <p:nvSpPr>
          <p:cNvPr id="235" name="Google Shape;235;p30"/>
          <p:cNvSpPr txBox="1"/>
          <p:nvPr/>
        </p:nvSpPr>
        <p:spPr>
          <a:xfrm>
            <a:off x="6583963" y="6392325"/>
            <a:ext cx="5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Superior / INEP / MEC Elaboração: Campanha Nacional pelo Direito à Educação.</a:t>
            </a:r>
            <a:endParaRPr sz="800"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950" y="1287450"/>
            <a:ext cx="2757989" cy="6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5761900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20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9952" y="2174000"/>
            <a:ext cx="6441925" cy="4119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31"/>
          <p:cNvSpPr txBox="1"/>
          <p:nvPr/>
        </p:nvSpPr>
        <p:spPr>
          <a:xfrm>
            <a:off x="3059950" y="6421475"/>
            <a:ext cx="5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Superior / INEP / MEC Elaboração: Campanha Nacional pelo Direito à Educação.</a:t>
            </a:r>
            <a:endParaRPr sz="900"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950" y="1287450"/>
            <a:ext cx="2757989" cy="6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75" y="576292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725" y="-14375"/>
            <a:ext cx="12261449" cy="20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35975"/>
            <a:ext cx="5947550" cy="3940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4450" y="2278019"/>
            <a:ext cx="5947550" cy="38980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32"/>
          <p:cNvSpPr txBox="1"/>
          <p:nvPr/>
        </p:nvSpPr>
        <p:spPr>
          <a:xfrm>
            <a:off x="3544350" y="6409425"/>
            <a:ext cx="510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Superior / INEP / MEC Elaboração: Campanha Nacional pelo Direito à Educação.</a:t>
            </a:r>
            <a:endParaRPr sz="900"/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370300"/>
            <a:ext cx="3608726" cy="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187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725" y="-14375"/>
            <a:ext cx="12261449" cy="20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93700"/>
            <a:ext cx="5938675" cy="4132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720" y="2193687"/>
            <a:ext cx="5981281" cy="413288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4" name="Google Shape;264;p33"/>
          <p:cNvSpPr txBox="1"/>
          <p:nvPr/>
        </p:nvSpPr>
        <p:spPr>
          <a:xfrm>
            <a:off x="3544350" y="6475600"/>
            <a:ext cx="5114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Superior / INEP / MEC Elaboração: Campanha Nacional pelo Direito à Educação.</a:t>
            </a:r>
            <a:endParaRPr sz="900"/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370300"/>
            <a:ext cx="3608726" cy="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1" cy="189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050" y="2063012"/>
            <a:ext cx="6398099" cy="38425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3" name="Google Shape;27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3950" y="2063000"/>
            <a:ext cx="5851324" cy="3842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4" name="Google Shape;274;p34"/>
          <p:cNvSpPr txBox="1"/>
          <p:nvPr/>
        </p:nvSpPr>
        <p:spPr>
          <a:xfrm>
            <a:off x="3761125" y="6235625"/>
            <a:ext cx="495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Geocapes / CAPES / MEC Elaboração: Campanha Nacional pelo Direito à Educação.</a:t>
            </a:r>
            <a:endParaRPr sz="1000"/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217900"/>
            <a:ext cx="3608726" cy="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936300" y="1039250"/>
            <a:ext cx="103194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pt-BR" sz="4000">
                <a:highlight>
                  <a:srgbClr val="FFFFFF"/>
                </a:highlight>
              </a:rPr>
              <a:t>Apenas 4 das 20 metas foram parcialmente cumpridas e as outras 16 metas ainda estão longe de serem cumpridas.</a:t>
            </a:r>
            <a:endParaRPr sz="40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highlight>
                <a:srgbClr val="FFFFFF"/>
              </a:highlight>
            </a:endParaRPr>
          </a:p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pt-BR" sz="4000">
                <a:highlight>
                  <a:srgbClr val="FFFFFF"/>
                </a:highlight>
              </a:rPr>
              <a:t>O acompanhamento do Plano denota uma estagnação na maioria das metas. 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2" cy="338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63531"/>
            <a:ext cx="4502725" cy="331891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000" y="3455725"/>
            <a:ext cx="4502736" cy="33345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35"/>
          <p:cNvSpPr txBox="1"/>
          <p:nvPr/>
        </p:nvSpPr>
        <p:spPr>
          <a:xfrm>
            <a:off x="4595551" y="6234550"/>
            <a:ext cx="30009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Indicador de Adequação Docente - INEP/MEC: Campanha Nacional pelo Direito à Educação.</a:t>
            </a:r>
            <a:endParaRPr sz="1000"/>
          </a:p>
        </p:txBody>
      </p:sp>
      <p:pic>
        <p:nvPicPr>
          <p:cNvPr id="285" name="Google Shape;2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731075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204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9075" y="2279225"/>
            <a:ext cx="5752884" cy="3855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1021" y="2279225"/>
            <a:ext cx="6373055" cy="3855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36"/>
          <p:cNvSpPr txBox="1"/>
          <p:nvPr/>
        </p:nvSpPr>
        <p:spPr>
          <a:xfrm>
            <a:off x="3291613" y="6369600"/>
            <a:ext cx="5608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Básica / INEP / MEC Elaboração: Campanha Nacional pelo Direito à Educação.</a:t>
            </a:r>
            <a:endParaRPr sz="1000"/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362350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1" cy="204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688" y="2256375"/>
            <a:ext cx="10754650" cy="398228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3" name="Google Shape;30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39325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71700"/>
            <a:ext cx="12192002" cy="311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400" y="4318350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9"/>
          <p:cNvSpPr/>
          <p:nvPr/>
        </p:nvSpPr>
        <p:spPr>
          <a:xfrm>
            <a:off x="0" y="0"/>
            <a:ext cx="12226500" cy="8970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700" y="0"/>
            <a:ext cx="3132600" cy="8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225" y="1140125"/>
            <a:ext cx="8243549" cy="5273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9" name="Google Shape;31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425" y="191725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850"/>
            <a:ext cx="12191999" cy="250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 txBox="1"/>
          <p:nvPr/>
        </p:nvSpPr>
        <p:spPr>
          <a:xfrm>
            <a:off x="1075400" y="3176800"/>
            <a:ext cx="10367100" cy="1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Char char="●"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Base Nacional Comum Curricular: centralização dos currículos, falta de participação,       ideologia da aprendizagem e retrocessos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00" y="1833950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206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1737" y="2464825"/>
            <a:ext cx="10108524" cy="3691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Google Shape;33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400" y="1396850"/>
            <a:ext cx="2320500" cy="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title"/>
          </p:nvPr>
        </p:nvSpPr>
        <p:spPr>
          <a:xfrm>
            <a:off x="1928812" y="365125"/>
            <a:ext cx="9425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341" name="Google Shape;341;p42"/>
          <p:cNvSpPr txBox="1">
            <a:spLocks noGrp="1"/>
          </p:cNvSpPr>
          <p:nvPr>
            <p:ph type="body" idx="1"/>
          </p:nvPr>
        </p:nvSpPr>
        <p:spPr>
          <a:xfrm>
            <a:off x="1928812" y="2137597"/>
            <a:ext cx="9425100" cy="34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/>
              <a:t>A questão econômica, embora estrutural, não esgota a explicação sobre o fenômeno de descumprimento do PNE.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O que explica é a esfera da tomada de decisão, ainda que ela seja constrangida pela questão econômica.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443"/>
          <a:stretch/>
        </p:blipFill>
        <p:spPr>
          <a:xfrm>
            <a:off x="-5" y="1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/>
          <p:nvPr/>
        </p:nvSpPr>
        <p:spPr>
          <a:xfrm>
            <a:off x="5129350" y="110450"/>
            <a:ext cx="239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  <a:r>
              <a:rPr lang="pt-B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sp>
        <p:nvSpPr>
          <p:cNvPr id="348" name="Google Shape;348;p43"/>
          <p:cNvSpPr txBox="1"/>
          <p:nvPr/>
        </p:nvSpPr>
        <p:spPr>
          <a:xfrm>
            <a:off x="4864750" y="707200"/>
            <a:ext cx="2871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Daniel Cara</a:t>
            </a:r>
            <a:endParaRPr sz="2500"/>
          </a:p>
        </p:txBody>
      </p:sp>
      <p:sp>
        <p:nvSpPr>
          <p:cNvPr id="349" name="Google Shape;349;p43"/>
          <p:cNvSpPr txBox="1"/>
          <p:nvPr/>
        </p:nvSpPr>
        <p:spPr>
          <a:xfrm>
            <a:off x="2437300" y="1061500"/>
            <a:ext cx="80814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Coordenador geral da Campanha Nacional pelo Direito à Educação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63" y="0"/>
            <a:ext cx="12150076" cy="2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225" y="2560525"/>
            <a:ext cx="5504949" cy="38679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025" y="2560525"/>
            <a:ext cx="5867345" cy="3867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8"/>
          <p:cNvSpPr txBox="1"/>
          <p:nvPr/>
        </p:nvSpPr>
        <p:spPr>
          <a:xfrm>
            <a:off x="6128025" y="6428425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276225" y="6428425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25" y="1651125"/>
            <a:ext cx="2361944" cy="5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175"/>
            <a:ext cx="12192000" cy="235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825" y="2597450"/>
            <a:ext cx="5254987" cy="3775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4760" y="2597450"/>
            <a:ext cx="5920414" cy="3775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" name="Google Shape;126;p19"/>
          <p:cNvSpPr txBox="1"/>
          <p:nvPr/>
        </p:nvSpPr>
        <p:spPr>
          <a:xfrm>
            <a:off x="226825" y="6372800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6259875" y="6325250"/>
            <a:ext cx="4771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825" y="1716650"/>
            <a:ext cx="2377647" cy="52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4587" y="0"/>
            <a:ext cx="12321177" cy="23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475" y="2534525"/>
            <a:ext cx="5402935" cy="3854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4902" y="2534525"/>
            <a:ext cx="5479047" cy="3854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" name="Google Shape;137;p20"/>
          <p:cNvSpPr txBox="1"/>
          <p:nvPr/>
        </p:nvSpPr>
        <p:spPr>
          <a:xfrm>
            <a:off x="275475" y="6457150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6384900" y="6466675"/>
            <a:ext cx="4771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 Contínua / IBGE. Elaboração: Campanha Nacional pelo Direito à Educação.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5475" y="1726775"/>
            <a:ext cx="2435932" cy="5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75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262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325" y="2830600"/>
            <a:ext cx="5274776" cy="3493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3775" y="2830600"/>
            <a:ext cx="5274775" cy="3493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325" y="6454625"/>
            <a:ext cx="4403750" cy="3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0400" y="6454625"/>
            <a:ext cx="4403750" cy="3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050" y="1985558"/>
            <a:ext cx="2410030" cy="53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12192001" cy="146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2787" y="1739950"/>
            <a:ext cx="6766426" cy="4974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3488" y="6364650"/>
            <a:ext cx="5945025" cy="2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400" y="1748350"/>
            <a:ext cx="2349743" cy="5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1999" cy="18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2204713"/>
            <a:ext cx="5817099" cy="3855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5431" y="2204712"/>
            <a:ext cx="6166570" cy="3855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23"/>
          <p:cNvSpPr txBox="1"/>
          <p:nvPr/>
        </p:nvSpPr>
        <p:spPr>
          <a:xfrm>
            <a:off x="2735050" y="6293425"/>
            <a:ext cx="6077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Fonte: Censo da Educação Básica / INEP /MEC. Elaboração: Campanha Nacional pelo Direito à Educação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575" y="1256550"/>
            <a:ext cx="2189700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62" y="5801875"/>
            <a:ext cx="12276126" cy="1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"/>
            <a:ext cx="12192001" cy="201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0550" y="2281500"/>
            <a:ext cx="10090949" cy="41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00" y="1463650"/>
            <a:ext cx="3206149" cy="4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-azulado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Verde-azulado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Widescreen</PresentationFormat>
  <Paragraphs>34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Elizabeth Gomes de Lima Santos</dc:creator>
  <cp:lastModifiedBy>Elizabeth Gomes de Lima Santos</cp:lastModifiedBy>
  <cp:revision>1</cp:revision>
  <dcterms:modified xsi:type="dcterms:W3CDTF">2019-06-04T13:26:34Z</dcterms:modified>
</cp:coreProperties>
</file>