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67" r:id="rId4"/>
    <p:sldId id="259" r:id="rId5"/>
    <p:sldId id="258" r:id="rId6"/>
    <p:sldId id="260" r:id="rId7"/>
    <p:sldId id="261" r:id="rId8"/>
    <p:sldId id="262" r:id="rId9"/>
    <p:sldId id="264" r:id="rId10"/>
    <p:sldId id="265" r:id="rId11"/>
    <p:sldId id="266" r:id="rId12"/>
    <p:sldId id="263"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56"/>
    <p:restoredTop sz="94665"/>
  </p:normalViewPr>
  <p:slideViewPr>
    <p:cSldViewPr snapToGrid="0">
      <p:cViewPr varScale="1">
        <p:scale>
          <a:sx n="109" d="100"/>
          <a:sy n="109" d="100"/>
        </p:scale>
        <p:origin x="516" y="108"/>
      </p:cViewPr>
      <p:guideLst/>
    </p:cSldViewPr>
  </p:slideViewPr>
  <p:outlineViewPr>
    <p:cViewPr>
      <p:scale>
        <a:sx n="33" d="100"/>
        <a:sy n="33" d="100"/>
      </p:scale>
      <p:origin x="0" y="-192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AAA674-4874-479C-AEEF-78D319151920}" type="doc">
      <dgm:prSet loTypeId="urn:microsoft.com/office/officeart/2005/8/layout/hChevron3" loCatId="process" qsTypeId="urn:microsoft.com/office/officeart/2005/8/quickstyle/simple1" qsCatId="simple" csTypeId="urn:microsoft.com/office/officeart/2005/8/colors/colorful1" csCatId="colorful" phldr="1"/>
      <dgm:spPr/>
      <dgm:t>
        <a:bodyPr/>
        <a:lstStyle/>
        <a:p>
          <a:endParaRPr lang="en-US"/>
        </a:p>
      </dgm:t>
    </dgm:pt>
    <dgm:pt modelId="{E1551DA5-AE66-47BA-8F24-E7B663A0821A}">
      <dgm:prSet/>
      <dgm:spPr/>
      <dgm:t>
        <a:bodyPr/>
        <a:lstStyle/>
        <a:p>
          <a:r>
            <a:rPr lang="en-GB" dirty="0"/>
            <a:t>O </a:t>
          </a:r>
          <a:r>
            <a:rPr lang="en-GB" dirty="0" err="1"/>
            <a:t>transtorno</a:t>
          </a:r>
          <a:r>
            <a:rPr lang="en-GB" dirty="0"/>
            <a:t> do </a:t>
          </a:r>
          <a:r>
            <a:rPr lang="en-GB" dirty="0" err="1"/>
            <a:t>déficit</a:t>
          </a:r>
          <a:r>
            <a:rPr lang="en-GB" dirty="0"/>
            <a:t> de </a:t>
          </a:r>
          <a:r>
            <a:rPr lang="en-GB" dirty="0" err="1"/>
            <a:t>atenção</a:t>
          </a:r>
          <a:r>
            <a:rPr lang="en-GB" dirty="0"/>
            <a:t> com </a:t>
          </a:r>
          <a:r>
            <a:rPr lang="en-GB" dirty="0" err="1"/>
            <a:t>hiperatividade</a:t>
          </a:r>
          <a:r>
            <a:rPr lang="en-GB" dirty="0"/>
            <a:t> (TDAH) </a:t>
          </a:r>
          <a:r>
            <a:rPr lang="en-GB" dirty="0" err="1"/>
            <a:t>consiste</a:t>
          </a:r>
          <a:r>
            <a:rPr lang="en-GB" dirty="0"/>
            <a:t> </a:t>
          </a:r>
          <a:r>
            <a:rPr lang="en-GB" dirty="0" err="1"/>
            <a:t>em</a:t>
          </a:r>
          <a:r>
            <a:rPr lang="en-GB" dirty="0"/>
            <a:t> </a:t>
          </a:r>
          <a:r>
            <a:rPr lang="en-GB" dirty="0" err="1"/>
            <a:t>uma</a:t>
          </a:r>
          <a:r>
            <a:rPr lang="en-GB" dirty="0"/>
            <a:t> </a:t>
          </a:r>
          <a:r>
            <a:rPr lang="en-GB" dirty="0" err="1"/>
            <a:t>capacidade</a:t>
          </a:r>
          <a:r>
            <a:rPr lang="en-GB" dirty="0"/>
            <a:t> de </a:t>
          </a:r>
          <a:r>
            <a:rPr lang="en-GB" dirty="0" err="1"/>
            <a:t>concentração</a:t>
          </a:r>
          <a:r>
            <a:rPr lang="en-GB" dirty="0"/>
            <a:t> </a:t>
          </a:r>
          <a:r>
            <a:rPr lang="en-GB" dirty="0" err="1"/>
            <a:t>ruim</a:t>
          </a:r>
          <a:r>
            <a:rPr lang="en-GB" dirty="0"/>
            <a:t> e/</a:t>
          </a:r>
          <a:r>
            <a:rPr lang="en-GB" dirty="0" err="1"/>
            <a:t>ou</a:t>
          </a:r>
          <a:r>
            <a:rPr lang="en-GB" dirty="0"/>
            <a:t> </a:t>
          </a:r>
          <a:r>
            <a:rPr lang="en-GB" dirty="0" err="1"/>
            <a:t>excesso</a:t>
          </a:r>
          <a:r>
            <a:rPr lang="en-GB" dirty="0"/>
            <a:t> de </a:t>
          </a:r>
          <a:r>
            <a:rPr lang="en-GB" dirty="0" err="1"/>
            <a:t>atividade</a:t>
          </a:r>
          <a:r>
            <a:rPr lang="en-GB" dirty="0"/>
            <a:t> e </a:t>
          </a:r>
          <a:r>
            <a:rPr lang="en-GB" dirty="0" err="1"/>
            <a:t>impulsividade</a:t>
          </a:r>
          <a:r>
            <a:rPr lang="en-GB" dirty="0"/>
            <a:t> </a:t>
          </a:r>
          <a:r>
            <a:rPr lang="en-GB" dirty="0" err="1"/>
            <a:t>impróprias</a:t>
          </a:r>
          <a:r>
            <a:rPr lang="en-GB" dirty="0"/>
            <a:t> para a </a:t>
          </a:r>
          <a:r>
            <a:rPr lang="en-GB" dirty="0" err="1"/>
            <a:t>idade</a:t>
          </a:r>
          <a:r>
            <a:rPr lang="en-GB" dirty="0"/>
            <a:t> da </a:t>
          </a:r>
          <a:r>
            <a:rPr lang="en-GB" dirty="0" err="1"/>
            <a:t>criança</a:t>
          </a:r>
          <a:r>
            <a:rPr lang="en-GB" dirty="0"/>
            <a:t>/</a:t>
          </a:r>
          <a:r>
            <a:rPr lang="en-GB" dirty="0" err="1"/>
            <a:t>adulto</a:t>
          </a:r>
          <a:r>
            <a:rPr lang="en-GB" dirty="0"/>
            <a:t> que </a:t>
          </a:r>
          <a:r>
            <a:rPr lang="en-GB" dirty="0" err="1"/>
            <a:t>interferem</a:t>
          </a:r>
          <a:r>
            <a:rPr lang="en-GB" dirty="0"/>
            <a:t> no </a:t>
          </a:r>
          <a:r>
            <a:rPr lang="en-GB" dirty="0" err="1"/>
            <a:t>desempenho</a:t>
          </a:r>
          <a:r>
            <a:rPr lang="en-GB" dirty="0"/>
            <a:t> </a:t>
          </a:r>
          <a:r>
            <a:rPr lang="en-GB" dirty="0" err="1"/>
            <a:t>ou</a:t>
          </a:r>
          <a:r>
            <a:rPr lang="en-GB" dirty="0"/>
            <a:t> no </a:t>
          </a:r>
          <a:r>
            <a:rPr lang="en-GB" dirty="0" err="1"/>
            <a:t>desenvolvimento</a:t>
          </a:r>
          <a:endParaRPr lang="en-US" dirty="0"/>
        </a:p>
      </dgm:t>
    </dgm:pt>
    <dgm:pt modelId="{329DDAAA-ED59-4441-9CD1-BA2F6B657586}" type="parTrans" cxnId="{5C2252F5-11B8-4393-83FA-19D50A568BBC}">
      <dgm:prSet/>
      <dgm:spPr/>
      <dgm:t>
        <a:bodyPr/>
        <a:lstStyle/>
        <a:p>
          <a:endParaRPr lang="en-US"/>
        </a:p>
      </dgm:t>
    </dgm:pt>
    <dgm:pt modelId="{BF784344-FBB7-41C1-9BED-14B17B8CB684}" type="sibTrans" cxnId="{5C2252F5-11B8-4393-83FA-19D50A568BBC}">
      <dgm:prSet/>
      <dgm:spPr/>
      <dgm:t>
        <a:bodyPr/>
        <a:lstStyle/>
        <a:p>
          <a:endParaRPr lang="en-US"/>
        </a:p>
      </dgm:t>
    </dgm:pt>
    <dgm:pt modelId="{9A756AB5-4D77-4508-94ED-77E50ACE7138}">
      <dgm:prSet/>
      <dgm:spPr/>
      <dgm:t>
        <a:bodyPr/>
        <a:lstStyle/>
        <a:p>
          <a:r>
            <a:rPr lang="en-US"/>
            <a:t>Um relatório psicológico especializado para pacientes com indicação diagnóstica de  TDAH é um documento abrangente que resume os resultados de uma avaliação, a  qual inclui:</a:t>
          </a:r>
        </a:p>
      </dgm:t>
    </dgm:pt>
    <dgm:pt modelId="{C823835E-6777-463D-B3DF-8136954F21DC}" type="parTrans" cxnId="{FBF61163-18BE-4FB7-968B-99DF3D3F25E1}">
      <dgm:prSet/>
      <dgm:spPr/>
      <dgm:t>
        <a:bodyPr/>
        <a:lstStyle/>
        <a:p>
          <a:endParaRPr lang="en-US"/>
        </a:p>
      </dgm:t>
    </dgm:pt>
    <dgm:pt modelId="{9BB3247C-3656-4FCE-9F67-87F1D2BDB3A4}" type="sibTrans" cxnId="{FBF61163-18BE-4FB7-968B-99DF3D3F25E1}">
      <dgm:prSet/>
      <dgm:spPr/>
      <dgm:t>
        <a:bodyPr/>
        <a:lstStyle/>
        <a:p>
          <a:endParaRPr lang="en-US"/>
        </a:p>
      </dgm:t>
    </dgm:pt>
    <dgm:pt modelId="{65B6E590-D6B8-45D7-B2CA-610A7DC82519}">
      <dgm:prSet/>
      <dgm:spPr/>
      <dgm:t>
        <a:bodyPr/>
        <a:lstStyle/>
        <a:p>
          <a:r>
            <a:rPr lang="en-US" b="1"/>
            <a:t>avaliação dos sintomas, </a:t>
          </a:r>
          <a:endParaRPr lang="en-US"/>
        </a:p>
      </dgm:t>
    </dgm:pt>
    <dgm:pt modelId="{8710A2D0-B2EB-4723-B354-8B5C4CF1F626}" type="parTrans" cxnId="{2B0AD04A-2FC3-4E48-B196-DBE6606DA541}">
      <dgm:prSet/>
      <dgm:spPr/>
      <dgm:t>
        <a:bodyPr/>
        <a:lstStyle/>
        <a:p>
          <a:endParaRPr lang="en-US"/>
        </a:p>
      </dgm:t>
    </dgm:pt>
    <dgm:pt modelId="{02065C1F-69BE-4473-8791-B6D8507AE603}" type="sibTrans" cxnId="{2B0AD04A-2FC3-4E48-B196-DBE6606DA541}">
      <dgm:prSet/>
      <dgm:spPr/>
      <dgm:t>
        <a:bodyPr/>
        <a:lstStyle/>
        <a:p>
          <a:endParaRPr lang="en-US"/>
        </a:p>
      </dgm:t>
    </dgm:pt>
    <dgm:pt modelId="{FDD02413-C0D0-4D96-BE20-729571FD19DC}">
      <dgm:prSet/>
      <dgm:spPr/>
      <dgm:t>
        <a:bodyPr/>
        <a:lstStyle/>
        <a:p>
          <a:r>
            <a:rPr lang="en-US" b="1"/>
            <a:t>histórico de desenvolvimento e </a:t>
          </a:r>
          <a:endParaRPr lang="en-US"/>
        </a:p>
      </dgm:t>
    </dgm:pt>
    <dgm:pt modelId="{80249FDA-711D-4422-9C85-86E4540CEF4C}" type="parTrans" cxnId="{5F16257F-6512-48AF-AAB6-2B48AA3C14C3}">
      <dgm:prSet/>
      <dgm:spPr/>
      <dgm:t>
        <a:bodyPr/>
        <a:lstStyle/>
        <a:p>
          <a:endParaRPr lang="en-US"/>
        </a:p>
      </dgm:t>
    </dgm:pt>
    <dgm:pt modelId="{FB24B965-95C4-4CF1-91F9-28FDE46556AC}" type="sibTrans" cxnId="{5F16257F-6512-48AF-AAB6-2B48AA3C14C3}">
      <dgm:prSet/>
      <dgm:spPr/>
      <dgm:t>
        <a:bodyPr/>
        <a:lstStyle/>
        <a:p>
          <a:endParaRPr lang="en-US"/>
        </a:p>
      </dgm:t>
    </dgm:pt>
    <dgm:pt modelId="{76666973-B44E-42CD-BB80-08B8DA91CD4C}">
      <dgm:prSet/>
      <dgm:spPr/>
      <dgm:t>
        <a:bodyPr/>
        <a:lstStyle/>
        <a:p>
          <a:r>
            <a:rPr lang="en-US" b="1"/>
            <a:t>consideração de outras condições.</a:t>
          </a:r>
          <a:endParaRPr lang="en-US"/>
        </a:p>
      </dgm:t>
    </dgm:pt>
    <dgm:pt modelId="{CA20C761-1B92-403F-86E4-28D39ECB4501}" type="parTrans" cxnId="{008D7AE4-1E0A-4537-B9BA-0E48E933407B}">
      <dgm:prSet/>
      <dgm:spPr/>
      <dgm:t>
        <a:bodyPr/>
        <a:lstStyle/>
        <a:p>
          <a:endParaRPr lang="en-US"/>
        </a:p>
      </dgm:t>
    </dgm:pt>
    <dgm:pt modelId="{61AFB3AB-2096-4A24-8E8A-5A188BBF7355}" type="sibTrans" cxnId="{008D7AE4-1E0A-4537-B9BA-0E48E933407B}">
      <dgm:prSet/>
      <dgm:spPr/>
      <dgm:t>
        <a:bodyPr/>
        <a:lstStyle/>
        <a:p>
          <a:endParaRPr lang="en-US"/>
        </a:p>
      </dgm:t>
    </dgm:pt>
    <dgm:pt modelId="{8CC1EDC0-75FC-6A4F-B6A6-39F469E7E556}" type="pres">
      <dgm:prSet presAssocID="{13AAA674-4874-479C-AEEF-78D319151920}" presName="Name0" presStyleCnt="0">
        <dgm:presLayoutVars>
          <dgm:dir/>
          <dgm:resizeHandles val="exact"/>
        </dgm:presLayoutVars>
      </dgm:prSet>
      <dgm:spPr/>
      <dgm:t>
        <a:bodyPr/>
        <a:lstStyle/>
        <a:p>
          <a:endParaRPr lang="pt-BR"/>
        </a:p>
      </dgm:t>
    </dgm:pt>
    <dgm:pt modelId="{AF8A04DD-5FE6-2B46-B3E5-E02D70012D08}" type="pres">
      <dgm:prSet presAssocID="{E1551DA5-AE66-47BA-8F24-E7B663A0821A}" presName="parAndChTx" presStyleLbl="node1" presStyleIdx="0" presStyleCnt="2">
        <dgm:presLayoutVars>
          <dgm:bulletEnabled val="1"/>
        </dgm:presLayoutVars>
      </dgm:prSet>
      <dgm:spPr/>
      <dgm:t>
        <a:bodyPr/>
        <a:lstStyle/>
        <a:p>
          <a:endParaRPr lang="pt-BR"/>
        </a:p>
      </dgm:t>
    </dgm:pt>
    <dgm:pt modelId="{E26E3882-CCD7-4947-83FB-D3AEE63D3FF6}" type="pres">
      <dgm:prSet presAssocID="{BF784344-FBB7-41C1-9BED-14B17B8CB684}" presName="parAndChSpace" presStyleCnt="0"/>
      <dgm:spPr/>
    </dgm:pt>
    <dgm:pt modelId="{04B13700-B7A5-FA42-866A-57959A7B896A}" type="pres">
      <dgm:prSet presAssocID="{9A756AB5-4D77-4508-94ED-77E50ACE7138}" presName="parAndChTx" presStyleLbl="node1" presStyleIdx="1" presStyleCnt="2">
        <dgm:presLayoutVars>
          <dgm:bulletEnabled val="1"/>
        </dgm:presLayoutVars>
      </dgm:prSet>
      <dgm:spPr/>
      <dgm:t>
        <a:bodyPr/>
        <a:lstStyle/>
        <a:p>
          <a:endParaRPr lang="pt-BR"/>
        </a:p>
      </dgm:t>
    </dgm:pt>
  </dgm:ptLst>
  <dgm:cxnLst>
    <dgm:cxn modelId="{F5D2A95B-E0DB-9D4A-B791-710737FD3BC4}" type="presOf" srcId="{FDD02413-C0D0-4D96-BE20-729571FD19DC}" destId="{04B13700-B7A5-FA42-866A-57959A7B896A}" srcOrd="0" destOrd="2" presId="urn:microsoft.com/office/officeart/2005/8/layout/hChevron3"/>
    <dgm:cxn modelId="{5C2252F5-11B8-4393-83FA-19D50A568BBC}" srcId="{13AAA674-4874-479C-AEEF-78D319151920}" destId="{E1551DA5-AE66-47BA-8F24-E7B663A0821A}" srcOrd="0" destOrd="0" parTransId="{329DDAAA-ED59-4441-9CD1-BA2F6B657586}" sibTransId="{BF784344-FBB7-41C1-9BED-14B17B8CB684}"/>
    <dgm:cxn modelId="{8827F002-EB59-9D44-9AFE-AA9269C3C1A6}" type="presOf" srcId="{9A756AB5-4D77-4508-94ED-77E50ACE7138}" destId="{04B13700-B7A5-FA42-866A-57959A7B896A}" srcOrd="0" destOrd="0" presId="urn:microsoft.com/office/officeart/2005/8/layout/hChevron3"/>
    <dgm:cxn modelId="{008D7AE4-1E0A-4537-B9BA-0E48E933407B}" srcId="{9A756AB5-4D77-4508-94ED-77E50ACE7138}" destId="{76666973-B44E-42CD-BB80-08B8DA91CD4C}" srcOrd="2" destOrd="0" parTransId="{CA20C761-1B92-403F-86E4-28D39ECB4501}" sibTransId="{61AFB3AB-2096-4A24-8E8A-5A188BBF7355}"/>
    <dgm:cxn modelId="{410E7A11-E397-A14F-8A49-51E8E8271551}" type="presOf" srcId="{65B6E590-D6B8-45D7-B2CA-610A7DC82519}" destId="{04B13700-B7A5-FA42-866A-57959A7B896A}" srcOrd="0" destOrd="1" presId="urn:microsoft.com/office/officeart/2005/8/layout/hChevron3"/>
    <dgm:cxn modelId="{5F16257F-6512-48AF-AAB6-2B48AA3C14C3}" srcId="{9A756AB5-4D77-4508-94ED-77E50ACE7138}" destId="{FDD02413-C0D0-4D96-BE20-729571FD19DC}" srcOrd="1" destOrd="0" parTransId="{80249FDA-711D-4422-9C85-86E4540CEF4C}" sibTransId="{FB24B965-95C4-4CF1-91F9-28FDE46556AC}"/>
    <dgm:cxn modelId="{B055AA42-085F-2A47-BD8C-3C0A06E619B2}" type="presOf" srcId="{13AAA674-4874-479C-AEEF-78D319151920}" destId="{8CC1EDC0-75FC-6A4F-B6A6-39F469E7E556}" srcOrd="0" destOrd="0" presId="urn:microsoft.com/office/officeart/2005/8/layout/hChevron3"/>
    <dgm:cxn modelId="{FBF61163-18BE-4FB7-968B-99DF3D3F25E1}" srcId="{13AAA674-4874-479C-AEEF-78D319151920}" destId="{9A756AB5-4D77-4508-94ED-77E50ACE7138}" srcOrd="1" destOrd="0" parTransId="{C823835E-6777-463D-B3DF-8136954F21DC}" sibTransId="{9BB3247C-3656-4FCE-9F67-87F1D2BDB3A4}"/>
    <dgm:cxn modelId="{911D5D36-F81D-4243-AE4A-5C43CC42AE73}" type="presOf" srcId="{76666973-B44E-42CD-BB80-08B8DA91CD4C}" destId="{04B13700-B7A5-FA42-866A-57959A7B896A}" srcOrd="0" destOrd="3" presId="urn:microsoft.com/office/officeart/2005/8/layout/hChevron3"/>
    <dgm:cxn modelId="{2B0AD04A-2FC3-4E48-B196-DBE6606DA541}" srcId="{9A756AB5-4D77-4508-94ED-77E50ACE7138}" destId="{65B6E590-D6B8-45D7-B2CA-610A7DC82519}" srcOrd="0" destOrd="0" parTransId="{8710A2D0-B2EB-4723-B354-8B5C4CF1F626}" sibTransId="{02065C1F-69BE-4473-8791-B6D8507AE603}"/>
    <dgm:cxn modelId="{ECC6A930-BF9C-C84A-A178-AC93797C8887}" type="presOf" srcId="{E1551DA5-AE66-47BA-8F24-E7B663A0821A}" destId="{AF8A04DD-5FE6-2B46-B3E5-E02D70012D08}" srcOrd="0" destOrd="0" presId="urn:microsoft.com/office/officeart/2005/8/layout/hChevron3"/>
    <dgm:cxn modelId="{85D09EA1-CD0A-EB47-A8DB-5B7D0BB49F67}" type="presParOf" srcId="{8CC1EDC0-75FC-6A4F-B6A6-39F469E7E556}" destId="{AF8A04DD-5FE6-2B46-B3E5-E02D70012D08}" srcOrd="0" destOrd="0" presId="urn:microsoft.com/office/officeart/2005/8/layout/hChevron3"/>
    <dgm:cxn modelId="{5BAF817D-899C-7F46-B6D0-CE75865D3C07}" type="presParOf" srcId="{8CC1EDC0-75FC-6A4F-B6A6-39F469E7E556}" destId="{E26E3882-CCD7-4947-83FB-D3AEE63D3FF6}" srcOrd="1" destOrd="0" presId="urn:microsoft.com/office/officeart/2005/8/layout/hChevron3"/>
    <dgm:cxn modelId="{788CCED7-4E9B-094B-AFA8-CF0FCBD3D3DE}" type="presParOf" srcId="{8CC1EDC0-75FC-6A4F-B6A6-39F469E7E556}" destId="{04B13700-B7A5-FA42-866A-57959A7B896A}" srcOrd="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402F9EF-DCD2-46E8-AE63-F890512FFB44}"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1BB82E8D-2DB5-4CFA-A0AC-267E9F3DAB5F}">
      <dgm:prSet custT="1"/>
      <dgm:spPr/>
      <dgm:t>
        <a:bodyPr/>
        <a:lstStyle/>
        <a:p>
          <a:r>
            <a:rPr lang="en-US" sz="1600" b="1" dirty="0" err="1"/>
            <a:t>Condições</a:t>
          </a:r>
          <a:r>
            <a:rPr lang="en-US" sz="1600" b="1" dirty="0"/>
            <a:t> Co-</a:t>
          </a:r>
          <a:r>
            <a:rPr lang="en-US" sz="1600" b="1" dirty="0" err="1"/>
            <a:t>ocorrentes</a:t>
          </a:r>
          <a:endParaRPr lang="en-US" sz="1600" dirty="0"/>
        </a:p>
      </dgm:t>
    </dgm:pt>
    <dgm:pt modelId="{829D2DDC-7896-49F6-8BA4-B395D9CC400E}" type="parTrans" cxnId="{3149AB30-D990-4EEC-8D38-00E450EE1BD8}">
      <dgm:prSet/>
      <dgm:spPr/>
      <dgm:t>
        <a:bodyPr/>
        <a:lstStyle/>
        <a:p>
          <a:endParaRPr lang="en-US"/>
        </a:p>
      </dgm:t>
    </dgm:pt>
    <dgm:pt modelId="{E974202C-78B0-4CCC-B160-8FC1F04CF09D}" type="sibTrans" cxnId="{3149AB30-D990-4EEC-8D38-00E450EE1BD8}">
      <dgm:prSet/>
      <dgm:spPr/>
      <dgm:t>
        <a:bodyPr/>
        <a:lstStyle/>
        <a:p>
          <a:endParaRPr lang="en-US"/>
        </a:p>
      </dgm:t>
    </dgm:pt>
    <dgm:pt modelId="{6C38D023-FD41-4668-B51D-4D2BAF525891}">
      <dgm:prSet/>
      <dgm:spPr/>
      <dgm:t>
        <a:bodyPr/>
        <a:lstStyle/>
        <a:p>
          <a:r>
            <a:rPr lang="en-US" b="1" dirty="0" err="1"/>
            <a:t>Comprometimento</a:t>
          </a:r>
          <a:r>
            <a:rPr lang="en-US" b="1" dirty="0"/>
            <a:t> </a:t>
          </a:r>
          <a:r>
            <a:rPr lang="en-US" b="1" dirty="0" err="1"/>
            <a:t>Funcional</a:t>
          </a:r>
          <a:endParaRPr lang="en-US" dirty="0"/>
        </a:p>
      </dgm:t>
    </dgm:pt>
    <dgm:pt modelId="{55633995-2E3F-4679-B001-71B089B5CB14}" type="parTrans" cxnId="{AE0A9A76-EF1C-4D6E-AA11-A2E766268B6B}">
      <dgm:prSet/>
      <dgm:spPr/>
      <dgm:t>
        <a:bodyPr/>
        <a:lstStyle/>
        <a:p>
          <a:endParaRPr lang="en-US"/>
        </a:p>
      </dgm:t>
    </dgm:pt>
    <dgm:pt modelId="{1B07627C-C2C4-4C69-B232-8EF9B9AE6296}" type="sibTrans" cxnId="{AE0A9A76-EF1C-4D6E-AA11-A2E766268B6B}">
      <dgm:prSet/>
      <dgm:spPr/>
      <dgm:t>
        <a:bodyPr/>
        <a:lstStyle/>
        <a:p>
          <a:endParaRPr lang="en-US"/>
        </a:p>
      </dgm:t>
    </dgm:pt>
    <dgm:pt modelId="{005093C4-410A-42D7-A376-AE9315384028}">
      <dgm:prSet/>
      <dgm:spPr/>
      <dgm:t>
        <a:bodyPr/>
        <a:lstStyle/>
        <a:p>
          <a:r>
            <a:rPr lang="en-US" b="1" dirty="0" err="1"/>
            <a:t>Diagnóstico</a:t>
          </a:r>
          <a:r>
            <a:rPr lang="en-US" b="1" dirty="0"/>
            <a:t> e </a:t>
          </a:r>
          <a:r>
            <a:rPr lang="en-US" b="1" dirty="0" err="1"/>
            <a:t>Formulação</a:t>
          </a:r>
          <a:r>
            <a:rPr lang="en-US" dirty="0"/>
            <a:t>: com base </a:t>
          </a:r>
          <a:r>
            <a:rPr lang="en-US" dirty="0" err="1"/>
            <a:t>em</a:t>
          </a:r>
          <a:r>
            <a:rPr lang="en-US" dirty="0"/>
            <a:t> </a:t>
          </a:r>
          <a:r>
            <a:rPr lang="en-US" dirty="0" err="1"/>
            <a:t>critérios</a:t>
          </a:r>
          <a:r>
            <a:rPr lang="en-US" dirty="0"/>
            <a:t> </a:t>
          </a:r>
          <a:r>
            <a:rPr lang="en-US" dirty="0" err="1"/>
            <a:t>diagnósticos</a:t>
          </a:r>
          <a:r>
            <a:rPr lang="en-US" dirty="0"/>
            <a:t> </a:t>
          </a:r>
          <a:r>
            <a:rPr lang="en-US" dirty="0" err="1"/>
            <a:t>como</a:t>
          </a:r>
          <a:r>
            <a:rPr lang="en-US" dirty="0"/>
            <a:t> o DSM-5 </a:t>
          </a:r>
          <a:r>
            <a:rPr lang="en-US" dirty="0" err="1"/>
            <a:t>ou</a:t>
          </a:r>
          <a:r>
            <a:rPr lang="en-US" dirty="0"/>
            <a:t> a CID-11.</a:t>
          </a:r>
        </a:p>
      </dgm:t>
    </dgm:pt>
    <dgm:pt modelId="{412502A0-BFAD-4057-9576-6D4FE30E64B4}" type="parTrans" cxnId="{A061A0B1-E30C-4567-AC00-AB13EF812501}">
      <dgm:prSet/>
      <dgm:spPr/>
      <dgm:t>
        <a:bodyPr/>
        <a:lstStyle/>
        <a:p>
          <a:endParaRPr lang="en-US"/>
        </a:p>
      </dgm:t>
    </dgm:pt>
    <dgm:pt modelId="{A7B328C7-BA23-4C48-AB2E-DDD0A3F12B3F}" type="sibTrans" cxnId="{A061A0B1-E30C-4567-AC00-AB13EF812501}">
      <dgm:prSet/>
      <dgm:spPr/>
      <dgm:t>
        <a:bodyPr/>
        <a:lstStyle/>
        <a:p>
          <a:endParaRPr lang="en-US"/>
        </a:p>
      </dgm:t>
    </dgm:pt>
    <dgm:pt modelId="{4D4C8480-CE81-4C32-9A56-6F62067FD27B}">
      <dgm:prSet/>
      <dgm:spPr/>
      <dgm:t>
        <a:bodyPr/>
        <a:lstStyle/>
        <a:p>
          <a:r>
            <a:rPr lang="en-US" b="1" dirty="0" err="1"/>
            <a:t>Recomendações</a:t>
          </a:r>
          <a:endParaRPr lang="en-US" dirty="0"/>
        </a:p>
      </dgm:t>
    </dgm:pt>
    <dgm:pt modelId="{56F9FFEF-8B1F-45AE-8479-A43ADDF98454}" type="parTrans" cxnId="{20AAB782-2738-48B6-BD9C-B69F899BD185}">
      <dgm:prSet/>
      <dgm:spPr/>
      <dgm:t>
        <a:bodyPr/>
        <a:lstStyle/>
        <a:p>
          <a:endParaRPr lang="en-US"/>
        </a:p>
      </dgm:t>
    </dgm:pt>
    <dgm:pt modelId="{C159178B-24AE-40DF-898C-F2F42F4B822B}" type="sibTrans" cxnId="{20AAB782-2738-48B6-BD9C-B69F899BD185}">
      <dgm:prSet/>
      <dgm:spPr/>
      <dgm:t>
        <a:bodyPr/>
        <a:lstStyle/>
        <a:p>
          <a:endParaRPr lang="en-US"/>
        </a:p>
      </dgm:t>
    </dgm:pt>
    <dgm:pt modelId="{B2B11316-BFC9-481D-A0F0-EE5C7578F80B}">
      <dgm:prSet/>
      <dgm:spPr/>
      <dgm:t>
        <a:bodyPr/>
        <a:lstStyle/>
        <a:p>
          <a:r>
            <a:rPr lang="en-US" b="1"/>
            <a:t>Objetividade</a:t>
          </a:r>
          <a:r>
            <a:rPr lang="en-US"/>
            <a:t>: O relatório é um documento crucial para informar o paciente, sua família e outros profissionais de saúde sobre o diagnóstico e orientar o tratamento contínuo.</a:t>
          </a:r>
        </a:p>
      </dgm:t>
    </dgm:pt>
    <dgm:pt modelId="{8BAA43A9-F5E1-4A0E-A8DD-8E20CF029057}" type="parTrans" cxnId="{9B5EE678-867B-4903-88F6-ED9185B1F390}">
      <dgm:prSet/>
      <dgm:spPr/>
      <dgm:t>
        <a:bodyPr/>
        <a:lstStyle/>
        <a:p>
          <a:endParaRPr lang="en-US"/>
        </a:p>
      </dgm:t>
    </dgm:pt>
    <dgm:pt modelId="{957311F4-4D4E-495B-998E-22ABE6E1B9C0}" type="sibTrans" cxnId="{9B5EE678-867B-4903-88F6-ED9185B1F390}">
      <dgm:prSet/>
      <dgm:spPr/>
      <dgm:t>
        <a:bodyPr/>
        <a:lstStyle/>
        <a:p>
          <a:endParaRPr lang="en-US"/>
        </a:p>
      </dgm:t>
    </dgm:pt>
    <dgm:pt modelId="{70BC474B-48FA-5B4B-802E-535E56CA6E6C}" type="pres">
      <dgm:prSet presAssocID="{6402F9EF-DCD2-46E8-AE63-F890512FFB44}" presName="diagram" presStyleCnt="0">
        <dgm:presLayoutVars>
          <dgm:dir/>
          <dgm:resizeHandles val="exact"/>
        </dgm:presLayoutVars>
      </dgm:prSet>
      <dgm:spPr/>
      <dgm:t>
        <a:bodyPr/>
        <a:lstStyle/>
        <a:p>
          <a:endParaRPr lang="pt-BR"/>
        </a:p>
      </dgm:t>
    </dgm:pt>
    <dgm:pt modelId="{400BF47B-6AC4-5541-92D4-25AF8F16A352}" type="pres">
      <dgm:prSet presAssocID="{1BB82E8D-2DB5-4CFA-A0AC-267E9F3DAB5F}" presName="node" presStyleLbl="node1" presStyleIdx="0" presStyleCnt="5">
        <dgm:presLayoutVars>
          <dgm:bulletEnabled val="1"/>
        </dgm:presLayoutVars>
      </dgm:prSet>
      <dgm:spPr/>
      <dgm:t>
        <a:bodyPr/>
        <a:lstStyle/>
        <a:p>
          <a:endParaRPr lang="pt-BR"/>
        </a:p>
      </dgm:t>
    </dgm:pt>
    <dgm:pt modelId="{B085F61F-D732-B542-AB1B-D35A64C19AAF}" type="pres">
      <dgm:prSet presAssocID="{E974202C-78B0-4CCC-B160-8FC1F04CF09D}" presName="sibTrans" presStyleCnt="0"/>
      <dgm:spPr/>
    </dgm:pt>
    <dgm:pt modelId="{86823EC6-3A96-9748-AD93-D30FE6523E8E}" type="pres">
      <dgm:prSet presAssocID="{6C38D023-FD41-4668-B51D-4D2BAF525891}" presName="node" presStyleLbl="node1" presStyleIdx="1" presStyleCnt="5">
        <dgm:presLayoutVars>
          <dgm:bulletEnabled val="1"/>
        </dgm:presLayoutVars>
      </dgm:prSet>
      <dgm:spPr/>
      <dgm:t>
        <a:bodyPr/>
        <a:lstStyle/>
        <a:p>
          <a:endParaRPr lang="pt-BR"/>
        </a:p>
      </dgm:t>
    </dgm:pt>
    <dgm:pt modelId="{7620EF53-5950-AB43-82CC-0505D57B2128}" type="pres">
      <dgm:prSet presAssocID="{1B07627C-C2C4-4C69-B232-8EF9B9AE6296}" presName="sibTrans" presStyleCnt="0"/>
      <dgm:spPr/>
    </dgm:pt>
    <dgm:pt modelId="{83E3A4D4-9701-C24B-B24A-A368314DF121}" type="pres">
      <dgm:prSet presAssocID="{005093C4-410A-42D7-A376-AE9315384028}" presName="node" presStyleLbl="node1" presStyleIdx="2" presStyleCnt="5">
        <dgm:presLayoutVars>
          <dgm:bulletEnabled val="1"/>
        </dgm:presLayoutVars>
      </dgm:prSet>
      <dgm:spPr/>
      <dgm:t>
        <a:bodyPr/>
        <a:lstStyle/>
        <a:p>
          <a:endParaRPr lang="pt-BR"/>
        </a:p>
      </dgm:t>
    </dgm:pt>
    <dgm:pt modelId="{D94B9745-A77E-EA44-A1E7-6EA80705824A}" type="pres">
      <dgm:prSet presAssocID="{A7B328C7-BA23-4C48-AB2E-DDD0A3F12B3F}" presName="sibTrans" presStyleCnt="0"/>
      <dgm:spPr/>
    </dgm:pt>
    <dgm:pt modelId="{BB6F139C-9592-C242-842F-B4427DC0F65A}" type="pres">
      <dgm:prSet presAssocID="{4D4C8480-CE81-4C32-9A56-6F62067FD27B}" presName="node" presStyleLbl="node1" presStyleIdx="3" presStyleCnt="5">
        <dgm:presLayoutVars>
          <dgm:bulletEnabled val="1"/>
        </dgm:presLayoutVars>
      </dgm:prSet>
      <dgm:spPr/>
      <dgm:t>
        <a:bodyPr/>
        <a:lstStyle/>
        <a:p>
          <a:endParaRPr lang="pt-BR"/>
        </a:p>
      </dgm:t>
    </dgm:pt>
    <dgm:pt modelId="{FAEBF0F5-AE60-1049-9E38-FDA2D51E980F}" type="pres">
      <dgm:prSet presAssocID="{C159178B-24AE-40DF-898C-F2F42F4B822B}" presName="sibTrans" presStyleCnt="0"/>
      <dgm:spPr/>
    </dgm:pt>
    <dgm:pt modelId="{AB3D0CC2-E25D-7E4F-B7D0-86525B5EDABC}" type="pres">
      <dgm:prSet presAssocID="{B2B11316-BFC9-481D-A0F0-EE5C7578F80B}" presName="node" presStyleLbl="node1" presStyleIdx="4" presStyleCnt="5">
        <dgm:presLayoutVars>
          <dgm:bulletEnabled val="1"/>
        </dgm:presLayoutVars>
      </dgm:prSet>
      <dgm:spPr/>
      <dgm:t>
        <a:bodyPr/>
        <a:lstStyle/>
        <a:p>
          <a:endParaRPr lang="pt-BR"/>
        </a:p>
      </dgm:t>
    </dgm:pt>
  </dgm:ptLst>
  <dgm:cxnLst>
    <dgm:cxn modelId="{5923CF40-D901-0F48-8980-C35F5AADB68C}" type="presOf" srcId="{6C38D023-FD41-4668-B51D-4D2BAF525891}" destId="{86823EC6-3A96-9748-AD93-D30FE6523E8E}" srcOrd="0" destOrd="0" presId="urn:microsoft.com/office/officeart/2005/8/layout/default"/>
    <dgm:cxn modelId="{AE0A9A76-EF1C-4D6E-AA11-A2E766268B6B}" srcId="{6402F9EF-DCD2-46E8-AE63-F890512FFB44}" destId="{6C38D023-FD41-4668-B51D-4D2BAF525891}" srcOrd="1" destOrd="0" parTransId="{55633995-2E3F-4679-B001-71B089B5CB14}" sibTransId="{1B07627C-C2C4-4C69-B232-8EF9B9AE6296}"/>
    <dgm:cxn modelId="{AC3C0071-DFB2-BB44-A884-2D2A6AFD8EAE}" type="presOf" srcId="{005093C4-410A-42D7-A376-AE9315384028}" destId="{83E3A4D4-9701-C24B-B24A-A368314DF121}" srcOrd="0" destOrd="0" presId="urn:microsoft.com/office/officeart/2005/8/layout/default"/>
    <dgm:cxn modelId="{9B5EE678-867B-4903-88F6-ED9185B1F390}" srcId="{6402F9EF-DCD2-46E8-AE63-F890512FFB44}" destId="{B2B11316-BFC9-481D-A0F0-EE5C7578F80B}" srcOrd="4" destOrd="0" parTransId="{8BAA43A9-F5E1-4A0E-A8DD-8E20CF029057}" sibTransId="{957311F4-4D4E-495B-998E-22ABE6E1B9C0}"/>
    <dgm:cxn modelId="{A061A0B1-E30C-4567-AC00-AB13EF812501}" srcId="{6402F9EF-DCD2-46E8-AE63-F890512FFB44}" destId="{005093C4-410A-42D7-A376-AE9315384028}" srcOrd="2" destOrd="0" parTransId="{412502A0-BFAD-4057-9576-6D4FE30E64B4}" sibTransId="{A7B328C7-BA23-4C48-AB2E-DDD0A3F12B3F}"/>
    <dgm:cxn modelId="{20AAB782-2738-48B6-BD9C-B69F899BD185}" srcId="{6402F9EF-DCD2-46E8-AE63-F890512FFB44}" destId="{4D4C8480-CE81-4C32-9A56-6F62067FD27B}" srcOrd="3" destOrd="0" parTransId="{56F9FFEF-8B1F-45AE-8479-A43ADDF98454}" sibTransId="{C159178B-24AE-40DF-898C-F2F42F4B822B}"/>
    <dgm:cxn modelId="{A2AAF030-4A04-104E-9A1F-05914EC940EA}" type="presOf" srcId="{6402F9EF-DCD2-46E8-AE63-F890512FFB44}" destId="{70BC474B-48FA-5B4B-802E-535E56CA6E6C}" srcOrd="0" destOrd="0" presId="urn:microsoft.com/office/officeart/2005/8/layout/default"/>
    <dgm:cxn modelId="{234D9AFE-F016-1841-84E7-3786A977E5CD}" type="presOf" srcId="{1BB82E8D-2DB5-4CFA-A0AC-267E9F3DAB5F}" destId="{400BF47B-6AC4-5541-92D4-25AF8F16A352}" srcOrd="0" destOrd="0" presId="urn:microsoft.com/office/officeart/2005/8/layout/default"/>
    <dgm:cxn modelId="{5D52B817-5F0F-2F4E-9D24-02BA8EA4A597}" type="presOf" srcId="{4D4C8480-CE81-4C32-9A56-6F62067FD27B}" destId="{BB6F139C-9592-C242-842F-B4427DC0F65A}" srcOrd="0" destOrd="0" presId="urn:microsoft.com/office/officeart/2005/8/layout/default"/>
    <dgm:cxn modelId="{3149AB30-D990-4EEC-8D38-00E450EE1BD8}" srcId="{6402F9EF-DCD2-46E8-AE63-F890512FFB44}" destId="{1BB82E8D-2DB5-4CFA-A0AC-267E9F3DAB5F}" srcOrd="0" destOrd="0" parTransId="{829D2DDC-7896-49F6-8BA4-B395D9CC400E}" sibTransId="{E974202C-78B0-4CCC-B160-8FC1F04CF09D}"/>
    <dgm:cxn modelId="{C68D964D-63EA-C04F-A907-A880403D9237}" type="presOf" srcId="{B2B11316-BFC9-481D-A0F0-EE5C7578F80B}" destId="{AB3D0CC2-E25D-7E4F-B7D0-86525B5EDABC}" srcOrd="0" destOrd="0" presId="urn:microsoft.com/office/officeart/2005/8/layout/default"/>
    <dgm:cxn modelId="{E18C3CF5-2E3A-BC4B-9E61-190740D24771}" type="presParOf" srcId="{70BC474B-48FA-5B4B-802E-535E56CA6E6C}" destId="{400BF47B-6AC4-5541-92D4-25AF8F16A352}" srcOrd="0" destOrd="0" presId="urn:microsoft.com/office/officeart/2005/8/layout/default"/>
    <dgm:cxn modelId="{AF8BF282-750B-794D-AE4E-81E126E4638A}" type="presParOf" srcId="{70BC474B-48FA-5B4B-802E-535E56CA6E6C}" destId="{B085F61F-D732-B542-AB1B-D35A64C19AAF}" srcOrd="1" destOrd="0" presId="urn:microsoft.com/office/officeart/2005/8/layout/default"/>
    <dgm:cxn modelId="{A7603549-BBDF-D948-AE58-D5FF413A22F6}" type="presParOf" srcId="{70BC474B-48FA-5B4B-802E-535E56CA6E6C}" destId="{86823EC6-3A96-9748-AD93-D30FE6523E8E}" srcOrd="2" destOrd="0" presId="urn:microsoft.com/office/officeart/2005/8/layout/default"/>
    <dgm:cxn modelId="{A09A61ED-45B8-B047-BB0F-46362584B540}" type="presParOf" srcId="{70BC474B-48FA-5B4B-802E-535E56CA6E6C}" destId="{7620EF53-5950-AB43-82CC-0505D57B2128}" srcOrd="3" destOrd="0" presId="urn:microsoft.com/office/officeart/2005/8/layout/default"/>
    <dgm:cxn modelId="{E2176A32-A087-0D43-B743-BB4FE4491138}" type="presParOf" srcId="{70BC474B-48FA-5B4B-802E-535E56CA6E6C}" destId="{83E3A4D4-9701-C24B-B24A-A368314DF121}" srcOrd="4" destOrd="0" presId="urn:microsoft.com/office/officeart/2005/8/layout/default"/>
    <dgm:cxn modelId="{08DE60FE-9A32-CD4E-9001-4BEB341C16CA}" type="presParOf" srcId="{70BC474B-48FA-5B4B-802E-535E56CA6E6C}" destId="{D94B9745-A77E-EA44-A1E7-6EA80705824A}" srcOrd="5" destOrd="0" presId="urn:microsoft.com/office/officeart/2005/8/layout/default"/>
    <dgm:cxn modelId="{71919AE3-3935-ED4B-B978-42DE7A3A99DA}" type="presParOf" srcId="{70BC474B-48FA-5B4B-802E-535E56CA6E6C}" destId="{BB6F139C-9592-C242-842F-B4427DC0F65A}" srcOrd="6" destOrd="0" presId="urn:microsoft.com/office/officeart/2005/8/layout/default"/>
    <dgm:cxn modelId="{A600C085-7963-C748-BFFA-A7D79C39E4FF}" type="presParOf" srcId="{70BC474B-48FA-5B4B-802E-535E56CA6E6C}" destId="{FAEBF0F5-AE60-1049-9E38-FDA2D51E980F}" srcOrd="7" destOrd="0" presId="urn:microsoft.com/office/officeart/2005/8/layout/default"/>
    <dgm:cxn modelId="{1808E1B1-F666-9449-A182-39C3116E931D}" type="presParOf" srcId="{70BC474B-48FA-5B4B-802E-535E56CA6E6C}" destId="{AB3D0CC2-E25D-7E4F-B7D0-86525B5EDABC}"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8A04DD-5FE6-2B46-B3E5-E02D70012D08}">
      <dsp:nvSpPr>
        <dsp:cNvPr id="0" name=""/>
        <dsp:cNvSpPr/>
      </dsp:nvSpPr>
      <dsp:spPr>
        <a:xfrm>
          <a:off x="8537" y="0"/>
          <a:ext cx="6061530" cy="4192805"/>
        </a:xfrm>
        <a:prstGeom prst="homePlate">
          <a:avLst>
            <a:gd name="adj" fmla="val 25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3837" tIns="50800" rIns="855349" bIns="50800" numCol="1" spcCol="1270" anchor="ctr" anchorCtr="0">
          <a:noAutofit/>
        </a:bodyPr>
        <a:lstStyle/>
        <a:p>
          <a:pPr lvl="0" algn="ctr" defTabSz="889000">
            <a:lnSpc>
              <a:spcPct val="90000"/>
            </a:lnSpc>
            <a:spcBef>
              <a:spcPct val="0"/>
            </a:spcBef>
            <a:spcAft>
              <a:spcPct val="35000"/>
            </a:spcAft>
          </a:pPr>
          <a:r>
            <a:rPr lang="en-GB" sz="2000" kern="1200" dirty="0"/>
            <a:t>O </a:t>
          </a:r>
          <a:r>
            <a:rPr lang="en-GB" sz="2000" kern="1200" dirty="0" err="1"/>
            <a:t>transtorno</a:t>
          </a:r>
          <a:r>
            <a:rPr lang="en-GB" sz="2000" kern="1200" dirty="0"/>
            <a:t> do </a:t>
          </a:r>
          <a:r>
            <a:rPr lang="en-GB" sz="2000" kern="1200" dirty="0" err="1"/>
            <a:t>déficit</a:t>
          </a:r>
          <a:r>
            <a:rPr lang="en-GB" sz="2000" kern="1200" dirty="0"/>
            <a:t> de </a:t>
          </a:r>
          <a:r>
            <a:rPr lang="en-GB" sz="2000" kern="1200" dirty="0" err="1"/>
            <a:t>atenção</a:t>
          </a:r>
          <a:r>
            <a:rPr lang="en-GB" sz="2000" kern="1200" dirty="0"/>
            <a:t> com </a:t>
          </a:r>
          <a:r>
            <a:rPr lang="en-GB" sz="2000" kern="1200" dirty="0" err="1"/>
            <a:t>hiperatividade</a:t>
          </a:r>
          <a:r>
            <a:rPr lang="en-GB" sz="2000" kern="1200" dirty="0"/>
            <a:t> (TDAH) </a:t>
          </a:r>
          <a:r>
            <a:rPr lang="en-GB" sz="2000" kern="1200" dirty="0" err="1"/>
            <a:t>consiste</a:t>
          </a:r>
          <a:r>
            <a:rPr lang="en-GB" sz="2000" kern="1200" dirty="0"/>
            <a:t> </a:t>
          </a:r>
          <a:r>
            <a:rPr lang="en-GB" sz="2000" kern="1200" dirty="0" err="1"/>
            <a:t>em</a:t>
          </a:r>
          <a:r>
            <a:rPr lang="en-GB" sz="2000" kern="1200" dirty="0"/>
            <a:t> </a:t>
          </a:r>
          <a:r>
            <a:rPr lang="en-GB" sz="2000" kern="1200" dirty="0" err="1"/>
            <a:t>uma</a:t>
          </a:r>
          <a:r>
            <a:rPr lang="en-GB" sz="2000" kern="1200" dirty="0"/>
            <a:t> </a:t>
          </a:r>
          <a:r>
            <a:rPr lang="en-GB" sz="2000" kern="1200" dirty="0" err="1"/>
            <a:t>capacidade</a:t>
          </a:r>
          <a:r>
            <a:rPr lang="en-GB" sz="2000" kern="1200" dirty="0"/>
            <a:t> de </a:t>
          </a:r>
          <a:r>
            <a:rPr lang="en-GB" sz="2000" kern="1200" dirty="0" err="1"/>
            <a:t>concentração</a:t>
          </a:r>
          <a:r>
            <a:rPr lang="en-GB" sz="2000" kern="1200" dirty="0"/>
            <a:t> </a:t>
          </a:r>
          <a:r>
            <a:rPr lang="en-GB" sz="2000" kern="1200" dirty="0" err="1"/>
            <a:t>ruim</a:t>
          </a:r>
          <a:r>
            <a:rPr lang="en-GB" sz="2000" kern="1200" dirty="0"/>
            <a:t> e/</a:t>
          </a:r>
          <a:r>
            <a:rPr lang="en-GB" sz="2000" kern="1200" dirty="0" err="1"/>
            <a:t>ou</a:t>
          </a:r>
          <a:r>
            <a:rPr lang="en-GB" sz="2000" kern="1200" dirty="0"/>
            <a:t> </a:t>
          </a:r>
          <a:r>
            <a:rPr lang="en-GB" sz="2000" kern="1200" dirty="0" err="1"/>
            <a:t>excesso</a:t>
          </a:r>
          <a:r>
            <a:rPr lang="en-GB" sz="2000" kern="1200" dirty="0"/>
            <a:t> de </a:t>
          </a:r>
          <a:r>
            <a:rPr lang="en-GB" sz="2000" kern="1200" dirty="0" err="1"/>
            <a:t>atividade</a:t>
          </a:r>
          <a:r>
            <a:rPr lang="en-GB" sz="2000" kern="1200" dirty="0"/>
            <a:t> e </a:t>
          </a:r>
          <a:r>
            <a:rPr lang="en-GB" sz="2000" kern="1200" dirty="0" err="1"/>
            <a:t>impulsividade</a:t>
          </a:r>
          <a:r>
            <a:rPr lang="en-GB" sz="2000" kern="1200" dirty="0"/>
            <a:t> </a:t>
          </a:r>
          <a:r>
            <a:rPr lang="en-GB" sz="2000" kern="1200" dirty="0" err="1"/>
            <a:t>impróprias</a:t>
          </a:r>
          <a:r>
            <a:rPr lang="en-GB" sz="2000" kern="1200" dirty="0"/>
            <a:t> para a </a:t>
          </a:r>
          <a:r>
            <a:rPr lang="en-GB" sz="2000" kern="1200" dirty="0" err="1"/>
            <a:t>idade</a:t>
          </a:r>
          <a:r>
            <a:rPr lang="en-GB" sz="2000" kern="1200" dirty="0"/>
            <a:t> da </a:t>
          </a:r>
          <a:r>
            <a:rPr lang="en-GB" sz="2000" kern="1200" dirty="0" err="1"/>
            <a:t>criança</a:t>
          </a:r>
          <a:r>
            <a:rPr lang="en-GB" sz="2000" kern="1200" dirty="0"/>
            <a:t>/</a:t>
          </a:r>
          <a:r>
            <a:rPr lang="en-GB" sz="2000" kern="1200" dirty="0" err="1"/>
            <a:t>adulto</a:t>
          </a:r>
          <a:r>
            <a:rPr lang="en-GB" sz="2000" kern="1200" dirty="0"/>
            <a:t> que </a:t>
          </a:r>
          <a:r>
            <a:rPr lang="en-GB" sz="2000" kern="1200" dirty="0" err="1"/>
            <a:t>interferem</a:t>
          </a:r>
          <a:r>
            <a:rPr lang="en-GB" sz="2000" kern="1200" dirty="0"/>
            <a:t> no </a:t>
          </a:r>
          <a:r>
            <a:rPr lang="en-GB" sz="2000" kern="1200" dirty="0" err="1"/>
            <a:t>desempenho</a:t>
          </a:r>
          <a:r>
            <a:rPr lang="en-GB" sz="2000" kern="1200" dirty="0"/>
            <a:t> </a:t>
          </a:r>
          <a:r>
            <a:rPr lang="en-GB" sz="2000" kern="1200" dirty="0" err="1"/>
            <a:t>ou</a:t>
          </a:r>
          <a:r>
            <a:rPr lang="en-GB" sz="2000" kern="1200" dirty="0"/>
            <a:t> no </a:t>
          </a:r>
          <a:r>
            <a:rPr lang="en-GB" sz="2000" kern="1200" dirty="0" err="1"/>
            <a:t>desenvolvimento</a:t>
          </a:r>
          <a:endParaRPr lang="en-US" sz="2000" kern="1200" dirty="0"/>
        </a:p>
      </dsp:txBody>
      <dsp:txXfrm>
        <a:off x="8537" y="0"/>
        <a:ext cx="5537429" cy="4192805"/>
      </dsp:txXfrm>
    </dsp:sp>
    <dsp:sp modelId="{04B13700-B7A5-FA42-866A-57959A7B896A}">
      <dsp:nvSpPr>
        <dsp:cNvPr id="0" name=""/>
        <dsp:cNvSpPr/>
      </dsp:nvSpPr>
      <dsp:spPr>
        <a:xfrm>
          <a:off x="4857761" y="0"/>
          <a:ext cx="6061530" cy="4192805"/>
        </a:xfrm>
        <a:prstGeom prst="chevron">
          <a:avLst>
            <a:gd name="adj" fmla="val 25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3837" tIns="50800" rIns="213837" bIns="50800" numCol="1" spcCol="1270" anchor="t" anchorCtr="0">
          <a:noAutofit/>
        </a:bodyPr>
        <a:lstStyle/>
        <a:p>
          <a:pPr lvl="0" algn="l" defTabSz="889000">
            <a:lnSpc>
              <a:spcPct val="90000"/>
            </a:lnSpc>
            <a:spcBef>
              <a:spcPct val="0"/>
            </a:spcBef>
            <a:spcAft>
              <a:spcPct val="35000"/>
            </a:spcAft>
          </a:pPr>
          <a:r>
            <a:rPr lang="en-US" sz="2000" kern="1200"/>
            <a:t>Um relatório psicológico especializado para pacientes com indicação diagnóstica de  TDAH é um documento abrangente que resume os resultados de uma avaliação, a  qual inclui:</a:t>
          </a:r>
        </a:p>
        <a:p>
          <a:pPr marL="171450" lvl="1" indent="-171450" algn="l" defTabSz="711200">
            <a:lnSpc>
              <a:spcPct val="90000"/>
            </a:lnSpc>
            <a:spcBef>
              <a:spcPct val="0"/>
            </a:spcBef>
            <a:spcAft>
              <a:spcPct val="15000"/>
            </a:spcAft>
            <a:buChar char="••"/>
          </a:pPr>
          <a:r>
            <a:rPr lang="en-US" sz="1600" b="1" kern="1200"/>
            <a:t>avaliação dos sintomas, </a:t>
          </a:r>
          <a:endParaRPr lang="en-US" sz="1600" kern="1200"/>
        </a:p>
        <a:p>
          <a:pPr marL="171450" lvl="1" indent="-171450" algn="l" defTabSz="711200">
            <a:lnSpc>
              <a:spcPct val="90000"/>
            </a:lnSpc>
            <a:spcBef>
              <a:spcPct val="0"/>
            </a:spcBef>
            <a:spcAft>
              <a:spcPct val="15000"/>
            </a:spcAft>
            <a:buChar char="••"/>
          </a:pPr>
          <a:r>
            <a:rPr lang="en-US" sz="1600" b="1" kern="1200"/>
            <a:t>histórico de desenvolvimento e </a:t>
          </a:r>
          <a:endParaRPr lang="en-US" sz="1600" kern="1200"/>
        </a:p>
        <a:p>
          <a:pPr marL="171450" lvl="1" indent="-171450" algn="l" defTabSz="711200">
            <a:lnSpc>
              <a:spcPct val="90000"/>
            </a:lnSpc>
            <a:spcBef>
              <a:spcPct val="0"/>
            </a:spcBef>
            <a:spcAft>
              <a:spcPct val="15000"/>
            </a:spcAft>
            <a:buChar char="••"/>
          </a:pPr>
          <a:r>
            <a:rPr lang="en-US" sz="1600" b="1" kern="1200"/>
            <a:t>consideração de outras condições.</a:t>
          </a:r>
          <a:endParaRPr lang="en-US" sz="1600" kern="1200"/>
        </a:p>
      </dsp:txBody>
      <dsp:txXfrm>
        <a:off x="5905962" y="0"/>
        <a:ext cx="3965128" cy="41928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0BF47B-6AC4-5541-92D4-25AF8F16A352}">
      <dsp:nvSpPr>
        <dsp:cNvPr id="0" name=""/>
        <dsp:cNvSpPr/>
      </dsp:nvSpPr>
      <dsp:spPr>
        <a:xfrm>
          <a:off x="310865" y="2498"/>
          <a:ext cx="2939454" cy="1763672"/>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err="1"/>
            <a:t>Condições</a:t>
          </a:r>
          <a:r>
            <a:rPr lang="en-US" sz="1600" b="1" kern="1200" dirty="0"/>
            <a:t> Co-</a:t>
          </a:r>
          <a:r>
            <a:rPr lang="en-US" sz="1600" b="1" kern="1200" dirty="0" err="1"/>
            <a:t>ocorrentes</a:t>
          </a:r>
          <a:endParaRPr lang="en-US" sz="1600" kern="1200" dirty="0"/>
        </a:p>
      </dsp:txBody>
      <dsp:txXfrm>
        <a:off x="310865" y="2498"/>
        <a:ext cx="2939454" cy="1763672"/>
      </dsp:txXfrm>
    </dsp:sp>
    <dsp:sp modelId="{86823EC6-3A96-9748-AD93-D30FE6523E8E}">
      <dsp:nvSpPr>
        <dsp:cNvPr id="0" name=""/>
        <dsp:cNvSpPr/>
      </dsp:nvSpPr>
      <dsp:spPr>
        <a:xfrm>
          <a:off x="3544265" y="2498"/>
          <a:ext cx="2939454" cy="1763672"/>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err="1"/>
            <a:t>Comprometimento</a:t>
          </a:r>
          <a:r>
            <a:rPr lang="en-US" sz="1500" b="1" kern="1200" dirty="0"/>
            <a:t> </a:t>
          </a:r>
          <a:r>
            <a:rPr lang="en-US" sz="1500" b="1" kern="1200" dirty="0" err="1"/>
            <a:t>Funcional</a:t>
          </a:r>
          <a:endParaRPr lang="en-US" sz="1500" kern="1200" dirty="0"/>
        </a:p>
      </dsp:txBody>
      <dsp:txXfrm>
        <a:off x="3544265" y="2498"/>
        <a:ext cx="2939454" cy="1763672"/>
      </dsp:txXfrm>
    </dsp:sp>
    <dsp:sp modelId="{83E3A4D4-9701-C24B-B24A-A368314DF121}">
      <dsp:nvSpPr>
        <dsp:cNvPr id="0" name=""/>
        <dsp:cNvSpPr/>
      </dsp:nvSpPr>
      <dsp:spPr>
        <a:xfrm>
          <a:off x="310865" y="2060116"/>
          <a:ext cx="2939454" cy="1763672"/>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err="1"/>
            <a:t>Diagnóstico</a:t>
          </a:r>
          <a:r>
            <a:rPr lang="en-US" sz="1500" b="1" kern="1200" dirty="0"/>
            <a:t> e </a:t>
          </a:r>
          <a:r>
            <a:rPr lang="en-US" sz="1500" b="1" kern="1200" dirty="0" err="1"/>
            <a:t>Formulação</a:t>
          </a:r>
          <a:r>
            <a:rPr lang="en-US" sz="1500" kern="1200" dirty="0"/>
            <a:t>: com base </a:t>
          </a:r>
          <a:r>
            <a:rPr lang="en-US" sz="1500" kern="1200" dirty="0" err="1"/>
            <a:t>em</a:t>
          </a:r>
          <a:r>
            <a:rPr lang="en-US" sz="1500" kern="1200" dirty="0"/>
            <a:t> </a:t>
          </a:r>
          <a:r>
            <a:rPr lang="en-US" sz="1500" kern="1200" dirty="0" err="1"/>
            <a:t>critérios</a:t>
          </a:r>
          <a:r>
            <a:rPr lang="en-US" sz="1500" kern="1200" dirty="0"/>
            <a:t> </a:t>
          </a:r>
          <a:r>
            <a:rPr lang="en-US" sz="1500" kern="1200" dirty="0" err="1"/>
            <a:t>diagnósticos</a:t>
          </a:r>
          <a:r>
            <a:rPr lang="en-US" sz="1500" kern="1200" dirty="0"/>
            <a:t> </a:t>
          </a:r>
          <a:r>
            <a:rPr lang="en-US" sz="1500" kern="1200" dirty="0" err="1"/>
            <a:t>como</a:t>
          </a:r>
          <a:r>
            <a:rPr lang="en-US" sz="1500" kern="1200" dirty="0"/>
            <a:t> o DSM-5 </a:t>
          </a:r>
          <a:r>
            <a:rPr lang="en-US" sz="1500" kern="1200" dirty="0" err="1"/>
            <a:t>ou</a:t>
          </a:r>
          <a:r>
            <a:rPr lang="en-US" sz="1500" kern="1200" dirty="0"/>
            <a:t> a CID-11.</a:t>
          </a:r>
        </a:p>
      </dsp:txBody>
      <dsp:txXfrm>
        <a:off x="310865" y="2060116"/>
        <a:ext cx="2939454" cy="1763672"/>
      </dsp:txXfrm>
    </dsp:sp>
    <dsp:sp modelId="{BB6F139C-9592-C242-842F-B4427DC0F65A}">
      <dsp:nvSpPr>
        <dsp:cNvPr id="0" name=""/>
        <dsp:cNvSpPr/>
      </dsp:nvSpPr>
      <dsp:spPr>
        <a:xfrm>
          <a:off x="3544265" y="2060116"/>
          <a:ext cx="2939454" cy="1763672"/>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dirty="0" err="1"/>
            <a:t>Recomendações</a:t>
          </a:r>
          <a:endParaRPr lang="en-US" sz="1500" kern="1200" dirty="0"/>
        </a:p>
      </dsp:txBody>
      <dsp:txXfrm>
        <a:off x="3544265" y="2060116"/>
        <a:ext cx="2939454" cy="1763672"/>
      </dsp:txXfrm>
    </dsp:sp>
    <dsp:sp modelId="{AB3D0CC2-E25D-7E4F-B7D0-86525B5EDABC}">
      <dsp:nvSpPr>
        <dsp:cNvPr id="0" name=""/>
        <dsp:cNvSpPr/>
      </dsp:nvSpPr>
      <dsp:spPr>
        <a:xfrm>
          <a:off x="1927565" y="4117734"/>
          <a:ext cx="2939454" cy="1763672"/>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b="1" kern="1200"/>
            <a:t>Objetividade</a:t>
          </a:r>
          <a:r>
            <a:rPr lang="en-US" sz="1500" kern="1200"/>
            <a:t>: O relatório é um documento crucial para informar o paciente, sua família e outros profissionais de saúde sobre o diagnóstico e orientar o tratamento contínuo.</a:t>
          </a:r>
        </a:p>
      </dsp:txBody>
      <dsp:txXfrm>
        <a:off x="1927565" y="4117734"/>
        <a:ext cx="2939454" cy="1763672"/>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8A6ED6-3CD9-7348-BC0D-60A7C056D4D9}" type="datetimeFigureOut">
              <a:rPr lang="en-US" smtClean="0"/>
              <a:t>10/7/2025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CCFB04-39C1-9346-A8E4-B436E58883DD}" type="slidenum">
              <a:rPr lang="en-US" smtClean="0"/>
              <a:t>‹nº›</a:t>
            </a:fld>
            <a:endParaRPr lang="en-US"/>
          </a:p>
        </p:txBody>
      </p:sp>
    </p:spTree>
    <p:extLst>
      <p:ext uri="{BB962C8B-B14F-4D97-AF65-F5344CB8AC3E}">
        <p14:creationId xmlns:p14="http://schemas.microsoft.com/office/powerpoint/2010/main" val="3429302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FCCFB04-39C1-9346-A8E4-B436E58883DD}" type="slidenum">
              <a:rPr lang="en-US" smtClean="0"/>
              <a:t>2</a:t>
            </a:fld>
            <a:endParaRPr lang="en-US"/>
          </a:p>
        </p:txBody>
      </p:sp>
    </p:spTree>
    <p:extLst>
      <p:ext uri="{BB962C8B-B14F-4D97-AF65-F5344CB8AC3E}">
        <p14:creationId xmlns:p14="http://schemas.microsoft.com/office/powerpoint/2010/main" val="3385108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0241924-1A69-086A-CE49-EE877D4357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8F4AE068-00EE-FEC1-52E1-C743AF7226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369B2F54-FAC6-E43F-4DFA-DE86A7A51A3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xmlns="" id="{651A5217-6FEF-22E9-DFF5-BCD95443F234}"/>
              </a:ext>
            </a:extLst>
          </p:cNvPr>
          <p:cNvSpPr>
            <a:spLocks noGrp="1"/>
          </p:cNvSpPr>
          <p:nvPr>
            <p:ph type="sldNum" sz="quarter" idx="5"/>
          </p:nvPr>
        </p:nvSpPr>
        <p:spPr/>
        <p:txBody>
          <a:bodyPr/>
          <a:lstStyle/>
          <a:p>
            <a:fld id="{8FCCFB04-39C1-9346-A8E4-B436E58883DD}" type="slidenum">
              <a:rPr lang="en-US" smtClean="0"/>
              <a:t>3</a:t>
            </a:fld>
            <a:endParaRPr lang="en-US"/>
          </a:p>
        </p:txBody>
      </p:sp>
    </p:spTree>
    <p:extLst>
      <p:ext uri="{BB962C8B-B14F-4D97-AF65-F5344CB8AC3E}">
        <p14:creationId xmlns:p14="http://schemas.microsoft.com/office/powerpoint/2010/main" val="2378903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FCCFB04-39C1-9346-A8E4-B436E58883DD}" type="slidenum">
              <a:rPr lang="en-US" smtClean="0"/>
              <a:t>6</a:t>
            </a:fld>
            <a:endParaRPr lang="en-US"/>
          </a:p>
        </p:txBody>
      </p:sp>
    </p:spTree>
    <p:extLst>
      <p:ext uri="{BB962C8B-B14F-4D97-AF65-F5344CB8AC3E}">
        <p14:creationId xmlns:p14="http://schemas.microsoft.com/office/powerpoint/2010/main" val="26492946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E3270DD-305E-8B8C-AAFF-633BCD72930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xmlns="" id="{F9B1BD52-8D5B-B0DF-D411-5FF548DBB1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xmlns="" id="{D01A8B90-F396-9A00-DC23-E357643AB3E0}"/>
              </a:ext>
            </a:extLst>
          </p:cNvPr>
          <p:cNvSpPr>
            <a:spLocks noGrp="1"/>
          </p:cNvSpPr>
          <p:nvPr>
            <p:ph type="dt" sz="half" idx="10"/>
          </p:nvPr>
        </p:nvSpPr>
        <p:spPr/>
        <p:txBody>
          <a:bodyPr/>
          <a:lstStyle/>
          <a:p>
            <a:fld id="{C8031D8D-5696-234F-9E99-721961DD13CB}" type="datetimeFigureOut">
              <a:rPr lang="en-US" smtClean="0"/>
              <a:t>10/7/2025</a:t>
            </a:fld>
            <a:endParaRPr lang="en-US"/>
          </a:p>
        </p:txBody>
      </p:sp>
      <p:sp>
        <p:nvSpPr>
          <p:cNvPr id="5" name="Footer Placeholder 4">
            <a:extLst>
              <a:ext uri="{FF2B5EF4-FFF2-40B4-BE49-F238E27FC236}">
                <a16:creationId xmlns:a16="http://schemas.microsoft.com/office/drawing/2014/main" xmlns="" id="{2DF9DB96-5002-601C-776D-4F895A3F23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EE5CE34-9CF2-4ECD-805E-5CEA9C513FC5}"/>
              </a:ext>
            </a:extLst>
          </p:cNvPr>
          <p:cNvSpPr>
            <a:spLocks noGrp="1"/>
          </p:cNvSpPr>
          <p:nvPr>
            <p:ph type="sldNum" sz="quarter" idx="12"/>
          </p:nvPr>
        </p:nvSpPr>
        <p:spPr/>
        <p:txBody>
          <a:bodyPr/>
          <a:lstStyle/>
          <a:p>
            <a:fld id="{93BD8154-8227-904F-9B42-597EEA5B9D7C}" type="slidenum">
              <a:rPr lang="en-US" smtClean="0"/>
              <a:t>‹nº›</a:t>
            </a:fld>
            <a:endParaRPr lang="en-US"/>
          </a:p>
        </p:txBody>
      </p:sp>
    </p:spTree>
    <p:extLst>
      <p:ext uri="{BB962C8B-B14F-4D97-AF65-F5344CB8AC3E}">
        <p14:creationId xmlns:p14="http://schemas.microsoft.com/office/powerpoint/2010/main" val="1553365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D4AC66-F41A-0184-C398-15F840B69A9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xmlns="" id="{7FF1471C-D8FA-3665-1882-F0451C44A8A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AFFDAB5D-7B5B-ABB0-7472-5CFAED84BA5F}"/>
              </a:ext>
            </a:extLst>
          </p:cNvPr>
          <p:cNvSpPr>
            <a:spLocks noGrp="1"/>
          </p:cNvSpPr>
          <p:nvPr>
            <p:ph type="dt" sz="half" idx="10"/>
          </p:nvPr>
        </p:nvSpPr>
        <p:spPr/>
        <p:txBody>
          <a:bodyPr/>
          <a:lstStyle/>
          <a:p>
            <a:fld id="{C8031D8D-5696-234F-9E99-721961DD13CB}" type="datetimeFigureOut">
              <a:rPr lang="en-US" smtClean="0"/>
              <a:t>10/7/2025</a:t>
            </a:fld>
            <a:endParaRPr lang="en-US"/>
          </a:p>
        </p:txBody>
      </p:sp>
      <p:sp>
        <p:nvSpPr>
          <p:cNvPr id="5" name="Footer Placeholder 4">
            <a:extLst>
              <a:ext uri="{FF2B5EF4-FFF2-40B4-BE49-F238E27FC236}">
                <a16:creationId xmlns:a16="http://schemas.microsoft.com/office/drawing/2014/main" xmlns="" id="{17732B52-BC0C-0BB5-CCE1-F7DE026F0D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53B5FC8-E4CC-2460-FDCF-E613BE5512C7}"/>
              </a:ext>
            </a:extLst>
          </p:cNvPr>
          <p:cNvSpPr>
            <a:spLocks noGrp="1"/>
          </p:cNvSpPr>
          <p:nvPr>
            <p:ph type="sldNum" sz="quarter" idx="12"/>
          </p:nvPr>
        </p:nvSpPr>
        <p:spPr/>
        <p:txBody>
          <a:bodyPr/>
          <a:lstStyle/>
          <a:p>
            <a:fld id="{93BD8154-8227-904F-9B42-597EEA5B9D7C}" type="slidenum">
              <a:rPr lang="en-US" smtClean="0"/>
              <a:t>‹nº›</a:t>
            </a:fld>
            <a:endParaRPr lang="en-US"/>
          </a:p>
        </p:txBody>
      </p:sp>
    </p:spTree>
    <p:extLst>
      <p:ext uri="{BB962C8B-B14F-4D97-AF65-F5344CB8AC3E}">
        <p14:creationId xmlns:p14="http://schemas.microsoft.com/office/powerpoint/2010/main" val="298058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E7FE61A0-4684-4B4C-AB22-F3C493B8F0B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xmlns="" id="{E344162A-3CA9-3371-A5DE-041B55ABEEC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B21D34FB-08B3-2188-8866-8BB905650A85}"/>
              </a:ext>
            </a:extLst>
          </p:cNvPr>
          <p:cNvSpPr>
            <a:spLocks noGrp="1"/>
          </p:cNvSpPr>
          <p:nvPr>
            <p:ph type="dt" sz="half" idx="10"/>
          </p:nvPr>
        </p:nvSpPr>
        <p:spPr/>
        <p:txBody>
          <a:bodyPr/>
          <a:lstStyle/>
          <a:p>
            <a:fld id="{C8031D8D-5696-234F-9E99-721961DD13CB}" type="datetimeFigureOut">
              <a:rPr lang="en-US" smtClean="0"/>
              <a:t>10/7/2025</a:t>
            </a:fld>
            <a:endParaRPr lang="en-US"/>
          </a:p>
        </p:txBody>
      </p:sp>
      <p:sp>
        <p:nvSpPr>
          <p:cNvPr id="5" name="Footer Placeholder 4">
            <a:extLst>
              <a:ext uri="{FF2B5EF4-FFF2-40B4-BE49-F238E27FC236}">
                <a16:creationId xmlns:a16="http://schemas.microsoft.com/office/drawing/2014/main" xmlns="" id="{BE56A1F4-EA8A-2EAA-0BDB-A60962A623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ADEAB89-EC68-344B-8AA2-CC3236C5A416}"/>
              </a:ext>
            </a:extLst>
          </p:cNvPr>
          <p:cNvSpPr>
            <a:spLocks noGrp="1"/>
          </p:cNvSpPr>
          <p:nvPr>
            <p:ph type="sldNum" sz="quarter" idx="12"/>
          </p:nvPr>
        </p:nvSpPr>
        <p:spPr/>
        <p:txBody>
          <a:bodyPr/>
          <a:lstStyle/>
          <a:p>
            <a:fld id="{93BD8154-8227-904F-9B42-597EEA5B9D7C}" type="slidenum">
              <a:rPr lang="en-US" smtClean="0"/>
              <a:t>‹nº›</a:t>
            </a:fld>
            <a:endParaRPr lang="en-US"/>
          </a:p>
        </p:txBody>
      </p:sp>
    </p:spTree>
    <p:extLst>
      <p:ext uri="{BB962C8B-B14F-4D97-AF65-F5344CB8AC3E}">
        <p14:creationId xmlns:p14="http://schemas.microsoft.com/office/powerpoint/2010/main" val="1401152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956215-51A7-2E38-301E-D1285F6027E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E58EDB53-8BC3-DB56-83E2-1C269A5AAEF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EFA84894-E78D-9568-128E-E5FEC0A2C72F}"/>
              </a:ext>
            </a:extLst>
          </p:cNvPr>
          <p:cNvSpPr>
            <a:spLocks noGrp="1"/>
          </p:cNvSpPr>
          <p:nvPr>
            <p:ph type="dt" sz="half" idx="10"/>
          </p:nvPr>
        </p:nvSpPr>
        <p:spPr/>
        <p:txBody>
          <a:bodyPr/>
          <a:lstStyle/>
          <a:p>
            <a:fld id="{C8031D8D-5696-234F-9E99-721961DD13CB}" type="datetimeFigureOut">
              <a:rPr lang="en-US" smtClean="0"/>
              <a:t>10/7/2025</a:t>
            </a:fld>
            <a:endParaRPr lang="en-US"/>
          </a:p>
        </p:txBody>
      </p:sp>
      <p:sp>
        <p:nvSpPr>
          <p:cNvPr id="5" name="Footer Placeholder 4">
            <a:extLst>
              <a:ext uri="{FF2B5EF4-FFF2-40B4-BE49-F238E27FC236}">
                <a16:creationId xmlns:a16="http://schemas.microsoft.com/office/drawing/2014/main" xmlns="" id="{C20CFB39-0B5A-41A4-F83A-539293E1A9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F1D5D28-D5FF-89CD-8970-892EF765C999}"/>
              </a:ext>
            </a:extLst>
          </p:cNvPr>
          <p:cNvSpPr>
            <a:spLocks noGrp="1"/>
          </p:cNvSpPr>
          <p:nvPr>
            <p:ph type="sldNum" sz="quarter" idx="12"/>
          </p:nvPr>
        </p:nvSpPr>
        <p:spPr/>
        <p:txBody>
          <a:bodyPr/>
          <a:lstStyle/>
          <a:p>
            <a:fld id="{93BD8154-8227-904F-9B42-597EEA5B9D7C}" type="slidenum">
              <a:rPr lang="en-US" smtClean="0"/>
              <a:t>‹nº›</a:t>
            </a:fld>
            <a:endParaRPr lang="en-US"/>
          </a:p>
        </p:txBody>
      </p:sp>
    </p:spTree>
    <p:extLst>
      <p:ext uri="{BB962C8B-B14F-4D97-AF65-F5344CB8AC3E}">
        <p14:creationId xmlns:p14="http://schemas.microsoft.com/office/powerpoint/2010/main" val="4112541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2AD1750-0ADD-6F76-ECEE-79F24872992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xmlns="" id="{842D8B77-7DC9-62D7-ECE7-C0D393F4B59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xmlns="" id="{BC9BBD25-88B6-2D77-221B-511763C0C699}"/>
              </a:ext>
            </a:extLst>
          </p:cNvPr>
          <p:cNvSpPr>
            <a:spLocks noGrp="1"/>
          </p:cNvSpPr>
          <p:nvPr>
            <p:ph type="dt" sz="half" idx="10"/>
          </p:nvPr>
        </p:nvSpPr>
        <p:spPr/>
        <p:txBody>
          <a:bodyPr/>
          <a:lstStyle/>
          <a:p>
            <a:fld id="{C8031D8D-5696-234F-9E99-721961DD13CB}" type="datetimeFigureOut">
              <a:rPr lang="en-US" smtClean="0"/>
              <a:t>10/7/2025</a:t>
            </a:fld>
            <a:endParaRPr lang="en-US"/>
          </a:p>
        </p:txBody>
      </p:sp>
      <p:sp>
        <p:nvSpPr>
          <p:cNvPr id="5" name="Footer Placeholder 4">
            <a:extLst>
              <a:ext uri="{FF2B5EF4-FFF2-40B4-BE49-F238E27FC236}">
                <a16:creationId xmlns:a16="http://schemas.microsoft.com/office/drawing/2014/main" xmlns="" id="{001A1C80-9994-B3DC-F27B-F43B49525E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13F8C50-2451-0BCF-50F9-21D82F0B5F60}"/>
              </a:ext>
            </a:extLst>
          </p:cNvPr>
          <p:cNvSpPr>
            <a:spLocks noGrp="1"/>
          </p:cNvSpPr>
          <p:nvPr>
            <p:ph type="sldNum" sz="quarter" idx="12"/>
          </p:nvPr>
        </p:nvSpPr>
        <p:spPr/>
        <p:txBody>
          <a:bodyPr/>
          <a:lstStyle/>
          <a:p>
            <a:fld id="{93BD8154-8227-904F-9B42-597EEA5B9D7C}" type="slidenum">
              <a:rPr lang="en-US" smtClean="0"/>
              <a:t>‹nº›</a:t>
            </a:fld>
            <a:endParaRPr lang="en-US"/>
          </a:p>
        </p:txBody>
      </p:sp>
    </p:spTree>
    <p:extLst>
      <p:ext uri="{BB962C8B-B14F-4D97-AF65-F5344CB8AC3E}">
        <p14:creationId xmlns:p14="http://schemas.microsoft.com/office/powerpoint/2010/main" val="47730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4E3A15F-96C6-78CE-DE11-3B7F9E143B4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5B0D8CDE-E364-D7C1-1854-B4C10014F43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xmlns="" id="{8534FBC7-0A21-F974-20BD-C49DC16901D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xmlns="" id="{B9250799-805A-7918-4CF7-B9C67A3409A9}"/>
              </a:ext>
            </a:extLst>
          </p:cNvPr>
          <p:cNvSpPr>
            <a:spLocks noGrp="1"/>
          </p:cNvSpPr>
          <p:nvPr>
            <p:ph type="dt" sz="half" idx="10"/>
          </p:nvPr>
        </p:nvSpPr>
        <p:spPr/>
        <p:txBody>
          <a:bodyPr/>
          <a:lstStyle/>
          <a:p>
            <a:fld id="{C8031D8D-5696-234F-9E99-721961DD13CB}" type="datetimeFigureOut">
              <a:rPr lang="en-US" smtClean="0"/>
              <a:t>10/7/2025</a:t>
            </a:fld>
            <a:endParaRPr lang="en-US"/>
          </a:p>
        </p:txBody>
      </p:sp>
      <p:sp>
        <p:nvSpPr>
          <p:cNvPr id="6" name="Footer Placeholder 5">
            <a:extLst>
              <a:ext uri="{FF2B5EF4-FFF2-40B4-BE49-F238E27FC236}">
                <a16:creationId xmlns:a16="http://schemas.microsoft.com/office/drawing/2014/main" xmlns="" id="{2D18297A-95D8-723C-40FE-F86B463761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A077D33D-8A35-8CEC-6E47-13B4B52F5843}"/>
              </a:ext>
            </a:extLst>
          </p:cNvPr>
          <p:cNvSpPr>
            <a:spLocks noGrp="1"/>
          </p:cNvSpPr>
          <p:nvPr>
            <p:ph type="sldNum" sz="quarter" idx="12"/>
          </p:nvPr>
        </p:nvSpPr>
        <p:spPr/>
        <p:txBody>
          <a:bodyPr/>
          <a:lstStyle/>
          <a:p>
            <a:fld id="{93BD8154-8227-904F-9B42-597EEA5B9D7C}" type="slidenum">
              <a:rPr lang="en-US" smtClean="0"/>
              <a:t>‹nº›</a:t>
            </a:fld>
            <a:endParaRPr lang="en-US"/>
          </a:p>
        </p:txBody>
      </p:sp>
    </p:spTree>
    <p:extLst>
      <p:ext uri="{BB962C8B-B14F-4D97-AF65-F5344CB8AC3E}">
        <p14:creationId xmlns:p14="http://schemas.microsoft.com/office/powerpoint/2010/main" val="4178997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2FC42F-3DFF-7FA5-5B2E-04B59F0CF963}"/>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xmlns="" id="{DC95C523-67C4-0E3E-BF17-5B0D7C49A7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xmlns="" id="{88EEAD27-F747-EF22-553F-E2C547C859D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xmlns="" id="{47284081-367E-D87C-8847-B0BB3D4BE8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xmlns="" id="{304D7F52-24B5-32E8-28A0-6B16A9C19BA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xmlns="" id="{E7C190D8-1F1C-3F6F-9408-EE423DCBAA1A}"/>
              </a:ext>
            </a:extLst>
          </p:cNvPr>
          <p:cNvSpPr>
            <a:spLocks noGrp="1"/>
          </p:cNvSpPr>
          <p:nvPr>
            <p:ph type="dt" sz="half" idx="10"/>
          </p:nvPr>
        </p:nvSpPr>
        <p:spPr/>
        <p:txBody>
          <a:bodyPr/>
          <a:lstStyle/>
          <a:p>
            <a:fld id="{C8031D8D-5696-234F-9E99-721961DD13CB}" type="datetimeFigureOut">
              <a:rPr lang="en-US" smtClean="0"/>
              <a:t>10/7/2025</a:t>
            </a:fld>
            <a:endParaRPr lang="en-US"/>
          </a:p>
        </p:txBody>
      </p:sp>
      <p:sp>
        <p:nvSpPr>
          <p:cNvPr id="8" name="Footer Placeholder 7">
            <a:extLst>
              <a:ext uri="{FF2B5EF4-FFF2-40B4-BE49-F238E27FC236}">
                <a16:creationId xmlns:a16="http://schemas.microsoft.com/office/drawing/2014/main" xmlns="" id="{31802E50-22B1-F64E-AF5B-E9D223D7C62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1F16B12A-B873-E5F2-BABB-9B9A5E125860}"/>
              </a:ext>
            </a:extLst>
          </p:cNvPr>
          <p:cNvSpPr>
            <a:spLocks noGrp="1"/>
          </p:cNvSpPr>
          <p:nvPr>
            <p:ph type="sldNum" sz="quarter" idx="12"/>
          </p:nvPr>
        </p:nvSpPr>
        <p:spPr/>
        <p:txBody>
          <a:bodyPr/>
          <a:lstStyle/>
          <a:p>
            <a:fld id="{93BD8154-8227-904F-9B42-597EEA5B9D7C}" type="slidenum">
              <a:rPr lang="en-US" smtClean="0"/>
              <a:t>‹nº›</a:t>
            </a:fld>
            <a:endParaRPr lang="en-US"/>
          </a:p>
        </p:txBody>
      </p:sp>
    </p:spTree>
    <p:extLst>
      <p:ext uri="{BB962C8B-B14F-4D97-AF65-F5344CB8AC3E}">
        <p14:creationId xmlns:p14="http://schemas.microsoft.com/office/powerpoint/2010/main" val="1505517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3DD444-E39D-605F-8C5A-34359339FC04}"/>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xmlns="" id="{0EE47F65-493A-7821-E941-7BD7B4F98521}"/>
              </a:ext>
            </a:extLst>
          </p:cNvPr>
          <p:cNvSpPr>
            <a:spLocks noGrp="1"/>
          </p:cNvSpPr>
          <p:nvPr>
            <p:ph type="dt" sz="half" idx="10"/>
          </p:nvPr>
        </p:nvSpPr>
        <p:spPr/>
        <p:txBody>
          <a:bodyPr/>
          <a:lstStyle/>
          <a:p>
            <a:fld id="{C8031D8D-5696-234F-9E99-721961DD13CB}" type="datetimeFigureOut">
              <a:rPr lang="en-US" smtClean="0"/>
              <a:t>10/7/2025</a:t>
            </a:fld>
            <a:endParaRPr lang="en-US"/>
          </a:p>
        </p:txBody>
      </p:sp>
      <p:sp>
        <p:nvSpPr>
          <p:cNvPr id="4" name="Footer Placeholder 3">
            <a:extLst>
              <a:ext uri="{FF2B5EF4-FFF2-40B4-BE49-F238E27FC236}">
                <a16:creationId xmlns:a16="http://schemas.microsoft.com/office/drawing/2014/main" xmlns="" id="{F085E4F3-9CEB-D08F-5FFC-31B6D26D7EA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50AE45A9-8E5B-76F0-613A-A8C817328E76}"/>
              </a:ext>
            </a:extLst>
          </p:cNvPr>
          <p:cNvSpPr>
            <a:spLocks noGrp="1"/>
          </p:cNvSpPr>
          <p:nvPr>
            <p:ph type="sldNum" sz="quarter" idx="12"/>
          </p:nvPr>
        </p:nvSpPr>
        <p:spPr/>
        <p:txBody>
          <a:bodyPr/>
          <a:lstStyle/>
          <a:p>
            <a:fld id="{93BD8154-8227-904F-9B42-597EEA5B9D7C}" type="slidenum">
              <a:rPr lang="en-US" smtClean="0"/>
              <a:t>‹nº›</a:t>
            </a:fld>
            <a:endParaRPr lang="en-US"/>
          </a:p>
        </p:txBody>
      </p:sp>
    </p:spTree>
    <p:extLst>
      <p:ext uri="{BB962C8B-B14F-4D97-AF65-F5344CB8AC3E}">
        <p14:creationId xmlns:p14="http://schemas.microsoft.com/office/powerpoint/2010/main" val="1061773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12283CF9-124E-0E0C-A8E2-D9DFF172C75E}"/>
              </a:ext>
            </a:extLst>
          </p:cNvPr>
          <p:cNvSpPr>
            <a:spLocks noGrp="1"/>
          </p:cNvSpPr>
          <p:nvPr>
            <p:ph type="dt" sz="half" idx="10"/>
          </p:nvPr>
        </p:nvSpPr>
        <p:spPr/>
        <p:txBody>
          <a:bodyPr/>
          <a:lstStyle/>
          <a:p>
            <a:fld id="{C8031D8D-5696-234F-9E99-721961DD13CB}" type="datetimeFigureOut">
              <a:rPr lang="en-US" smtClean="0"/>
              <a:t>10/7/2025</a:t>
            </a:fld>
            <a:endParaRPr lang="en-US"/>
          </a:p>
        </p:txBody>
      </p:sp>
      <p:sp>
        <p:nvSpPr>
          <p:cNvPr id="3" name="Footer Placeholder 2">
            <a:extLst>
              <a:ext uri="{FF2B5EF4-FFF2-40B4-BE49-F238E27FC236}">
                <a16:creationId xmlns:a16="http://schemas.microsoft.com/office/drawing/2014/main" xmlns="" id="{7A8C4D31-E9F2-4D4B-5421-85D70552818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CE82FAB8-70E0-7B8F-859C-5C65D5A441A9}"/>
              </a:ext>
            </a:extLst>
          </p:cNvPr>
          <p:cNvSpPr>
            <a:spLocks noGrp="1"/>
          </p:cNvSpPr>
          <p:nvPr>
            <p:ph type="sldNum" sz="quarter" idx="12"/>
          </p:nvPr>
        </p:nvSpPr>
        <p:spPr/>
        <p:txBody>
          <a:bodyPr/>
          <a:lstStyle/>
          <a:p>
            <a:fld id="{93BD8154-8227-904F-9B42-597EEA5B9D7C}" type="slidenum">
              <a:rPr lang="en-US" smtClean="0"/>
              <a:t>‹nº›</a:t>
            </a:fld>
            <a:endParaRPr lang="en-US"/>
          </a:p>
        </p:txBody>
      </p:sp>
    </p:spTree>
    <p:extLst>
      <p:ext uri="{BB962C8B-B14F-4D97-AF65-F5344CB8AC3E}">
        <p14:creationId xmlns:p14="http://schemas.microsoft.com/office/powerpoint/2010/main" val="53145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7838456-108E-68E8-9EA0-018670C91D8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xmlns="" id="{F05706C7-9166-5623-C33B-3CC89FD14A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xmlns="" id="{6BA40A29-FD5F-2396-21D8-4CF273D075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xmlns="" id="{CFEE901D-FACA-0E38-FC55-C1DFE4EE39CD}"/>
              </a:ext>
            </a:extLst>
          </p:cNvPr>
          <p:cNvSpPr>
            <a:spLocks noGrp="1"/>
          </p:cNvSpPr>
          <p:nvPr>
            <p:ph type="dt" sz="half" idx="10"/>
          </p:nvPr>
        </p:nvSpPr>
        <p:spPr/>
        <p:txBody>
          <a:bodyPr/>
          <a:lstStyle/>
          <a:p>
            <a:fld id="{C8031D8D-5696-234F-9E99-721961DD13CB}" type="datetimeFigureOut">
              <a:rPr lang="en-US" smtClean="0"/>
              <a:t>10/7/2025</a:t>
            </a:fld>
            <a:endParaRPr lang="en-US"/>
          </a:p>
        </p:txBody>
      </p:sp>
      <p:sp>
        <p:nvSpPr>
          <p:cNvPr id="6" name="Footer Placeholder 5">
            <a:extLst>
              <a:ext uri="{FF2B5EF4-FFF2-40B4-BE49-F238E27FC236}">
                <a16:creationId xmlns:a16="http://schemas.microsoft.com/office/drawing/2014/main" xmlns="" id="{3DF184A9-BE6D-BED1-7E86-C8DFFE4684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1FB2D1B-94CA-D107-C814-8F6EF8366F3C}"/>
              </a:ext>
            </a:extLst>
          </p:cNvPr>
          <p:cNvSpPr>
            <a:spLocks noGrp="1"/>
          </p:cNvSpPr>
          <p:nvPr>
            <p:ph type="sldNum" sz="quarter" idx="12"/>
          </p:nvPr>
        </p:nvSpPr>
        <p:spPr/>
        <p:txBody>
          <a:bodyPr/>
          <a:lstStyle/>
          <a:p>
            <a:fld id="{93BD8154-8227-904F-9B42-597EEA5B9D7C}" type="slidenum">
              <a:rPr lang="en-US" smtClean="0"/>
              <a:t>‹nº›</a:t>
            </a:fld>
            <a:endParaRPr lang="en-US"/>
          </a:p>
        </p:txBody>
      </p:sp>
    </p:spTree>
    <p:extLst>
      <p:ext uri="{BB962C8B-B14F-4D97-AF65-F5344CB8AC3E}">
        <p14:creationId xmlns:p14="http://schemas.microsoft.com/office/powerpoint/2010/main" val="3704492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DBB7BF-C169-978A-1DD1-8A4B5F67FD2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xmlns="" id="{A69C4AB9-038E-ACA9-806B-30B99AB4DF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4B5CA6F4-FAF1-DE6E-FAC6-557EB37897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xmlns="" id="{F9AC71F5-8AF6-80D0-EE58-4D2B370B0122}"/>
              </a:ext>
            </a:extLst>
          </p:cNvPr>
          <p:cNvSpPr>
            <a:spLocks noGrp="1"/>
          </p:cNvSpPr>
          <p:nvPr>
            <p:ph type="dt" sz="half" idx="10"/>
          </p:nvPr>
        </p:nvSpPr>
        <p:spPr/>
        <p:txBody>
          <a:bodyPr/>
          <a:lstStyle/>
          <a:p>
            <a:fld id="{C8031D8D-5696-234F-9E99-721961DD13CB}" type="datetimeFigureOut">
              <a:rPr lang="en-US" smtClean="0"/>
              <a:t>10/7/2025</a:t>
            </a:fld>
            <a:endParaRPr lang="en-US"/>
          </a:p>
        </p:txBody>
      </p:sp>
      <p:sp>
        <p:nvSpPr>
          <p:cNvPr id="6" name="Footer Placeholder 5">
            <a:extLst>
              <a:ext uri="{FF2B5EF4-FFF2-40B4-BE49-F238E27FC236}">
                <a16:creationId xmlns:a16="http://schemas.microsoft.com/office/drawing/2014/main" xmlns="" id="{218F3A58-28AD-0066-E9F8-316CBCCD71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D88AAEA1-6D56-436F-9D22-1907429FD7AC}"/>
              </a:ext>
            </a:extLst>
          </p:cNvPr>
          <p:cNvSpPr>
            <a:spLocks noGrp="1"/>
          </p:cNvSpPr>
          <p:nvPr>
            <p:ph type="sldNum" sz="quarter" idx="12"/>
          </p:nvPr>
        </p:nvSpPr>
        <p:spPr/>
        <p:txBody>
          <a:bodyPr/>
          <a:lstStyle/>
          <a:p>
            <a:fld id="{93BD8154-8227-904F-9B42-597EEA5B9D7C}" type="slidenum">
              <a:rPr lang="en-US" smtClean="0"/>
              <a:t>‹nº›</a:t>
            </a:fld>
            <a:endParaRPr lang="en-US"/>
          </a:p>
        </p:txBody>
      </p:sp>
    </p:spTree>
    <p:extLst>
      <p:ext uri="{BB962C8B-B14F-4D97-AF65-F5344CB8AC3E}">
        <p14:creationId xmlns:p14="http://schemas.microsoft.com/office/powerpoint/2010/main" val="1213666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EE61851E-C18D-293F-777D-A35220BFFA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xmlns="" id="{EEDB63E4-52AE-C72C-719C-AB20017971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xmlns="" id="{3D389FCD-4419-D267-6C05-CE40AC8617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8031D8D-5696-234F-9E99-721961DD13CB}" type="datetimeFigureOut">
              <a:rPr lang="en-US" smtClean="0"/>
              <a:t>10/7/2025</a:t>
            </a:fld>
            <a:endParaRPr lang="en-US"/>
          </a:p>
        </p:txBody>
      </p:sp>
      <p:sp>
        <p:nvSpPr>
          <p:cNvPr id="5" name="Footer Placeholder 4">
            <a:extLst>
              <a:ext uri="{FF2B5EF4-FFF2-40B4-BE49-F238E27FC236}">
                <a16:creationId xmlns:a16="http://schemas.microsoft.com/office/drawing/2014/main" xmlns="" id="{1D6B9397-8D5B-F079-794E-EAC73F06AA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xmlns="" id="{EEA43DA5-3ABD-491E-F1D8-D07B9BDBE4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3BD8154-8227-904F-9B42-597EEA5B9D7C}" type="slidenum">
              <a:rPr lang="en-US" smtClean="0"/>
              <a:t>‹nº›</a:t>
            </a:fld>
            <a:endParaRPr lang="en-US"/>
          </a:p>
        </p:txBody>
      </p:sp>
    </p:spTree>
    <p:extLst>
      <p:ext uri="{BB962C8B-B14F-4D97-AF65-F5344CB8AC3E}">
        <p14:creationId xmlns:p14="http://schemas.microsoft.com/office/powerpoint/2010/main" val="816364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scielo.br/scielo.php?script=sci_arttext&amp;pid=S0101-81082006000300008"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8" Type="http://schemas.openxmlformats.org/officeDocument/2006/relationships/hyperlink" Target="https://pubmed.ncbi.nlm.nih.gov/23669153" TargetMode="External"/><Relationship Id="rId3" Type="http://schemas.openxmlformats.org/officeDocument/2006/relationships/hyperlink" Target="https://www.gov.br/pt-br" TargetMode="External"/><Relationship Id="rId7" Type="http://schemas.openxmlformats.org/officeDocument/2006/relationships/hyperlink" Target="https://www.ncbi.nlm.nih.gov/pmc/articles/PMC3759588/" TargetMode="External"/><Relationship Id="rId12" Type="http://schemas.openxmlformats.org/officeDocument/2006/relationships/hyperlink" Target="https://pubmed.ncbi.nlm.nih.gov/30454634" TargetMode="External"/><Relationship Id="rId2" Type="http://schemas.openxmlformats.org/officeDocument/2006/relationships/hyperlink" Target="https://www.google.com/search?client=safari&amp;cs=0&amp;sca_esv=111af1ea0c902324&amp;sxsrf=AE3TifMij4okl06g_V_mlON0fIIaJ4aNlg:1759787358824&amp;q=Associa%C3%A7%C3%A3o+Brasileira+do+D%C3%A9ficit+de+Aten%C3%A7%C3%A3o+(ABDA)&amp;sa=X&amp;ved=2ahUKEwj7w9nixpCQAxVArJUCHWCBHroQxccNegQIIhAB&amp;mstk=AUtExfA_aGkewp8G1sncFw-EVzVFpKycDrtT4Gy4t6RMYiMUHMEKt_15DxRo8-Nu79mkNF82XgFFJW-7r0FbBr7Xll8tKtYSC1rjysnDnrZvKDMaswaMmh7QR_SrbObgXY1AcZFhaBQGYEZtaWL6RRJOoiazC1yAhsTqPNGkCFPkPU6WMvY&amp;csui=3" TargetMode="External"/><Relationship Id="rId1" Type="http://schemas.openxmlformats.org/officeDocument/2006/relationships/slideLayout" Target="../slideLayouts/slideLayout2.xml"/><Relationship Id="rId6" Type="http://schemas.openxmlformats.org/officeDocument/2006/relationships/hyperlink" Target="https://pubmed.ncbi.nlm.nih.gov/31008730" TargetMode="External"/><Relationship Id="rId11" Type="http://schemas.openxmlformats.org/officeDocument/2006/relationships/hyperlink" Target="https://pubmed.ncbi.nlm.nih.gov/30658861" TargetMode="External"/><Relationship Id="rId5" Type="http://schemas.openxmlformats.org/officeDocument/2006/relationships/hyperlink" Target="https://pubmed.ncbi.nlm.nih.gov/31038360" TargetMode="External"/><Relationship Id="rId10" Type="http://schemas.openxmlformats.org/officeDocument/2006/relationships/hyperlink" Target="https://pubmed.ncbi.nlm.nih.gov/30301823" TargetMode="External"/><Relationship Id="rId4" Type="http://schemas.openxmlformats.org/officeDocument/2006/relationships/hyperlink" Target="https://www.ncbi.nlm.nih.gov/pmc/articles/PMC7207053/" TargetMode="External"/><Relationship Id="rId9" Type="http://schemas.openxmlformats.org/officeDocument/2006/relationships/hyperlink" Target="https://www.ncbi.nlm.nih.gov/pmc/articles/PMC10270437/"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709F1D5-B0F1-4714-A239-E5B61C16191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urier New" panose="02070309020205020404" pitchFamily="49" charset="0"/>
              <a:cs typeface="Courier New" panose="02070309020205020404" pitchFamily="49" charset="0"/>
            </a:endParaRPr>
          </a:p>
        </p:txBody>
      </p:sp>
      <p:sp>
        <p:nvSpPr>
          <p:cNvPr id="10" name="Rectangle: Rounded Corners 9">
            <a:extLst>
              <a:ext uri="{FF2B5EF4-FFF2-40B4-BE49-F238E27FC236}">
                <a16:creationId xmlns:a16="http://schemas.microsoft.com/office/drawing/2014/main" xmlns="" id="{228FB460-D3FF-4440-A020-05982A09E5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ourier New" panose="02070309020205020404" pitchFamily="49" charset="0"/>
              <a:cs typeface="Courier New" panose="02070309020205020404" pitchFamily="49" charset="0"/>
            </a:endParaRPr>
          </a:p>
        </p:txBody>
      </p:sp>
      <p:sp>
        <p:nvSpPr>
          <p:cNvPr id="2" name="Title 1">
            <a:extLst>
              <a:ext uri="{FF2B5EF4-FFF2-40B4-BE49-F238E27FC236}">
                <a16:creationId xmlns:a16="http://schemas.microsoft.com/office/drawing/2014/main" xmlns="" id="{6AF37663-B3A2-B193-6FB6-5C19FFE3F401}"/>
              </a:ext>
            </a:extLst>
          </p:cNvPr>
          <p:cNvSpPr>
            <a:spLocks noGrp="1"/>
          </p:cNvSpPr>
          <p:nvPr>
            <p:ph type="ctrTitle"/>
          </p:nvPr>
        </p:nvSpPr>
        <p:spPr>
          <a:xfrm>
            <a:off x="956826" y="1112969"/>
            <a:ext cx="3937298" cy="4166010"/>
          </a:xfrm>
        </p:spPr>
        <p:txBody>
          <a:bodyPr vert="horz" lIns="91440" tIns="45720" rIns="91440" bIns="45720" rtlCol="0" anchor="ctr">
            <a:normAutofit/>
          </a:bodyPr>
          <a:lstStyle/>
          <a:p>
            <a:pPr algn="l"/>
            <a:r>
              <a:rPr lang="en-US" sz="4400" b="1" kern="1200">
                <a:solidFill>
                  <a:srgbClr val="FFFFFF"/>
                </a:solidFill>
                <a:latin typeface="Courier New" panose="02070309020205020404" pitchFamily="49" charset="0"/>
                <a:cs typeface="Courier New" panose="02070309020205020404" pitchFamily="49" charset="0"/>
              </a:rPr>
              <a:t>Transtorno do déficit de atenção com hiperatividade (TDAH)</a:t>
            </a:r>
          </a:p>
        </p:txBody>
      </p:sp>
      <p:sp>
        <p:nvSpPr>
          <p:cNvPr id="12" name="Freeform: Shape 11">
            <a:extLst>
              <a:ext uri="{FF2B5EF4-FFF2-40B4-BE49-F238E27FC236}">
                <a16:creationId xmlns:a16="http://schemas.microsoft.com/office/drawing/2014/main" xmlns="" id="{14847E93-7DC1-4D4B-8829-B19AA7137C5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atin typeface="Courier New" panose="02070309020205020404" pitchFamily="49" charset="0"/>
              <a:cs typeface="Courier New" panose="02070309020205020404" pitchFamily="49" charset="0"/>
            </a:endParaRPr>
          </a:p>
        </p:txBody>
      </p:sp>
      <p:sp>
        <p:nvSpPr>
          <p:cNvPr id="14" name="Freeform: Shape 13">
            <a:extLst>
              <a:ext uri="{FF2B5EF4-FFF2-40B4-BE49-F238E27FC236}">
                <a16:creationId xmlns:a16="http://schemas.microsoft.com/office/drawing/2014/main" xmlns="" id="{5566D6E1-03A1-4D73-A4E0-35D74D568A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latin typeface="Courier New" panose="02070309020205020404" pitchFamily="49" charset="0"/>
              <a:cs typeface="Courier New" panose="02070309020205020404" pitchFamily="49" charset="0"/>
            </a:endParaRPr>
          </a:p>
        </p:txBody>
      </p:sp>
      <p:sp>
        <p:nvSpPr>
          <p:cNvPr id="16" name="Freeform: Shape 15">
            <a:extLst>
              <a:ext uri="{FF2B5EF4-FFF2-40B4-BE49-F238E27FC236}">
                <a16:creationId xmlns:a16="http://schemas.microsoft.com/office/drawing/2014/main" xmlns="" id="{9F835A99-04AC-494A-A572-AFE8413CC9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atin typeface="Courier New" panose="02070309020205020404" pitchFamily="49" charset="0"/>
              <a:cs typeface="Courier New" panose="02070309020205020404" pitchFamily="49" charset="0"/>
            </a:endParaRPr>
          </a:p>
        </p:txBody>
      </p:sp>
      <p:sp>
        <p:nvSpPr>
          <p:cNvPr id="3" name="Subtitle 2">
            <a:extLst>
              <a:ext uri="{FF2B5EF4-FFF2-40B4-BE49-F238E27FC236}">
                <a16:creationId xmlns:a16="http://schemas.microsoft.com/office/drawing/2014/main" xmlns="" id="{E018DE33-7336-1854-02D5-0CE5496CF344}"/>
              </a:ext>
            </a:extLst>
          </p:cNvPr>
          <p:cNvSpPr>
            <a:spLocks noGrp="1"/>
          </p:cNvSpPr>
          <p:nvPr>
            <p:ph type="subTitle" idx="1"/>
          </p:nvPr>
        </p:nvSpPr>
        <p:spPr>
          <a:xfrm>
            <a:off x="6931153" y="2936831"/>
            <a:ext cx="5257799" cy="4889350"/>
          </a:xfrm>
        </p:spPr>
        <p:txBody>
          <a:bodyPr vert="horz" lIns="91440" tIns="45720" rIns="91440" bIns="45720" rtlCol="0" anchor="t">
            <a:normAutofit/>
          </a:bodyPr>
          <a:lstStyle/>
          <a:p>
            <a:pPr algn="l"/>
            <a:r>
              <a:rPr lang="en-US" i="1" dirty="0" err="1">
                <a:latin typeface="Courier New" panose="02070309020205020404" pitchFamily="49" charset="0"/>
                <a:cs typeface="Courier New" panose="02070309020205020404" pitchFamily="49" charset="0"/>
              </a:rPr>
              <a:t>Profa</a:t>
            </a:r>
            <a:r>
              <a:rPr lang="en-US" i="1" dirty="0">
                <a:latin typeface="Courier New" panose="02070309020205020404" pitchFamily="49" charset="0"/>
                <a:cs typeface="Courier New" panose="02070309020205020404" pitchFamily="49" charset="0"/>
              </a:rPr>
              <a:t>. Dra. Rosana M Tristão</a:t>
            </a:r>
          </a:p>
          <a:p>
            <a:pPr algn="l"/>
            <a:r>
              <a:rPr lang="en-US" i="1" dirty="0" err="1">
                <a:latin typeface="Courier New" panose="02070309020205020404" pitchFamily="49" charset="0"/>
                <a:cs typeface="Courier New" panose="02070309020205020404" pitchFamily="49" charset="0"/>
              </a:rPr>
              <a:t>Professora</a:t>
            </a:r>
            <a:r>
              <a:rPr lang="en-US" i="1" dirty="0">
                <a:latin typeface="Courier New" panose="02070309020205020404" pitchFamily="49" charset="0"/>
                <a:cs typeface="Courier New" panose="02070309020205020404" pitchFamily="49" charset="0"/>
              </a:rPr>
              <a:t> </a:t>
            </a:r>
            <a:r>
              <a:rPr lang="en-US" i="1" dirty="0" err="1">
                <a:latin typeface="Courier New" panose="02070309020205020404" pitchFamily="49" charset="0"/>
                <a:cs typeface="Courier New" panose="02070309020205020404" pitchFamily="49" charset="0"/>
              </a:rPr>
              <a:t>Colaboradora</a:t>
            </a:r>
            <a:endParaRPr lang="en-US" dirty="0">
              <a:latin typeface="Courier New" panose="02070309020205020404" pitchFamily="49" charset="0"/>
              <a:cs typeface="Courier New" panose="02070309020205020404" pitchFamily="49" charset="0"/>
            </a:endParaRPr>
          </a:p>
          <a:p>
            <a:pPr algn="l"/>
            <a:r>
              <a:rPr lang="en-US" i="1" dirty="0" err="1">
                <a:latin typeface="Courier New" panose="02070309020205020404" pitchFamily="49" charset="0"/>
                <a:cs typeface="Courier New" panose="02070309020205020404" pitchFamily="49" charset="0"/>
              </a:rPr>
              <a:t>Área</a:t>
            </a:r>
            <a:r>
              <a:rPr lang="en-US" i="1" dirty="0">
                <a:latin typeface="Courier New" panose="02070309020205020404" pitchFamily="49" charset="0"/>
                <a:cs typeface="Courier New" panose="02070309020205020404" pitchFamily="49" charset="0"/>
              </a:rPr>
              <a:t> de Medicina da </a:t>
            </a:r>
            <a:r>
              <a:rPr lang="en-US" i="1" dirty="0" err="1">
                <a:latin typeface="Courier New" panose="02070309020205020404" pitchFamily="49" charset="0"/>
                <a:cs typeface="Courier New" panose="02070309020205020404" pitchFamily="49" charset="0"/>
              </a:rPr>
              <a:t>Criança</a:t>
            </a:r>
            <a:r>
              <a:rPr lang="en-US" i="1" dirty="0">
                <a:latin typeface="Courier New" panose="02070309020205020404" pitchFamily="49" charset="0"/>
                <a:cs typeface="Courier New" panose="02070309020205020404" pitchFamily="49" charset="0"/>
              </a:rPr>
              <a:t> e do </a:t>
            </a:r>
            <a:r>
              <a:rPr lang="en-US" i="1" dirty="0" err="1">
                <a:latin typeface="Courier New" panose="02070309020205020404" pitchFamily="49" charset="0"/>
                <a:cs typeface="Courier New" panose="02070309020205020404" pitchFamily="49" charset="0"/>
              </a:rPr>
              <a:t>Adolescente</a:t>
            </a:r>
            <a:r>
              <a:rPr lang="en-US" i="1" dirty="0">
                <a:latin typeface="Courier New" panose="02070309020205020404" pitchFamily="49" charset="0"/>
                <a:cs typeface="Courier New" panose="02070309020205020404" pitchFamily="49" charset="0"/>
              </a:rPr>
              <a:t> </a:t>
            </a:r>
            <a:endParaRPr lang="en-US" dirty="0">
              <a:latin typeface="Courier New" panose="02070309020205020404" pitchFamily="49" charset="0"/>
              <a:cs typeface="Courier New" panose="02070309020205020404" pitchFamily="49" charset="0"/>
            </a:endParaRPr>
          </a:p>
          <a:p>
            <a:pPr algn="l"/>
            <a:r>
              <a:rPr lang="en-US" i="1" dirty="0" err="1">
                <a:latin typeface="Courier New" panose="02070309020205020404" pitchFamily="49" charset="0"/>
                <a:cs typeface="Courier New" panose="02070309020205020404" pitchFamily="49" charset="0"/>
              </a:rPr>
              <a:t>Programa</a:t>
            </a:r>
            <a:r>
              <a:rPr lang="en-US" i="1" dirty="0">
                <a:latin typeface="Courier New" panose="02070309020205020404" pitchFamily="49" charset="0"/>
                <a:cs typeface="Courier New" panose="02070309020205020404" pitchFamily="49" charset="0"/>
              </a:rPr>
              <a:t> de Pós-</a:t>
            </a:r>
            <a:r>
              <a:rPr lang="en-US" i="1" dirty="0" err="1">
                <a:latin typeface="Courier New" panose="02070309020205020404" pitchFamily="49" charset="0"/>
                <a:cs typeface="Courier New" panose="02070309020205020404" pitchFamily="49" charset="0"/>
              </a:rPr>
              <a:t>Graduação</a:t>
            </a:r>
            <a:r>
              <a:rPr lang="en-US" i="1" dirty="0">
                <a:latin typeface="Courier New" panose="02070309020205020404" pitchFamily="49" charset="0"/>
                <a:cs typeface="Courier New" panose="02070309020205020404" pitchFamily="49" charset="0"/>
              </a:rPr>
              <a:t> </a:t>
            </a:r>
            <a:r>
              <a:rPr lang="en-US" i="1" dirty="0" err="1">
                <a:latin typeface="Courier New" panose="02070309020205020404" pitchFamily="49" charset="0"/>
                <a:cs typeface="Courier New" panose="02070309020205020404" pitchFamily="49" charset="0"/>
              </a:rPr>
              <a:t>em</a:t>
            </a:r>
            <a:r>
              <a:rPr lang="en-US" i="1" dirty="0">
                <a:latin typeface="Courier New" panose="02070309020205020404" pitchFamily="49" charset="0"/>
                <a:cs typeface="Courier New" panose="02070309020205020404" pitchFamily="49" charset="0"/>
              </a:rPr>
              <a:t> </a:t>
            </a:r>
            <a:r>
              <a:rPr lang="en-US" i="1" dirty="0" err="1">
                <a:latin typeface="Courier New" panose="02070309020205020404" pitchFamily="49" charset="0"/>
                <a:cs typeface="Courier New" panose="02070309020205020404" pitchFamily="49" charset="0"/>
              </a:rPr>
              <a:t>Ciências</a:t>
            </a:r>
            <a:r>
              <a:rPr lang="en-US" i="1" dirty="0">
                <a:latin typeface="Courier New" panose="02070309020205020404" pitchFamily="49" charset="0"/>
                <a:cs typeface="Courier New" panose="02070309020205020404" pitchFamily="49" charset="0"/>
              </a:rPr>
              <a:t> </a:t>
            </a:r>
            <a:r>
              <a:rPr lang="en-US" i="1" dirty="0" err="1">
                <a:latin typeface="Courier New" panose="02070309020205020404" pitchFamily="49" charset="0"/>
                <a:cs typeface="Courier New" panose="02070309020205020404" pitchFamily="49" charset="0"/>
              </a:rPr>
              <a:t>Médicas</a:t>
            </a:r>
            <a:endParaRPr lang="en-US" dirty="0">
              <a:latin typeface="Courier New" panose="02070309020205020404" pitchFamily="49" charset="0"/>
              <a:cs typeface="Courier New" panose="02070309020205020404" pitchFamily="49" charset="0"/>
            </a:endParaRPr>
          </a:p>
          <a:p>
            <a:pPr algn="l"/>
            <a:r>
              <a:rPr lang="en-US" i="1" dirty="0" err="1">
                <a:latin typeface="Courier New" panose="02070309020205020404" pitchFamily="49" charset="0"/>
                <a:cs typeface="Courier New" panose="02070309020205020404" pitchFamily="49" charset="0"/>
              </a:rPr>
              <a:t>Universidade</a:t>
            </a:r>
            <a:r>
              <a:rPr lang="en-US" i="1" dirty="0">
                <a:latin typeface="Courier New" panose="02070309020205020404" pitchFamily="49" charset="0"/>
                <a:cs typeface="Courier New" panose="02070309020205020404" pitchFamily="49" charset="0"/>
              </a:rPr>
              <a:t> de Brasília, </a:t>
            </a:r>
            <a:r>
              <a:rPr lang="en-US" i="1" dirty="0" err="1">
                <a:latin typeface="Courier New" panose="02070309020205020404" pitchFamily="49" charset="0"/>
                <a:cs typeface="Courier New" panose="02070309020205020404" pitchFamily="49" charset="0"/>
              </a:rPr>
              <a:t>Faculdade</a:t>
            </a:r>
            <a:r>
              <a:rPr lang="en-US" i="1" dirty="0">
                <a:latin typeface="Courier New" panose="02070309020205020404" pitchFamily="49" charset="0"/>
                <a:cs typeface="Courier New" panose="02070309020205020404" pitchFamily="49" charset="0"/>
              </a:rPr>
              <a:t> de Medicina</a:t>
            </a:r>
            <a:endParaRPr lang="en-US" dirty="0">
              <a:latin typeface="Courier New" panose="02070309020205020404" pitchFamily="49" charset="0"/>
              <a:cs typeface="Courier New" panose="02070309020205020404" pitchFamily="49" charset="0"/>
            </a:endParaRPr>
          </a:p>
          <a:p>
            <a:pPr algn="l"/>
            <a:r>
              <a:rPr lang="en-US" i="1" dirty="0" err="1">
                <a:latin typeface="Courier New" panose="02070309020205020404" pitchFamily="49" charset="0"/>
                <a:cs typeface="Courier New" panose="02070309020205020404" pitchFamily="49" charset="0"/>
              </a:rPr>
              <a:t>UnB</a:t>
            </a:r>
            <a:r>
              <a:rPr lang="en-US" i="1" dirty="0">
                <a:latin typeface="Courier New" panose="02070309020205020404" pitchFamily="49" charset="0"/>
                <a:cs typeface="Courier New" panose="02070309020205020404" pitchFamily="49" charset="0"/>
              </a:rPr>
              <a:t> - FM</a:t>
            </a:r>
            <a:r>
              <a:rPr lang="en-US" dirty="0">
                <a:effectLst/>
                <a:latin typeface="Courier New" panose="02070309020205020404" pitchFamily="49" charset="0"/>
                <a:cs typeface="Courier New" panose="02070309020205020404" pitchFamily="49" charset="0"/>
              </a:rPr>
              <a:t> </a:t>
            </a:r>
            <a:endParaRPr lang="en-US" dirty="0">
              <a:latin typeface="Courier New" panose="02070309020205020404" pitchFamily="49" charset="0"/>
              <a:cs typeface="Courier New" panose="02070309020205020404" pitchFamily="49" charset="0"/>
            </a:endParaRPr>
          </a:p>
        </p:txBody>
      </p:sp>
      <p:sp>
        <p:nvSpPr>
          <p:cNvPr id="18" name="Freeform: Shape 17">
            <a:extLst>
              <a:ext uri="{FF2B5EF4-FFF2-40B4-BE49-F238E27FC236}">
                <a16:creationId xmlns:a16="http://schemas.microsoft.com/office/drawing/2014/main" xmlns="" id="{7B786209-1B0B-4CA9-9BDD-F7327066A8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latin typeface="Courier New" panose="02070309020205020404" pitchFamily="49" charset="0"/>
              <a:cs typeface="Courier New" panose="02070309020205020404" pitchFamily="49" charset="0"/>
            </a:endParaRPr>
          </a:p>
        </p:txBody>
      </p:sp>
      <p:sp>
        <p:nvSpPr>
          <p:cNvPr id="20" name="Freeform: Shape 19">
            <a:extLst>
              <a:ext uri="{FF2B5EF4-FFF2-40B4-BE49-F238E27FC236}">
                <a16:creationId xmlns:a16="http://schemas.microsoft.com/office/drawing/2014/main" xmlns="" id="{2D2964BB-484D-45AE-AD66-D407D062965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latin typeface="Courier New" panose="02070309020205020404" pitchFamily="49" charset="0"/>
              <a:cs typeface="Courier New" panose="02070309020205020404" pitchFamily="49" charset="0"/>
            </a:endParaRPr>
          </a:p>
        </p:txBody>
      </p:sp>
      <p:sp>
        <p:nvSpPr>
          <p:cNvPr id="22" name="Freeform: Shape 21">
            <a:extLst>
              <a:ext uri="{FF2B5EF4-FFF2-40B4-BE49-F238E27FC236}">
                <a16:creationId xmlns:a16="http://schemas.microsoft.com/office/drawing/2014/main" xmlns="" id="{6691AC69-A76E-4DAB-B565-468B6B87ACF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443812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10F24D38-B79E-44B4-830E-043F45D96DC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9FFC4288-B65A-1C9A-AADE-7200C73B8916}"/>
              </a:ext>
            </a:extLst>
          </p:cNvPr>
          <p:cNvSpPr>
            <a:spLocks noGrp="1"/>
          </p:cNvSpPr>
          <p:nvPr>
            <p:ph type="title"/>
          </p:nvPr>
        </p:nvSpPr>
        <p:spPr>
          <a:xfrm>
            <a:off x="838200" y="620742"/>
            <a:ext cx="10515600" cy="1325563"/>
          </a:xfrm>
        </p:spPr>
        <p:txBody>
          <a:bodyPr>
            <a:normAutofit/>
          </a:bodyPr>
          <a:lstStyle/>
          <a:p>
            <a:r>
              <a:rPr lang="en-US">
                <a:solidFill>
                  <a:srgbClr val="FFFFFF"/>
                </a:solidFill>
              </a:rPr>
              <a:t>Testes Psicológicos e outros recursos</a:t>
            </a:r>
          </a:p>
        </p:txBody>
      </p:sp>
      <p:cxnSp>
        <p:nvCxnSpPr>
          <p:cNvPr id="11" name="Straight Connector 10">
            <a:extLst>
              <a:ext uri="{FF2B5EF4-FFF2-40B4-BE49-F238E27FC236}">
                <a16:creationId xmlns:a16="http://schemas.microsoft.com/office/drawing/2014/main" xmlns="" id="{FC469874-256B-45B3-A79C-7591B4BA1ECC}"/>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762000" y="826324"/>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282488DD-CB6C-C55D-7057-E58A9E790F8E}"/>
              </a:ext>
            </a:extLst>
          </p:cNvPr>
          <p:cNvSpPr>
            <a:spLocks noGrp="1"/>
          </p:cNvSpPr>
          <p:nvPr>
            <p:ph sz="half" idx="1"/>
          </p:nvPr>
        </p:nvSpPr>
        <p:spPr>
          <a:xfrm>
            <a:off x="502032" y="1946305"/>
            <a:ext cx="5433948" cy="4230657"/>
          </a:xfrm>
        </p:spPr>
        <p:txBody>
          <a:bodyPr>
            <a:normAutofit lnSpcReduction="10000"/>
          </a:bodyPr>
          <a:lstStyle/>
          <a:p>
            <a:pPr marL="0" indent="0">
              <a:buNone/>
            </a:pPr>
            <a:r>
              <a:rPr lang="en-US" sz="1200" b="1" dirty="0" err="1">
                <a:solidFill>
                  <a:srgbClr val="FFFFFF"/>
                </a:solidFill>
              </a:rPr>
              <a:t>Crianças</a:t>
            </a:r>
            <a:endParaRPr lang="en-US" sz="1200" b="1" dirty="0">
              <a:solidFill>
                <a:srgbClr val="FFFFFF"/>
              </a:solidFill>
            </a:endParaRPr>
          </a:p>
          <a:p>
            <a:pPr lvl="0"/>
            <a:r>
              <a:rPr lang="pt-BR" sz="1200" b="1" dirty="0">
                <a:solidFill>
                  <a:srgbClr val="FFFFFF"/>
                </a:solidFill>
              </a:rPr>
              <a:t>Estratégias de avaliação assistida</a:t>
            </a:r>
            <a:endParaRPr lang="en-GB" sz="1200" dirty="0">
              <a:solidFill>
                <a:srgbClr val="FFFFFF"/>
              </a:solidFill>
            </a:endParaRPr>
          </a:p>
          <a:p>
            <a:pPr lvl="0"/>
            <a:r>
              <a:rPr lang="pt-BR" sz="1200" b="1" dirty="0">
                <a:solidFill>
                  <a:srgbClr val="FFFFFF"/>
                </a:solidFill>
              </a:rPr>
              <a:t>Técnicas de observação do comportamento</a:t>
            </a:r>
            <a:endParaRPr lang="en-GB" sz="1200" dirty="0">
              <a:solidFill>
                <a:srgbClr val="FFFFFF"/>
              </a:solidFill>
            </a:endParaRPr>
          </a:p>
          <a:p>
            <a:pPr lvl="0"/>
            <a:r>
              <a:rPr lang="pt-BR" sz="1200" b="1" dirty="0">
                <a:solidFill>
                  <a:srgbClr val="FFFFFF"/>
                </a:solidFill>
              </a:rPr>
              <a:t>Análise de Vídeos Domésticos </a:t>
            </a:r>
            <a:endParaRPr lang="en-GB" sz="1200" dirty="0">
              <a:solidFill>
                <a:srgbClr val="FFFFFF"/>
              </a:solidFill>
            </a:endParaRPr>
          </a:p>
          <a:p>
            <a:pPr lvl="0"/>
            <a:r>
              <a:rPr lang="pt-BR" sz="1200" b="1" dirty="0">
                <a:solidFill>
                  <a:srgbClr val="FFFFFF"/>
                </a:solidFill>
              </a:rPr>
              <a:t>Escala de Comportamento Adaptativo Vineland-3 – para Pais</a:t>
            </a:r>
            <a:endParaRPr lang="en-GB" sz="1200" dirty="0">
              <a:solidFill>
                <a:srgbClr val="FFFFFF"/>
              </a:solidFill>
            </a:endParaRPr>
          </a:p>
          <a:p>
            <a:pPr lvl="0"/>
            <a:r>
              <a:rPr lang="pt-BR" sz="1200" b="1" dirty="0">
                <a:solidFill>
                  <a:srgbClr val="FFFFFF"/>
                </a:solidFill>
              </a:rPr>
              <a:t>Avaliação da Teoria da Mente</a:t>
            </a:r>
            <a:endParaRPr lang="en-GB" sz="1200" dirty="0">
              <a:solidFill>
                <a:srgbClr val="FFFFFF"/>
              </a:solidFill>
            </a:endParaRPr>
          </a:p>
          <a:p>
            <a:pPr lvl="0"/>
            <a:r>
              <a:rPr lang="pt-BR" sz="1200" b="1" dirty="0">
                <a:solidFill>
                  <a:srgbClr val="FFFFFF"/>
                </a:solidFill>
              </a:rPr>
              <a:t>WISC-IV  - Escala </a:t>
            </a:r>
            <a:r>
              <a:rPr lang="pt-BR" sz="1200" b="1" dirty="0" err="1">
                <a:solidFill>
                  <a:srgbClr val="FFFFFF"/>
                </a:solidFill>
              </a:rPr>
              <a:t>Wechsler</a:t>
            </a:r>
            <a:r>
              <a:rPr lang="pt-BR" sz="1200" b="1" dirty="0">
                <a:solidFill>
                  <a:srgbClr val="FFFFFF"/>
                </a:solidFill>
              </a:rPr>
              <a:t> </a:t>
            </a:r>
            <a:r>
              <a:rPr lang="pt-BR" sz="1200" b="1" u="sng" dirty="0">
                <a:solidFill>
                  <a:srgbClr val="FFFFFF"/>
                </a:solidFill>
              </a:rPr>
              <a:t>Verbal</a:t>
            </a:r>
            <a:r>
              <a:rPr lang="pt-BR" sz="1200" b="1" dirty="0">
                <a:solidFill>
                  <a:srgbClr val="FFFFFF"/>
                </a:solidFill>
              </a:rPr>
              <a:t> de Inteligência</a:t>
            </a:r>
            <a:endParaRPr lang="en-GB" sz="1200" dirty="0">
              <a:solidFill>
                <a:srgbClr val="FFFFFF"/>
              </a:solidFill>
            </a:endParaRPr>
          </a:p>
          <a:p>
            <a:pPr lvl="0"/>
            <a:r>
              <a:rPr lang="pt-BR" sz="1200" b="1" dirty="0">
                <a:solidFill>
                  <a:srgbClr val="FFFFFF"/>
                </a:solidFill>
              </a:rPr>
              <a:t>Teste SON-R 6-40, Escala Não Verbal de Inteligência</a:t>
            </a:r>
            <a:endParaRPr lang="en-GB" sz="1200" dirty="0">
              <a:solidFill>
                <a:srgbClr val="FFFFFF"/>
              </a:solidFill>
            </a:endParaRPr>
          </a:p>
          <a:p>
            <a:pPr lvl="0"/>
            <a:r>
              <a:rPr lang="pt-BR" sz="1200" b="1" dirty="0">
                <a:solidFill>
                  <a:srgbClr val="FFFFFF"/>
                </a:solidFill>
              </a:rPr>
              <a:t>RAVLT- Teste de Aprendizagem Auditivo-Verbal de Rey </a:t>
            </a:r>
            <a:endParaRPr lang="en-GB" sz="1200" dirty="0">
              <a:solidFill>
                <a:srgbClr val="FFFFFF"/>
              </a:solidFill>
            </a:endParaRPr>
          </a:p>
          <a:p>
            <a:pPr lvl="0"/>
            <a:r>
              <a:rPr lang="pt-BR" sz="1200" b="1" dirty="0">
                <a:solidFill>
                  <a:srgbClr val="FFFFFF"/>
                </a:solidFill>
              </a:rPr>
              <a:t>Teste Gestáltico </a:t>
            </a:r>
            <a:r>
              <a:rPr lang="pt-BR" sz="1200" b="1" dirty="0" err="1">
                <a:solidFill>
                  <a:srgbClr val="FFFFFF"/>
                </a:solidFill>
              </a:rPr>
              <a:t>Visomotor</a:t>
            </a:r>
            <a:r>
              <a:rPr lang="pt-BR" sz="1200" b="1" dirty="0">
                <a:solidFill>
                  <a:srgbClr val="FFFFFF"/>
                </a:solidFill>
              </a:rPr>
              <a:t> de Bender – Versão Revisada (B-SPG-</a:t>
            </a:r>
            <a:r>
              <a:rPr lang="pt-BR" sz="1200" b="1" dirty="0" err="1">
                <a:solidFill>
                  <a:srgbClr val="FFFFFF"/>
                </a:solidFill>
              </a:rPr>
              <a:t>rev</a:t>
            </a:r>
            <a:r>
              <a:rPr lang="pt-BR" sz="1200" b="1" dirty="0">
                <a:solidFill>
                  <a:srgbClr val="FFFFFF"/>
                </a:solidFill>
              </a:rPr>
              <a:t>) </a:t>
            </a:r>
            <a:endParaRPr lang="en-GB" sz="1200" dirty="0">
              <a:solidFill>
                <a:srgbClr val="FFFFFF"/>
              </a:solidFill>
            </a:endParaRPr>
          </a:p>
          <a:p>
            <a:pPr lvl="0"/>
            <a:r>
              <a:rPr lang="pt-BR" sz="1200" b="1" dirty="0">
                <a:solidFill>
                  <a:srgbClr val="FFFFFF"/>
                </a:solidFill>
              </a:rPr>
              <a:t>Teste Figuras Complexas de Rey-</a:t>
            </a:r>
            <a:r>
              <a:rPr lang="pt-BR" sz="1200" b="1" dirty="0" err="1">
                <a:solidFill>
                  <a:srgbClr val="FFFFFF"/>
                </a:solidFill>
              </a:rPr>
              <a:t>Osterrieth</a:t>
            </a:r>
            <a:r>
              <a:rPr lang="pt-BR" sz="1200" b="1" dirty="0">
                <a:solidFill>
                  <a:srgbClr val="FFFFFF"/>
                </a:solidFill>
              </a:rPr>
              <a:t> </a:t>
            </a:r>
            <a:endParaRPr lang="en-GB" sz="1200" dirty="0">
              <a:solidFill>
                <a:srgbClr val="FFFFFF"/>
              </a:solidFill>
            </a:endParaRPr>
          </a:p>
          <a:p>
            <a:pPr lvl="0"/>
            <a:r>
              <a:rPr lang="pt-BR" sz="1200" b="1" dirty="0">
                <a:solidFill>
                  <a:srgbClr val="FFFFFF"/>
                </a:solidFill>
              </a:rPr>
              <a:t>Teste Projetivo HTP (</a:t>
            </a:r>
            <a:r>
              <a:rPr lang="pt-BR" sz="1200" b="1" dirty="0" err="1">
                <a:solidFill>
                  <a:srgbClr val="FFFFFF"/>
                </a:solidFill>
              </a:rPr>
              <a:t>House</a:t>
            </a:r>
            <a:r>
              <a:rPr lang="pt-BR" sz="1200" b="1" dirty="0">
                <a:solidFill>
                  <a:srgbClr val="FFFFFF"/>
                </a:solidFill>
              </a:rPr>
              <a:t>, </a:t>
            </a:r>
            <a:r>
              <a:rPr lang="pt-BR" sz="1200" b="1" dirty="0" err="1">
                <a:solidFill>
                  <a:srgbClr val="FFFFFF"/>
                </a:solidFill>
              </a:rPr>
              <a:t>Tree</a:t>
            </a:r>
            <a:r>
              <a:rPr lang="pt-BR" sz="1200" b="1" dirty="0">
                <a:solidFill>
                  <a:srgbClr val="FFFFFF"/>
                </a:solidFill>
              </a:rPr>
              <a:t>, Person)</a:t>
            </a:r>
            <a:endParaRPr lang="en-GB" sz="1200" dirty="0">
              <a:solidFill>
                <a:srgbClr val="FFFFFF"/>
              </a:solidFill>
            </a:endParaRPr>
          </a:p>
          <a:p>
            <a:pPr lvl="0"/>
            <a:r>
              <a:rPr lang="pt-BR" sz="1200" b="1" dirty="0">
                <a:solidFill>
                  <a:srgbClr val="FFFFFF"/>
                </a:solidFill>
              </a:rPr>
              <a:t>SRS-2 - Escala de Responsividade Social</a:t>
            </a:r>
            <a:endParaRPr lang="en-GB" sz="1200" dirty="0">
              <a:solidFill>
                <a:srgbClr val="FFFFFF"/>
              </a:solidFill>
            </a:endParaRPr>
          </a:p>
          <a:p>
            <a:pPr lvl="0"/>
            <a:r>
              <a:rPr lang="pt-BR" sz="1200" b="1" dirty="0">
                <a:solidFill>
                  <a:srgbClr val="FFFFFF"/>
                </a:solidFill>
              </a:rPr>
              <a:t>Questionário </a:t>
            </a:r>
            <a:r>
              <a:rPr lang="pt-BR" sz="1200" b="1" u="sng" dirty="0">
                <a:hlinkClick r:id="rId2">
                  <a:extLst>
                    <a:ext uri="{A12FA001-AC4F-418D-AE19-62706E023703}">
                      <ahyp:hlinkClr xmlns:ahyp="http://schemas.microsoft.com/office/drawing/2018/hyperlinkcolor" xmlns="" val="tx"/>
                    </a:ext>
                  </a:extLst>
                </a:hlinkClick>
              </a:rPr>
              <a:t>SNAP-IV</a:t>
            </a:r>
            <a:r>
              <a:rPr lang="en-GB" sz="1200" b="1" u="sng" dirty="0"/>
              <a:t> </a:t>
            </a:r>
            <a:endParaRPr lang="en-GB" sz="1200" dirty="0"/>
          </a:p>
        </p:txBody>
      </p:sp>
      <p:sp>
        <p:nvSpPr>
          <p:cNvPr id="4" name="Content Placeholder 3">
            <a:extLst>
              <a:ext uri="{FF2B5EF4-FFF2-40B4-BE49-F238E27FC236}">
                <a16:creationId xmlns:a16="http://schemas.microsoft.com/office/drawing/2014/main" xmlns="" id="{5134892A-4E86-3D5E-A368-5A8348499EB6}"/>
              </a:ext>
            </a:extLst>
          </p:cNvPr>
          <p:cNvSpPr>
            <a:spLocks noGrp="1"/>
          </p:cNvSpPr>
          <p:nvPr>
            <p:ph sz="half" idx="2"/>
          </p:nvPr>
        </p:nvSpPr>
        <p:spPr>
          <a:xfrm>
            <a:off x="5935981" y="1765893"/>
            <a:ext cx="6256020" cy="4903848"/>
          </a:xfrm>
        </p:spPr>
        <p:txBody>
          <a:bodyPr>
            <a:normAutofit lnSpcReduction="10000"/>
          </a:bodyPr>
          <a:lstStyle/>
          <a:p>
            <a:pPr marL="0" indent="0">
              <a:buNone/>
            </a:pPr>
            <a:r>
              <a:rPr lang="en-US" sz="1200" b="1" dirty="0" err="1">
                <a:solidFill>
                  <a:srgbClr val="FFFFFF"/>
                </a:solidFill>
              </a:rPr>
              <a:t>Adultos</a:t>
            </a:r>
            <a:endParaRPr lang="en-US" sz="1200" b="1" dirty="0">
              <a:solidFill>
                <a:srgbClr val="FFFFFF"/>
              </a:solidFill>
            </a:endParaRPr>
          </a:p>
          <a:p>
            <a:pPr lvl="0"/>
            <a:r>
              <a:rPr lang="pt-BR" sz="1200" b="1" dirty="0">
                <a:solidFill>
                  <a:srgbClr val="FFFFFF"/>
                </a:solidFill>
              </a:rPr>
              <a:t>Entrevista Clínica</a:t>
            </a:r>
            <a:endParaRPr lang="en-GB" sz="1200" dirty="0">
              <a:solidFill>
                <a:srgbClr val="FFFFFF"/>
              </a:solidFill>
            </a:endParaRPr>
          </a:p>
          <a:p>
            <a:pPr lvl="0"/>
            <a:r>
              <a:rPr lang="pt-BR" sz="1200" b="1" dirty="0">
                <a:solidFill>
                  <a:srgbClr val="FFFFFF"/>
                </a:solidFill>
              </a:rPr>
              <a:t>Técnicas de observação do comportamento </a:t>
            </a:r>
            <a:endParaRPr lang="en-GB" sz="1200" dirty="0">
              <a:solidFill>
                <a:srgbClr val="FFFFFF"/>
              </a:solidFill>
            </a:endParaRPr>
          </a:p>
          <a:p>
            <a:pPr lvl="0"/>
            <a:r>
              <a:rPr lang="pt-BR" sz="1200" b="1" dirty="0">
                <a:solidFill>
                  <a:srgbClr val="FFFFFF"/>
                </a:solidFill>
              </a:rPr>
              <a:t>RAVLT- Teste de Aprendizagem Auditivo-Verbal de Rey </a:t>
            </a:r>
            <a:endParaRPr lang="en-GB" sz="1200" dirty="0">
              <a:solidFill>
                <a:srgbClr val="FFFFFF"/>
              </a:solidFill>
            </a:endParaRPr>
          </a:p>
          <a:p>
            <a:pPr lvl="0"/>
            <a:r>
              <a:rPr lang="pt-BR" sz="1200" b="1" dirty="0">
                <a:solidFill>
                  <a:srgbClr val="FFFFFF"/>
                </a:solidFill>
              </a:rPr>
              <a:t>FDT - Teste dos Cinco Dígitos (6 a &gt;76 anos) </a:t>
            </a:r>
            <a:endParaRPr lang="en-GB" sz="1200" dirty="0">
              <a:solidFill>
                <a:srgbClr val="FFFFFF"/>
              </a:solidFill>
            </a:endParaRPr>
          </a:p>
          <a:p>
            <a:pPr lvl="0"/>
            <a:r>
              <a:rPr lang="pt-BR" sz="1200" b="1" dirty="0">
                <a:solidFill>
                  <a:srgbClr val="FFFFFF"/>
                </a:solidFill>
              </a:rPr>
              <a:t>WAIS-III - Escala </a:t>
            </a:r>
            <a:r>
              <a:rPr lang="pt-BR" sz="1200" b="1" dirty="0" err="1">
                <a:solidFill>
                  <a:srgbClr val="FFFFFF"/>
                </a:solidFill>
              </a:rPr>
              <a:t>Wechsler</a:t>
            </a:r>
            <a:r>
              <a:rPr lang="pt-BR" sz="1200" b="1" dirty="0">
                <a:solidFill>
                  <a:srgbClr val="FFFFFF"/>
                </a:solidFill>
              </a:rPr>
              <a:t> Verbal de Inteligência</a:t>
            </a:r>
            <a:endParaRPr lang="en-GB" sz="1200" dirty="0">
              <a:solidFill>
                <a:srgbClr val="FFFFFF"/>
              </a:solidFill>
            </a:endParaRPr>
          </a:p>
          <a:p>
            <a:pPr lvl="0"/>
            <a:r>
              <a:rPr lang="pt-BR" sz="1200" b="1" dirty="0">
                <a:solidFill>
                  <a:srgbClr val="FFFFFF"/>
                </a:solidFill>
              </a:rPr>
              <a:t>B-SPG-ver - Teste Gestáltico </a:t>
            </a:r>
            <a:r>
              <a:rPr lang="pt-BR" sz="1200" b="1" dirty="0" err="1">
                <a:solidFill>
                  <a:srgbClr val="FFFFFF"/>
                </a:solidFill>
              </a:rPr>
              <a:t>Visomotor</a:t>
            </a:r>
            <a:r>
              <a:rPr lang="pt-BR" sz="1200" b="1" dirty="0">
                <a:solidFill>
                  <a:srgbClr val="FFFFFF"/>
                </a:solidFill>
              </a:rPr>
              <a:t> de Bender – Versão Revisada, uso adaptado</a:t>
            </a:r>
            <a:endParaRPr lang="en-GB" sz="1200" dirty="0">
              <a:solidFill>
                <a:srgbClr val="FFFFFF"/>
              </a:solidFill>
            </a:endParaRPr>
          </a:p>
          <a:p>
            <a:pPr lvl="0"/>
            <a:r>
              <a:rPr lang="pt-BR" sz="1200" b="1" dirty="0">
                <a:solidFill>
                  <a:srgbClr val="FFFFFF"/>
                </a:solidFill>
              </a:rPr>
              <a:t>Teste Figuras Complexas de Rey-</a:t>
            </a:r>
            <a:r>
              <a:rPr lang="pt-BR" sz="1200" b="1" dirty="0" err="1">
                <a:solidFill>
                  <a:srgbClr val="FFFFFF"/>
                </a:solidFill>
              </a:rPr>
              <a:t>Osterrieth</a:t>
            </a:r>
            <a:r>
              <a:rPr lang="pt-BR" sz="1200" b="1" dirty="0">
                <a:solidFill>
                  <a:srgbClr val="FFFFFF"/>
                </a:solidFill>
              </a:rPr>
              <a:t> </a:t>
            </a:r>
            <a:endParaRPr lang="en-GB" sz="1200" dirty="0">
              <a:solidFill>
                <a:srgbClr val="FFFFFF"/>
              </a:solidFill>
            </a:endParaRPr>
          </a:p>
          <a:p>
            <a:pPr lvl="0"/>
            <a:r>
              <a:rPr lang="pt-BR" sz="1200" b="1" dirty="0">
                <a:solidFill>
                  <a:srgbClr val="FFFFFF"/>
                </a:solidFill>
              </a:rPr>
              <a:t>Método de </a:t>
            </a:r>
            <a:r>
              <a:rPr lang="pt-BR" sz="1200" b="1" dirty="0" err="1">
                <a:solidFill>
                  <a:srgbClr val="FFFFFF"/>
                </a:solidFill>
              </a:rPr>
              <a:t>Rorschach</a:t>
            </a:r>
            <a:endParaRPr lang="en-GB" sz="1200" dirty="0">
              <a:solidFill>
                <a:srgbClr val="FFFFFF"/>
              </a:solidFill>
            </a:endParaRPr>
          </a:p>
          <a:p>
            <a:pPr lvl="0"/>
            <a:r>
              <a:rPr lang="pt-BR" sz="1200" b="1" dirty="0">
                <a:solidFill>
                  <a:srgbClr val="FFFFFF"/>
                </a:solidFill>
              </a:rPr>
              <a:t>BDI-II - Inventário de Depressão de Beck II</a:t>
            </a:r>
            <a:endParaRPr lang="en-GB" sz="1200" dirty="0">
              <a:solidFill>
                <a:srgbClr val="FFFFFF"/>
              </a:solidFill>
            </a:endParaRPr>
          </a:p>
          <a:p>
            <a:pPr lvl="0"/>
            <a:r>
              <a:rPr lang="pt-BR" sz="1200" b="1" dirty="0">
                <a:solidFill>
                  <a:srgbClr val="FFFFFF"/>
                </a:solidFill>
              </a:rPr>
              <a:t>E-TRAP - Entrevista Diagnóstica para Transtornos da Personalidade</a:t>
            </a:r>
            <a:endParaRPr lang="en-GB" sz="1200" dirty="0">
              <a:solidFill>
                <a:srgbClr val="FFFFFF"/>
              </a:solidFill>
            </a:endParaRPr>
          </a:p>
          <a:p>
            <a:pPr lvl="0"/>
            <a:r>
              <a:rPr lang="pt-BR" sz="1200" b="1" dirty="0">
                <a:solidFill>
                  <a:srgbClr val="FFFFFF"/>
                </a:solidFill>
              </a:rPr>
              <a:t>ISSL-R - Inventário de Sintomas de Stress para Adultos de LIPP - Revisado</a:t>
            </a:r>
            <a:endParaRPr lang="en-GB" sz="1200" dirty="0">
              <a:solidFill>
                <a:srgbClr val="FFFFFF"/>
              </a:solidFill>
            </a:endParaRPr>
          </a:p>
          <a:p>
            <a:pPr lvl="0"/>
            <a:r>
              <a:rPr lang="pt-BR" sz="1200" b="1" dirty="0">
                <a:solidFill>
                  <a:srgbClr val="FFFFFF"/>
                </a:solidFill>
              </a:rPr>
              <a:t>SRS-2 - Escala de Responsividade Social</a:t>
            </a:r>
            <a:endParaRPr lang="en-GB" sz="1200" dirty="0">
              <a:solidFill>
                <a:srgbClr val="FFFFFF"/>
              </a:solidFill>
            </a:endParaRPr>
          </a:p>
          <a:p>
            <a:pPr lvl="0"/>
            <a:r>
              <a:rPr lang="pt-BR" sz="1200" b="1" dirty="0">
                <a:solidFill>
                  <a:srgbClr val="FFFFFF"/>
                </a:solidFill>
              </a:rPr>
              <a:t>BDEFS - Escala de Avaliação de Disfunções Executivas de </a:t>
            </a:r>
            <a:r>
              <a:rPr lang="pt-BR" sz="1200" b="1" dirty="0" err="1">
                <a:solidFill>
                  <a:srgbClr val="FFFFFF"/>
                </a:solidFill>
              </a:rPr>
              <a:t>Barkley</a:t>
            </a:r>
            <a:endParaRPr lang="en-GB" sz="1200" dirty="0">
              <a:solidFill>
                <a:srgbClr val="FFFFFF"/>
              </a:solidFill>
            </a:endParaRPr>
          </a:p>
          <a:p>
            <a:endParaRPr lang="en-US" sz="600" dirty="0">
              <a:solidFill>
                <a:srgbClr val="FFFFFF"/>
              </a:solidFill>
            </a:endParaRPr>
          </a:p>
        </p:txBody>
      </p:sp>
    </p:spTree>
    <p:extLst>
      <p:ext uri="{BB962C8B-B14F-4D97-AF65-F5344CB8AC3E}">
        <p14:creationId xmlns:p14="http://schemas.microsoft.com/office/powerpoint/2010/main" val="127754652"/>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1E38D83-421B-66C5-26B7-CF995669E24D}"/>
              </a:ext>
            </a:extLst>
          </p:cNvPr>
          <p:cNvSpPr>
            <a:spLocks noGrp="1"/>
          </p:cNvSpPr>
          <p:nvPr>
            <p:ph type="title"/>
          </p:nvPr>
        </p:nvSpPr>
        <p:spPr/>
        <p:txBody>
          <a:bodyPr/>
          <a:lstStyle/>
          <a:p>
            <a:r>
              <a:rPr lang="en-US" dirty="0" err="1"/>
              <a:t>Desde</a:t>
            </a:r>
            <a:r>
              <a:rPr lang="en-US" dirty="0"/>
              <a:t> 1 </a:t>
            </a:r>
            <a:r>
              <a:rPr lang="en-US" dirty="0" err="1"/>
              <a:t>mês</a:t>
            </a:r>
            <a:r>
              <a:rPr lang="en-US" dirty="0"/>
              <a:t> de </a:t>
            </a:r>
            <a:r>
              <a:rPr lang="en-US" dirty="0" err="1"/>
              <a:t>vida</a:t>
            </a:r>
            <a:r>
              <a:rPr lang="en-US" dirty="0"/>
              <a:t> </a:t>
            </a:r>
            <a:r>
              <a:rPr lang="en-US" dirty="0" err="1"/>
              <a:t>até</a:t>
            </a:r>
            <a:r>
              <a:rPr lang="en-US" dirty="0"/>
              <a:t> 42 meses </a:t>
            </a:r>
          </a:p>
        </p:txBody>
      </p:sp>
      <p:pic>
        <p:nvPicPr>
          <p:cNvPr id="7" name="Content Placeholder 6">
            <a:extLst>
              <a:ext uri="{FF2B5EF4-FFF2-40B4-BE49-F238E27FC236}">
                <a16:creationId xmlns:a16="http://schemas.microsoft.com/office/drawing/2014/main" xmlns="" id="{FC1468BD-C8E6-900A-F799-1470866A5965}"/>
              </a:ext>
            </a:extLst>
          </p:cNvPr>
          <p:cNvPicPr>
            <a:picLocks noGrp="1" noChangeAspect="1"/>
          </p:cNvPicPr>
          <p:nvPr>
            <p:ph idx="1"/>
          </p:nvPr>
        </p:nvPicPr>
        <p:blipFill>
          <a:blip r:embed="rId2"/>
          <a:stretch>
            <a:fillRect/>
          </a:stretch>
        </p:blipFill>
        <p:spPr bwMode="auto">
          <a:xfrm>
            <a:off x="4529151" y="1690688"/>
            <a:ext cx="8693320" cy="4333286"/>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xmlns="" id="{EA6CE8C3-0CEC-335C-4927-C71BBC722D08}"/>
              </a:ext>
            </a:extLst>
          </p:cNvPr>
          <p:cNvSpPr txBox="1"/>
          <p:nvPr/>
        </p:nvSpPr>
        <p:spPr>
          <a:xfrm>
            <a:off x="506913" y="1460212"/>
            <a:ext cx="5765300" cy="4524315"/>
          </a:xfrm>
          <a:prstGeom prst="rect">
            <a:avLst/>
          </a:prstGeom>
          <a:noFill/>
        </p:spPr>
        <p:txBody>
          <a:bodyPr wrap="square">
            <a:spAutoFit/>
          </a:bodyPr>
          <a:lstStyle/>
          <a:p>
            <a:pPr algn="l" fontAlgn="base">
              <a:buNone/>
            </a:pPr>
            <a:r>
              <a:rPr lang="en-GB" b="0" i="0" u="none" strike="noStrike" dirty="0">
                <a:effectLst/>
                <a:latin typeface="open sans" panose="020F0502020204030204" pitchFamily="34" charset="0"/>
              </a:rPr>
              <a:t>A Escala Bayley de </a:t>
            </a:r>
            <a:r>
              <a:rPr lang="en-GB" b="0" i="0" u="none" strike="noStrike" dirty="0" err="1">
                <a:effectLst/>
                <a:latin typeface="open sans" panose="020F0502020204030204" pitchFamily="34" charset="0"/>
              </a:rPr>
              <a:t>Desenvolvimento</a:t>
            </a:r>
            <a:r>
              <a:rPr lang="en-GB" b="0" i="0" u="none" strike="noStrike" dirty="0">
                <a:effectLst/>
                <a:latin typeface="open sans" panose="020F0502020204030204" pitchFamily="34" charset="0"/>
              </a:rPr>
              <a:t> </a:t>
            </a:r>
            <a:r>
              <a:rPr lang="en-GB" b="0" i="0" u="none" strike="noStrike" dirty="0" err="1">
                <a:effectLst/>
                <a:latin typeface="open sans" panose="020F0502020204030204" pitchFamily="34" charset="0"/>
              </a:rPr>
              <a:t>Infantil</a:t>
            </a:r>
            <a:r>
              <a:rPr lang="en-GB" b="0" i="0" u="none" strike="noStrike" dirty="0">
                <a:effectLst/>
                <a:latin typeface="open sans" panose="020F0502020204030204" pitchFamily="34" charset="0"/>
              </a:rPr>
              <a:t> </a:t>
            </a:r>
            <a:r>
              <a:rPr lang="en-GB" b="0" i="0" u="none" strike="noStrike" dirty="0" err="1">
                <a:effectLst/>
                <a:latin typeface="open sans" panose="020F0502020204030204" pitchFamily="34" charset="0"/>
              </a:rPr>
              <a:t>é</a:t>
            </a:r>
            <a:r>
              <a:rPr lang="en-GB" b="0" i="0" u="none" strike="noStrike" dirty="0">
                <a:effectLst/>
                <a:latin typeface="open sans" panose="020F0502020204030204" pitchFamily="34" charset="0"/>
              </a:rPr>
              <a:t> um </a:t>
            </a:r>
            <a:r>
              <a:rPr lang="en-GB" b="0" i="0" u="none" strike="noStrike" dirty="0" err="1">
                <a:effectLst/>
                <a:latin typeface="open sans" panose="020F0502020204030204" pitchFamily="34" charset="0"/>
              </a:rPr>
              <a:t>instrumento</a:t>
            </a:r>
            <a:r>
              <a:rPr lang="en-GB" b="0" i="0" u="none" strike="noStrike" dirty="0">
                <a:effectLst/>
                <a:latin typeface="open sans" panose="020F0502020204030204" pitchFamily="34" charset="0"/>
              </a:rPr>
              <a:t> de </a:t>
            </a:r>
            <a:r>
              <a:rPr lang="en-GB" b="0" i="0" u="none" strike="noStrike" dirty="0" err="1">
                <a:effectLst/>
                <a:latin typeface="open sans" panose="020F0502020204030204" pitchFamily="34" charset="0"/>
              </a:rPr>
              <a:t>avaliação</a:t>
            </a:r>
            <a:r>
              <a:rPr lang="en-GB" b="0" i="0" u="none" strike="noStrike" dirty="0">
                <a:effectLst/>
                <a:latin typeface="open sans" panose="020F0502020204030204" pitchFamily="34" charset="0"/>
              </a:rPr>
              <a:t> </a:t>
            </a:r>
            <a:r>
              <a:rPr lang="en-GB" b="0" i="0" u="none" strike="noStrike" dirty="0" err="1">
                <a:effectLst/>
                <a:latin typeface="open sans" panose="020F0502020204030204" pitchFamily="34" charset="0"/>
              </a:rPr>
              <a:t>utilizado</a:t>
            </a:r>
            <a:r>
              <a:rPr lang="en-GB" b="0" i="0" u="none" strike="noStrike" dirty="0">
                <a:effectLst/>
                <a:latin typeface="open sans" panose="020F0502020204030204" pitchFamily="34" charset="0"/>
              </a:rPr>
              <a:t> para </a:t>
            </a:r>
            <a:r>
              <a:rPr lang="en-GB" b="0" i="0" u="none" strike="noStrike" dirty="0" err="1">
                <a:effectLst/>
                <a:latin typeface="open sans" panose="020F0502020204030204" pitchFamily="34" charset="0"/>
              </a:rPr>
              <a:t>identificar</a:t>
            </a:r>
            <a:r>
              <a:rPr lang="en-GB" b="0" i="0" u="none" strike="noStrike" dirty="0">
                <a:effectLst/>
                <a:latin typeface="open sans" panose="020F0502020204030204" pitchFamily="34" charset="0"/>
              </a:rPr>
              <a:t> </a:t>
            </a:r>
            <a:r>
              <a:rPr lang="en-GB" b="0" i="0" u="none" strike="noStrike" dirty="0" err="1">
                <a:effectLst/>
                <a:latin typeface="open sans" panose="020F0502020204030204" pitchFamily="34" charset="0"/>
              </a:rPr>
              <a:t>crianças</a:t>
            </a:r>
            <a:r>
              <a:rPr lang="en-GB" b="0" i="0" u="none" strike="noStrike" dirty="0">
                <a:effectLst/>
                <a:latin typeface="open sans" panose="020F0502020204030204" pitchFamily="34" charset="0"/>
              </a:rPr>
              <a:t> </a:t>
            </a:r>
            <a:r>
              <a:rPr lang="en-GB" b="0" i="0" u="none" strike="noStrike" dirty="0" err="1">
                <a:effectLst/>
                <a:latin typeface="open sans" panose="020F0502020204030204" pitchFamily="34" charset="0"/>
              </a:rPr>
              <a:t>pequenas</a:t>
            </a:r>
            <a:r>
              <a:rPr lang="en-GB" b="0" i="0" u="none" strike="noStrike" dirty="0">
                <a:effectLst/>
                <a:latin typeface="open sans" panose="020F0502020204030204" pitchFamily="34" charset="0"/>
              </a:rPr>
              <a:t> com </a:t>
            </a:r>
            <a:r>
              <a:rPr lang="en-GB" b="0" i="0" u="none" strike="noStrike" dirty="0" err="1">
                <a:effectLst/>
                <a:latin typeface="open sans" panose="020F0502020204030204" pitchFamily="34" charset="0"/>
              </a:rPr>
              <a:t>atraso</a:t>
            </a:r>
            <a:r>
              <a:rPr lang="en-GB" b="0" i="0" u="none" strike="noStrike" dirty="0">
                <a:effectLst/>
                <a:latin typeface="open sans" panose="020F0502020204030204" pitchFamily="34" charset="0"/>
              </a:rPr>
              <a:t> no </a:t>
            </a:r>
            <a:r>
              <a:rPr lang="en-GB" b="0" i="0" u="none" strike="noStrike" dirty="0" err="1">
                <a:effectLst/>
                <a:latin typeface="open sans" panose="020F0502020204030204" pitchFamily="34" charset="0"/>
              </a:rPr>
              <a:t>desenvolvimento</a:t>
            </a:r>
            <a:r>
              <a:rPr lang="en-GB" b="0" i="0" u="none" strike="noStrike" dirty="0">
                <a:effectLst/>
                <a:latin typeface="open sans" panose="020F0502020204030204" pitchFamily="34" charset="0"/>
              </a:rPr>
              <a:t> e para auxiliar o </a:t>
            </a:r>
            <a:r>
              <a:rPr lang="en-GB" b="0" i="0" u="none" strike="noStrike" dirty="0" err="1">
                <a:effectLst/>
                <a:latin typeface="open sans" panose="020F0502020204030204" pitchFamily="34" charset="0"/>
              </a:rPr>
              <a:t>profissional</a:t>
            </a:r>
            <a:r>
              <a:rPr lang="en-GB" b="0" i="0" u="none" strike="noStrike" dirty="0">
                <a:effectLst/>
                <a:latin typeface="open sans" panose="020F0502020204030204" pitchFamily="34" charset="0"/>
              </a:rPr>
              <a:t> no </a:t>
            </a:r>
            <a:r>
              <a:rPr lang="en-GB" b="0" i="0" u="none" strike="noStrike" dirty="0" err="1">
                <a:effectLst/>
                <a:latin typeface="open sans" panose="020F0502020204030204" pitchFamily="34" charset="0"/>
              </a:rPr>
              <a:t>planejamento</a:t>
            </a:r>
            <a:r>
              <a:rPr lang="en-GB" b="0" i="0" u="none" strike="noStrike" dirty="0">
                <a:effectLst/>
                <a:latin typeface="open sans" panose="020F0502020204030204" pitchFamily="34" charset="0"/>
              </a:rPr>
              <a:t> de </a:t>
            </a:r>
            <a:r>
              <a:rPr lang="en-GB" b="0" i="0" u="none" strike="noStrike" dirty="0" err="1">
                <a:effectLst/>
                <a:latin typeface="open sans" panose="020F0502020204030204" pitchFamily="34" charset="0"/>
              </a:rPr>
              <a:t>intervenção</a:t>
            </a:r>
            <a:r>
              <a:rPr lang="en-GB" b="0" i="0" u="none" strike="noStrike" dirty="0">
                <a:effectLst/>
                <a:latin typeface="open sans" panose="020F0502020204030204" pitchFamily="34" charset="0"/>
              </a:rPr>
              <a:t>.</a:t>
            </a:r>
            <a:endParaRPr lang="en-GB" b="0" i="0" u="none" strike="noStrike" dirty="0">
              <a:effectLst/>
            </a:endParaRPr>
          </a:p>
          <a:p>
            <a:pPr algn="l" fontAlgn="base">
              <a:buNone/>
            </a:pPr>
            <a:r>
              <a:rPr lang="en-GB" b="0" i="0" u="none" strike="noStrike" dirty="0">
                <a:effectLst/>
              </a:rPr>
              <a:t> </a:t>
            </a:r>
          </a:p>
          <a:p>
            <a:pPr algn="l" fontAlgn="base">
              <a:buNone/>
            </a:pPr>
            <a:r>
              <a:rPr lang="en-GB" b="0" i="0" u="none" strike="noStrike" dirty="0" err="1">
                <a:effectLst/>
                <a:latin typeface="open sans" panose="020B0606030504020204" pitchFamily="34" charset="0"/>
              </a:rPr>
              <a:t>Considerada</a:t>
            </a:r>
            <a:r>
              <a:rPr lang="en-GB" b="0" i="0" u="none" strike="noStrike" dirty="0">
                <a:effectLst/>
                <a:latin typeface="open sans" panose="020B0606030504020204" pitchFamily="34" charset="0"/>
              </a:rPr>
              <a:t> o </a:t>
            </a:r>
            <a:r>
              <a:rPr lang="en-GB" b="0" i="0" u="none" strike="noStrike" dirty="0" err="1">
                <a:effectLst/>
                <a:latin typeface="open sans" panose="020B0606030504020204" pitchFamily="34" charset="0"/>
              </a:rPr>
              <a:t>padrão</a:t>
            </a:r>
            <a:r>
              <a:rPr lang="en-GB" b="0" i="0" u="none" strike="noStrike" dirty="0">
                <a:effectLst/>
                <a:latin typeface="open sans" panose="020B0606030504020204" pitchFamily="34" charset="0"/>
              </a:rPr>
              <a:t> </a:t>
            </a:r>
            <a:r>
              <a:rPr lang="en-GB" b="0" i="0" u="none" strike="noStrike" dirty="0" err="1">
                <a:effectLst/>
                <a:latin typeface="open sans" panose="020B0606030504020204" pitchFamily="34" charset="0"/>
              </a:rPr>
              <a:t>ouro</a:t>
            </a:r>
            <a:r>
              <a:rPr lang="en-GB" b="0" i="0" u="none" strike="noStrike" dirty="0">
                <a:effectLst/>
                <a:latin typeface="open sans" panose="020B0606030504020204" pitchFamily="34" charset="0"/>
              </a:rPr>
              <a:t> </a:t>
            </a:r>
            <a:r>
              <a:rPr lang="en-GB" b="0" i="0" u="none" strike="noStrike" dirty="0" err="1">
                <a:effectLst/>
                <a:latin typeface="open sans" panose="020B0606030504020204" pitchFamily="34" charset="0"/>
              </a:rPr>
              <a:t>na</a:t>
            </a:r>
            <a:r>
              <a:rPr lang="en-GB" b="0" i="0" u="none" strike="noStrike" dirty="0">
                <a:effectLst/>
                <a:latin typeface="open sans" panose="020B0606030504020204" pitchFamily="34" charset="0"/>
              </a:rPr>
              <a:t> </a:t>
            </a:r>
            <a:r>
              <a:rPr lang="en-GB" b="0" i="0" u="none" strike="noStrike" dirty="0" err="1">
                <a:effectLst/>
                <a:latin typeface="open sans" panose="020B0606030504020204" pitchFamily="34" charset="0"/>
              </a:rPr>
              <a:t>avaliação</a:t>
            </a:r>
            <a:r>
              <a:rPr lang="en-GB" b="0" i="0" u="none" strike="noStrike" dirty="0">
                <a:effectLst/>
                <a:latin typeface="open sans" panose="020B0606030504020204" pitchFamily="34" charset="0"/>
              </a:rPr>
              <a:t> do </a:t>
            </a:r>
            <a:r>
              <a:rPr lang="en-GB" b="0" i="0" u="none" strike="noStrike" dirty="0" err="1">
                <a:effectLst/>
                <a:latin typeface="open sans" panose="020B0606030504020204" pitchFamily="34" charset="0"/>
              </a:rPr>
              <a:t>desenvolvimento</a:t>
            </a:r>
            <a:r>
              <a:rPr lang="en-GB" b="0" i="0" u="none" strike="noStrike" dirty="0">
                <a:effectLst/>
                <a:latin typeface="open sans" panose="020B0606030504020204" pitchFamily="34" charset="0"/>
              </a:rPr>
              <a:t>. </a:t>
            </a:r>
            <a:r>
              <a:rPr lang="en-GB" b="0" i="0" u="none" strike="noStrike" dirty="0" err="1">
                <a:effectLst/>
                <a:latin typeface="open sans" panose="020B0606030504020204" pitchFamily="34" charset="0"/>
              </a:rPr>
              <a:t>É</a:t>
            </a:r>
            <a:r>
              <a:rPr lang="en-GB" b="0" i="0" u="none" strike="noStrike" dirty="0">
                <a:effectLst/>
                <a:latin typeface="open sans" panose="020B0606030504020204" pitchFamily="34" charset="0"/>
              </a:rPr>
              <a:t> </a:t>
            </a:r>
            <a:r>
              <a:rPr lang="en-GB" b="0" i="0" u="none" strike="noStrike" dirty="0" err="1">
                <a:effectLst/>
                <a:latin typeface="open sans" panose="020B0606030504020204" pitchFamily="34" charset="0"/>
              </a:rPr>
              <a:t>usada</a:t>
            </a:r>
            <a:r>
              <a:rPr lang="en-GB" b="0" i="0" u="none" strike="noStrike" dirty="0">
                <a:effectLst/>
                <a:latin typeface="open sans" panose="020B0606030504020204" pitchFamily="34" charset="0"/>
              </a:rPr>
              <a:t> no </a:t>
            </a:r>
            <a:r>
              <a:rPr lang="en-GB" b="0" i="0" u="none" strike="noStrike" dirty="0" err="1">
                <a:effectLst/>
                <a:latin typeface="open sans" panose="020B0606030504020204" pitchFamily="34" charset="0"/>
              </a:rPr>
              <a:t>mundo</a:t>
            </a:r>
            <a:r>
              <a:rPr lang="en-GB" b="0" i="0" u="none" strike="noStrike" dirty="0">
                <a:effectLst/>
                <a:latin typeface="open sans" panose="020B0606030504020204" pitchFamily="34" charset="0"/>
              </a:rPr>
              <a:t> </a:t>
            </a:r>
            <a:r>
              <a:rPr lang="en-GB" b="0" i="0" u="none" strike="noStrike" dirty="0" err="1">
                <a:effectLst/>
                <a:latin typeface="open sans" panose="020B0606030504020204" pitchFamily="34" charset="0"/>
              </a:rPr>
              <a:t>todo</a:t>
            </a:r>
            <a:r>
              <a:rPr lang="en-GB" b="0" i="0" u="none" strike="noStrike" dirty="0">
                <a:effectLst/>
                <a:latin typeface="open sans" panose="020B0606030504020204" pitchFamily="34" charset="0"/>
              </a:rPr>
              <a:t> </a:t>
            </a:r>
            <a:r>
              <a:rPr lang="en-GB" b="0" i="0" u="none" strike="noStrike" dirty="0" err="1">
                <a:effectLst/>
                <a:latin typeface="open sans" panose="020B0606030504020204" pitchFamily="34" charset="0"/>
              </a:rPr>
              <a:t>em</a:t>
            </a:r>
            <a:r>
              <a:rPr lang="en-GB" b="0" i="0" u="none" strike="noStrike" dirty="0">
                <a:effectLst/>
                <a:latin typeface="open sans" panose="020B0606030504020204" pitchFamily="34" charset="0"/>
              </a:rPr>
              <a:t> </a:t>
            </a:r>
            <a:r>
              <a:rPr lang="en-GB" b="0" i="0" u="none" strike="noStrike" dirty="0" err="1">
                <a:effectLst/>
                <a:latin typeface="open sans" panose="020B0606030504020204" pitchFamily="34" charset="0"/>
              </a:rPr>
              <a:t>pesquisa</a:t>
            </a:r>
            <a:r>
              <a:rPr lang="en-GB" b="0" i="0" u="none" strike="noStrike" dirty="0">
                <a:effectLst/>
                <a:latin typeface="open sans" panose="020B0606030504020204" pitchFamily="34" charset="0"/>
              </a:rPr>
              <a:t> e </a:t>
            </a:r>
            <a:r>
              <a:rPr lang="en-GB" b="0" i="0" u="none" strike="noStrike" dirty="0" err="1">
                <a:effectLst/>
                <a:latin typeface="open sans" panose="020B0606030504020204" pitchFamily="34" charset="0"/>
              </a:rPr>
              <a:t>na</a:t>
            </a:r>
            <a:r>
              <a:rPr lang="en-GB" b="0" i="0" u="none" strike="noStrike" dirty="0">
                <a:effectLst/>
                <a:latin typeface="open sans" panose="020B0606030504020204" pitchFamily="34" charset="0"/>
              </a:rPr>
              <a:t> </a:t>
            </a:r>
            <a:r>
              <a:rPr lang="en-GB" b="0" i="0" u="none" strike="noStrike" dirty="0" err="1">
                <a:effectLst/>
                <a:latin typeface="open sans" panose="020B0606030504020204" pitchFamily="34" charset="0"/>
              </a:rPr>
              <a:t>clínica</a:t>
            </a:r>
            <a:r>
              <a:rPr lang="en-GB" b="0" i="0" u="none" strike="noStrike" dirty="0">
                <a:effectLst/>
                <a:latin typeface="open sans" panose="020B0606030504020204" pitchFamily="34" charset="0"/>
              </a:rPr>
              <a:t> e </a:t>
            </a:r>
            <a:r>
              <a:rPr lang="en-GB" b="0" i="0" u="none" strike="noStrike" dirty="0" err="1">
                <a:effectLst/>
                <a:latin typeface="open sans" panose="020B0606030504020204" pitchFamily="34" charset="0"/>
              </a:rPr>
              <a:t>é</a:t>
            </a:r>
            <a:r>
              <a:rPr lang="en-GB" b="0" i="0" u="none" strike="noStrike" dirty="0">
                <a:effectLst/>
                <a:latin typeface="open sans" panose="020B0606030504020204" pitchFamily="34" charset="0"/>
              </a:rPr>
              <a:t> </a:t>
            </a:r>
            <a:r>
              <a:rPr lang="en-GB" b="0" i="0" u="none" strike="noStrike" dirty="0" err="1">
                <a:effectLst/>
                <a:latin typeface="open sans" panose="020B0606030504020204" pitchFamily="34" charset="0"/>
              </a:rPr>
              <a:t>reconhecida</a:t>
            </a:r>
            <a:r>
              <a:rPr lang="en-GB" b="0" i="0" u="none" strike="noStrike" dirty="0">
                <a:effectLst/>
                <a:latin typeface="open sans" panose="020B0606030504020204" pitchFamily="34" charset="0"/>
              </a:rPr>
              <a:t> </a:t>
            </a:r>
            <a:r>
              <a:rPr lang="en-GB" b="0" i="0" u="none" strike="noStrike" dirty="0" err="1">
                <a:effectLst/>
                <a:latin typeface="open sans" panose="020B0606030504020204" pitchFamily="34" charset="0"/>
              </a:rPr>
              <a:t>como</a:t>
            </a:r>
            <a:r>
              <a:rPr lang="en-GB" b="0" i="0" u="none" strike="noStrike" dirty="0">
                <a:effectLst/>
                <a:latin typeface="open sans" panose="020B0606030504020204" pitchFamily="34" charset="0"/>
              </a:rPr>
              <a:t> </a:t>
            </a:r>
            <a:r>
              <a:rPr lang="en-GB" b="0" i="0" u="none" strike="noStrike" dirty="0" err="1">
                <a:effectLst/>
                <a:latin typeface="open sans" panose="020B0606030504020204" pitchFamily="34" charset="0"/>
              </a:rPr>
              <a:t>uma</a:t>
            </a:r>
            <a:r>
              <a:rPr lang="en-GB" b="0" i="0" u="none" strike="noStrike" dirty="0">
                <a:effectLst/>
                <a:latin typeface="open sans" panose="020B0606030504020204" pitchFamily="34" charset="0"/>
              </a:rPr>
              <a:t> das ferramentas </a:t>
            </a:r>
            <a:r>
              <a:rPr lang="en-GB" b="0" i="0" u="none" strike="noStrike" dirty="0" err="1">
                <a:effectLst/>
                <a:latin typeface="open sans" panose="020B0606030504020204" pitchFamily="34" charset="0"/>
              </a:rPr>
              <a:t>mais</a:t>
            </a:r>
            <a:r>
              <a:rPr lang="en-GB" b="0" i="0" u="none" strike="noStrike" dirty="0">
                <a:effectLst/>
                <a:latin typeface="open sans" panose="020B0606030504020204" pitchFamily="34" charset="0"/>
              </a:rPr>
              <a:t> </a:t>
            </a:r>
            <a:r>
              <a:rPr lang="en-GB" b="0" i="0" u="none" strike="noStrike" dirty="0" err="1">
                <a:effectLst/>
                <a:latin typeface="open sans" panose="020B0606030504020204" pitchFamily="34" charset="0"/>
              </a:rPr>
              <a:t>abrangentes</a:t>
            </a:r>
            <a:r>
              <a:rPr lang="en-GB" b="0" i="0" u="none" strike="noStrike" dirty="0">
                <a:effectLst/>
                <a:latin typeface="open sans" panose="020B0606030504020204" pitchFamily="34" charset="0"/>
              </a:rPr>
              <a:t> para </a:t>
            </a:r>
            <a:r>
              <a:rPr lang="en-GB" b="0" i="0" u="none" strike="noStrike" dirty="0" err="1">
                <a:effectLst/>
                <a:latin typeface="open sans" panose="020B0606030504020204" pitchFamily="34" charset="0"/>
              </a:rPr>
              <a:t>avaliar</a:t>
            </a:r>
            <a:r>
              <a:rPr lang="en-GB" b="0" i="0" u="none" strike="noStrike" dirty="0">
                <a:effectLst/>
                <a:latin typeface="open sans" panose="020B0606030504020204" pitchFamily="34" charset="0"/>
              </a:rPr>
              <a:t> </a:t>
            </a:r>
            <a:r>
              <a:rPr lang="en-GB" b="0" i="0" u="none" strike="noStrike" dirty="0" err="1">
                <a:effectLst/>
                <a:latin typeface="open sans" panose="020B0606030504020204" pitchFamily="34" charset="0"/>
              </a:rPr>
              <a:t>crianças</a:t>
            </a:r>
            <a:r>
              <a:rPr lang="en-GB" b="0" i="0" u="none" strike="noStrike" dirty="0">
                <a:effectLst/>
                <a:latin typeface="open sans" panose="020B0606030504020204" pitchFamily="34" charset="0"/>
              </a:rPr>
              <a:t> com </a:t>
            </a:r>
            <a:r>
              <a:rPr lang="en-GB" b="0" i="0" u="none" strike="noStrike" dirty="0" err="1">
                <a:effectLst/>
                <a:latin typeface="open sans" panose="020B0606030504020204" pitchFamily="34" charset="0"/>
              </a:rPr>
              <a:t>menos</a:t>
            </a:r>
            <a:r>
              <a:rPr lang="en-GB" b="0" i="0" u="none" strike="noStrike" dirty="0">
                <a:effectLst/>
                <a:latin typeface="open sans" panose="020B0606030504020204" pitchFamily="34" charset="0"/>
              </a:rPr>
              <a:t> de um </a:t>
            </a:r>
            <a:r>
              <a:rPr lang="en-GB" b="0" i="0" u="none" strike="noStrike" dirty="0" err="1">
                <a:effectLst/>
                <a:latin typeface="open sans" panose="020B0606030504020204" pitchFamily="34" charset="0"/>
              </a:rPr>
              <a:t>mês</a:t>
            </a:r>
            <a:r>
              <a:rPr lang="en-GB" b="0" i="0" u="none" strike="noStrike" dirty="0">
                <a:effectLst/>
                <a:latin typeface="open sans" panose="020B0606030504020204" pitchFamily="34" charset="0"/>
              </a:rPr>
              <a:t> de </a:t>
            </a:r>
            <a:r>
              <a:rPr lang="en-GB" b="0" i="0" u="none" strike="noStrike" dirty="0" err="1">
                <a:effectLst/>
                <a:latin typeface="open sans" panose="020B0606030504020204" pitchFamily="34" charset="0"/>
              </a:rPr>
              <a:t>idade</a:t>
            </a:r>
            <a:r>
              <a:rPr lang="en-GB" b="0" i="0" u="none" strike="noStrike" dirty="0">
                <a:effectLst/>
                <a:latin typeface="open sans" panose="020B0606030504020204" pitchFamily="34" charset="0"/>
              </a:rPr>
              <a:t>.</a:t>
            </a:r>
            <a:endParaRPr lang="en-GB" b="0" i="0" u="none" strike="noStrike" dirty="0">
              <a:effectLst/>
            </a:endParaRPr>
          </a:p>
          <a:p>
            <a:pPr algn="l" fontAlgn="base">
              <a:buNone/>
            </a:pPr>
            <a:r>
              <a:rPr lang="en-GB" b="0" i="0" u="none" strike="noStrike" dirty="0">
                <a:effectLst/>
                <a:latin typeface="open sans" panose="020B0606030504020204" pitchFamily="34" charset="0"/>
              </a:rPr>
              <a:t>​</a:t>
            </a:r>
            <a:endParaRPr lang="en-GB" b="0" i="0" u="none" strike="noStrike" dirty="0">
              <a:effectLst/>
            </a:endParaRPr>
          </a:p>
          <a:p>
            <a:pPr fontAlgn="base"/>
            <a:r>
              <a:rPr lang="en-GB" dirty="0"/>
              <a:t>A </a:t>
            </a:r>
            <a:r>
              <a:rPr lang="en-GB" dirty="0" err="1"/>
              <a:t>avaliação</a:t>
            </a:r>
            <a:r>
              <a:rPr lang="en-GB" dirty="0"/>
              <a:t> dos </a:t>
            </a:r>
            <a:r>
              <a:rPr lang="en-GB" dirty="0" err="1"/>
              <a:t>domínios</a:t>
            </a:r>
            <a:r>
              <a:rPr lang="en-GB" dirty="0"/>
              <a:t> </a:t>
            </a:r>
            <a:r>
              <a:rPr lang="en-GB" b="1" dirty="0" err="1"/>
              <a:t>cognitivo</a:t>
            </a:r>
            <a:r>
              <a:rPr lang="en-GB" dirty="0"/>
              <a:t>, de</a:t>
            </a:r>
            <a:r>
              <a:rPr lang="en-GB" b="1" dirty="0"/>
              <a:t> </a:t>
            </a:r>
            <a:r>
              <a:rPr lang="en-GB" b="1" dirty="0" err="1"/>
              <a:t>linguagem</a:t>
            </a:r>
            <a:r>
              <a:rPr lang="en-GB" dirty="0"/>
              <a:t> e </a:t>
            </a:r>
            <a:r>
              <a:rPr lang="en-GB" b="1" dirty="0"/>
              <a:t>motor</a:t>
            </a:r>
            <a:r>
              <a:rPr lang="en-GB" dirty="0"/>
              <a:t> </a:t>
            </a:r>
            <a:r>
              <a:rPr lang="en-GB" dirty="0" err="1"/>
              <a:t>é</a:t>
            </a:r>
            <a:r>
              <a:rPr lang="en-GB" dirty="0"/>
              <a:t> </a:t>
            </a:r>
            <a:r>
              <a:rPr lang="en-GB" dirty="0" err="1"/>
              <a:t>realizada</a:t>
            </a:r>
            <a:r>
              <a:rPr lang="en-GB" dirty="0"/>
              <a:t> </a:t>
            </a:r>
            <a:r>
              <a:rPr lang="en-GB" dirty="0" err="1"/>
              <a:t>diretamente</a:t>
            </a:r>
            <a:r>
              <a:rPr lang="en-GB" dirty="0"/>
              <a:t> com a </a:t>
            </a:r>
            <a:r>
              <a:rPr lang="en-GB" dirty="0" err="1"/>
              <a:t>criança</a:t>
            </a:r>
            <a:r>
              <a:rPr lang="en-GB" dirty="0"/>
              <a:t>; a </a:t>
            </a:r>
            <a:r>
              <a:rPr lang="en-GB" dirty="0" err="1"/>
              <a:t>avaliação</a:t>
            </a:r>
            <a:r>
              <a:rPr lang="en-GB" dirty="0"/>
              <a:t> dos </a:t>
            </a:r>
            <a:r>
              <a:rPr lang="en-GB" dirty="0" err="1"/>
              <a:t>domínios</a:t>
            </a:r>
            <a:r>
              <a:rPr lang="en-GB" dirty="0"/>
              <a:t> </a:t>
            </a:r>
            <a:r>
              <a:rPr lang="en-GB" b="1" dirty="0" err="1"/>
              <a:t>socioemocional</a:t>
            </a:r>
            <a:r>
              <a:rPr lang="en-GB" dirty="0"/>
              <a:t> e </a:t>
            </a:r>
            <a:r>
              <a:rPr lang="en-GB" b="1" dirty="0" err="1"/>
              <a:t>adaptativo</a:t>
            </a:r>
            <a:r>
              <a:rPr lang="en-GB" b="1" dirty="0"/>
              <a:t> </a:t>
            </a:r>
            <a:endParaRPr lang="en-GB" b="0" i="0" u="none" strike="noStrike" dirty="0">
              <a:effectLst/>
            </a:endParaRPr>
          </a:p>
        </p:txBody>
      </p:sp>
    </p:spTree>
    <p:extLst>
      <p:ext uri="{BB962C8B-B14F-4D97-AF65-F5344CB8AC3E}">
        <p14:creationId xmlns:p14="http://schemas.microsoft.com/office/powerpoint/2010/main" val="16446337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2A6B319F-86FE-4754-878E-06F0804D882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1" name="Rectangle 10">
            <a:extLst>
              <a:ext uri="{FF2B5EF4-FFF2-40B4-BE49-F238E27FC236}">
                <a16:creationId xmlns:a16="http://schemas.microsoft.com/office/drawing/2014/main" xmlns="" id="{DCF7D1B5-3477-499F-ACC5-2C8B07F4ED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EA859599-F0CB-7937-6BBB-42AD8A64E0D3}"/>
              </a:ext>
            </a:extLst>
          </p:cNvPr>
          <p:cNvSpPr>
            <a:spLocks noGrp="1"/>
          </p:cNvSpPr>
          <p:nvPr>
            <p:ph type="title"/>
          </p:nvPr>
        </p:nvSpPr>
        <p:spPr>
          <a:xfrm>
            <a:off x="992206" y="1608667"/>
            <a:ext cx="2823275" cy="4501127"/>
          </a:xfrm>
        </p:spPr>
        <p:txBody>
          <a:bodyPr anchor="t">
            <a:normAutofit/>
          </a:bodyPr>
          <a:lstStyle/>
          <a:p>
            <a:pPr algn="r"/>
            <a:r>
              <a:rPr lang="en-US" sz="3200">
                <a:solidFill>
                  <a:srgbClr val="FFFFFF"/>
                </a:solidFill>
              </a:rPr>
              <a:t>Tratamento</a:t>
            </a:r>
          </a:p>
        </p:txBody>
      </p:sp>
      <p:sp>
        <p:nvSpPr>
          <p:cNvPr id="3" name="Content Placeholder 2">
            <a:extLst>
              <a:ext uri="{FF2B5EF4-FFF2-40B4-BE49-F238E27FC236}">
                <a16:creationId xmlns:a16="http://schemas.microsoft.com/office/drawing/2014/main" xmlns="" id="{C67C898A-B892-94C0-F6D5-40DF98F61807}"/>
              </a:ext>
            </a:extLst>
          </p:cNvPr>
          <p:cNvSpPr>
            <a:spLocks noGrp="1"/>
          </p:cNvSpPr>
          <p:nvPr>
            <p:ph sz="half" idx="1"/>
          </p:nvPr>
        </p:nvSpPr>
        <p:spPr>
          <a:xfrm>
            <a:off x="4547698" y="1608667"/>
            <a:ext cx="3421958" cy="4501127"/>
          </a:xfrm>
        </p:spPr>
        <p:txBody>
          <a:bodyPr>
            <a:normAutofit lnSpcReduction="10000"/>
          </a:bodyPr>
          <a:lstStyle/>
          <a:p>
            <a:pPr marL="0" indent="0">
              <a:buNone/>
            </a:pPr>
            <a:r>
              <a:rPr lang="en-US" sz="2400" dirty="0" err="1"/>
              <a:t>Cri</a:t>
            </a:r>
            <a:r>
              <a:rPr lang="en-US" dirty="0" err="1"/>
              <a:t>anças</a:t>
            </a:r>
            <a:endParaRPr lang="en-US" sz="2400" dirty="0"/>
          </a:p>
          <a:p>
            <a:endParaRPr lang="en-US" sz="2400" dirty="0"/>
          </a:p>
          <a:p>
            <a:r>
              <a:rPr lang="pt-BR" sz="2400" dirty="0"/>
              <a:t>A terapia comportamental, especialmente o treinamento parental, é o tratamento recomendado para crianças pequenas.</a:t>
            </a:r>
            <a:endParaRPr lang="en-GB" sz="2400" dirty="0"/>
          </a:p>
          <a:p>
            <a:endParaRPr lang="en-US" sz="2000" dirty="0"/>
          </a:p>
        </p:txBody>
      </p:sp>
      <p:sp>
        <p:nvSpPr>
          <p:cNvPr id="4" name="Content Placeholder 3">
            <a:extLst>
              <a:ext uri="{FF2B5EF4-FFF2-40B4-BE49-F238E27FC236}">
                <a16:creationId xmlns:a16="http://schemas.microsoft.com/office/drawing/2014/main" xmlns="" id="{88C7FF07-0608-D2F2-47B1-D3E8B9EC3BC6}"/>
              </a:ext>
            </a:extLst>
          </p:cNvPr>
          <p:cNvSpPr>
            <a:spLocks noGrp="1"/>
          </p:cNvSpPr>
          <p:nvPr>
            <p:ph sz="half" idx="2"/>
          </p:nvPr>
        </p:nvSpPr>
        <p:spPr>
          <a:xfrm>
            <a:off x="8289696" y="1608667"/>
            <a:ext cx="3421957" cy="4501127"/>
          </a:xfrm>
        </p:spPr>
        <p:txBody>
          <a:bodyPr>
            <a:normAutofit lnSpcReduction="10000"/>
          </a:bodyPr>
          <a:lstStyle/>
          <a:p>
            <a:pPr marL="0" indent="0">
              <a:buNone/>
            </a:pPr>
            <a:r>
              <a:rPr lang="en-US" sz="2400" dirty="0"/>
              <a:t>Jovens e </a:t>
            </a:r>
            <a:r>
              <a:rPr lang="en-US" sz="2400" dirty="0" err="1"/>
              <a:t>Adultos</a:t>
            </a:r>
            <a:endParaRPr lang="en-US" sz="2400" dirty="0"/>
          </a:p>
          <a:p>
            <a:endParaRPr lang="en-US" sz="2400" dirty="0"/>
          </a:p>
          <a:p>
            <a:r>
              <a:rPr lang="pt-BR" sz="2400" dirty="0"/>
              <a:t>O tratamento geralmente combina medicamentos, aconselhamento psicológico e treinamento de habilidades para ajudar a controlar os sintomas de forma eficaz.</a:t>
            </a:r>
            <a:r>
              <a:rPr lang="en-GB" sz="2400" dirty="0">
                <a:effectLst/>
              </a:rPr>
              <a:t> </a:t>
            </a:r>
            <a:endParaRPr lang="en-US" sz="2400" dirty="0"/>
          </a:p>
        </p:txBody>
      </p:sp>
    </p:spTree>
    <p:extLst>
      <p:ext uri="{BB962C8B-B14F-4D97-AF65-F5344CB8AC3E}">
        <p14:creationId xmlns:p14="http://schemas.microsoft.com/office/powerpoint/2010/main" val="1828869409"/>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F524C1C-A969-F2C8-6B59-399C5FA68F6E}"/>
              </a:ext>
            </a:extLst>
          </p:cNvPr>
          <p:cNvSpPr>
            <a:spLocks noGrp="1"/>
          </p:cNvSpPr>
          <p:nvPr>
            <p:ph type="title"/>
          </p:nvPr>
        </p:nvSpPr>
        <p:spPr/>
        <p:txBody>
          <a:bodyPr/>
          <a:lstStyle/>
          <a:p>
            <a:r>
              <a:rPr lang="en-US" dirty="0" err="1"/>
              <a:t>Referências</a:t>
            </a:r>
            <a:endParaRPr lang="en-US" dirty="0"/>
          </a:p>
        </p:txBody>
      </p:sp>
      <p:sp>
        <p:nvSpPr>
          <p:cNvPr id="3" name="Content Placeholder 2">
            <a:extLst>
              <a:ext uri="{FF2B5EF4-FFF2-40B4-BE49-F238E27FC236}">
                <a16:creationId xmlns:a16="http://schemas.microsoft.com/office/drawing/2014/main" xmlns="" id="{D4634833-B880-D0C4-D736-9860FECB8258}"/>
              </a:ext>
            </a:extLst>
          </p:cNvPr>
          <p:cNvSpPr>
            <a:spLocks noGrp="1"/>
          </p:cNvSpPr>
          <p:nvPr>
            <p:ph idx="1"/>
          </p:nvPr>
        </p:nvSpPr>
        <p:spPr>
          <a:xfrm>
            <a:off x="838200" y="1344706"/>
            <a:ext cx="10515600" cy="5325035"/>
          </a:xfrm>
        </p:spPr>
        <p:txBody>
          <a:bodyPr>
            <a:normAutofit fontScale="47500" lnSpcReduction="20000"/>
          </a:bodyPr>
          <a:lstStyle/>
          <a:p>
            <a:pPr fontAlgn="ctr"/>
            <a:r>
              <a:rPr lang="en-GB" b="0" dirty="0" err="1">
                <a:effectLst/>
              </a:rPr>
              <a:t>Livros</a:t>
            </a:r>
            <a:r>
              <a:rPr lang="en-GB" b="0" dirty="0">
                <a:effectLst/>
              </a:rPr>
              <a:t> de </a:t>
            </a:r>
            <a:r>
              <a:rPr lang="en-GB" b="0" dirty="0" err="1">
                <a:effectLst/>
              </a:rPr>
              <a:t>Referência</a:t>
            </a:r>
            <a:r>
              <a:rPr lang="en-GB" b="0" dirty="0">
                <a:effectLst/>
              </a:rPr>
              <a:t> </a:t>
            </a:r>
          </a:p>
          <a:p>
            <a:pPr lvl="1"/>
            <a:r>
              <a:rPr lang="en-GB" b="1" dirty="0">
                <a:effectLst/>
              </a:rPr>
              <a:t>Russell Barkley:</a:t>
            </a:r>
            <a:r>
              <a:rPr lang="en-GB" b="0" dirty="0">
                <a:effectLst/>
              </a:rPr>
              <a:t> </a:t>
            </a:r>
            <a:r>
              <a:rPr lang="en-GB" dirty="0">
                <a:effectLst/>
              </a:rPr>
              <a:t>Autor </a:t>
            </a:r>
            <a:r>
              <a:rPr lang="en-GB" dirty="0" err="1">
                <a:effectLst/>
              </a:rPr>
              <a:t>renomado</a:t>
            </a:r>
            <a:r>
              <a:rPr lang="en-GB" dirty="0">
                <a:effectLst/>
              </a:rPr>
              <a:t>, com </a:t>
            </a:r>
            <a:r>
              <a:rPr lang="en-GB" dirty="0" err="1">
                <a:effectLst/>
              </a:rPr>
              <a:t>obras</a:t>
            </a:r>
            <a:r>
              <a:rPr lang="en-GB" dirty="0">
                <a:effectLst/>
              </a:rPr>
              <a:t> </a:t>
            </a:r>
            <a:r>
              <a:rPr lang="en-GB" dirty="0" err="1">
                <a:effectLst/>
              </a:rPr>
              <a:t>como</a:t>
            </a:r>
            <a:r>
              <a:rPr lang="en-GB" dirty="0">
                <a:effectLst/>
              </a:rPr>
              <a:t> "</a:t>
            </a:r>
            <a:r>
              <a:rPr lang="en-GB" dirty="0" err="1">
                <a:effectLst/>
              </a:rPr>
              <a:t>Vencendo</a:t>
            </a:r>
            <a:r>
              <a:rPr lang="en-GB" dirty="0">
                <a:effectLst/>
              </a:rPr>
              <a:t> o TDAH – </a:t>
            </a:r>
            <a:r>
              <a:rPr lang="en-GB" dirty="0" err="1">
                <a:effectLst/>
              </a:rPr>
              <a:t>Transtorno</a:t>
            </a:r>
            <a:r>
              <a:rPr lang="en-GB" dirty="0">
                <a:effectLst/>
              </a:rPr>
              <a:t> de </a:t>
            </a:r>
            <a:r>
              <a:rPr lang="en-GB" dirty="0" err="1">
                <a:effectLst/>
              </a:rPr>
              <a:t>Déficit</a:t>
            </a:r>
            <a:r>
              <a:rPr lang="en-GB" dirty="0">
                <a:effectLst/>
              </a:rPr>
              <a:t> de </a:t>
            </a:r>
            <a:r>
              <a:rPr lang="en-GB" dirty="0" err="1">
                <a:effectLst/>
              </a:rPr>
              <a:t>Atenção</a:t>
            </a:r>
            <a:r>
              <a:rPr lang="en-GB" dirty="0">
                <a:effectLst/>
              </a:rPr>
              <a:t> </a:t>
            </a:r>
            <a:r>
              <a:rPr lang="en-GB" dirty="0" err="1">
                <a:effectLst/>
              </a:rPr>
              <a:t>Adulto</a:t>
            </a:r>
            <a:r>
              <a:rPr lang="en-GB" dirty="0">
                <a:effectLst/>
              </a:rPr>
              <a:t>" (2011) e "</a:t>
            </a:r>
            <a:r>
              <a:rPr lang="en-GB" dirty="0" err="1">
                <a:effectLst/>
              </a:rPr>
              <a:t>Transtorno</a:t>
            </a:r>
            <a:r>
              <a:rPr lang="en-GB" dirty="0">
                <a:effectLst/>
              </a:rPr>
              <a:t> do </a:t>
            </a:r>
            <a:r>
              <a:rPr lang="en-GB" dirty="0" err="1">
                <a:effectLst/>
              </a:rPr>
              <a:t>Déficit</a:t>
            </a:r>
            <a:r>
              <a:rPr lang="en-GB" dirty="0">
                <a:effectLst/>
              </a:rPr>
              <a:t> de </a:t>
            </a:r>
            <a:r>
              <a:rPr lang="en-GB" dirty="0" err="1">
                <a:effectLst/>
              </a:rPr>
              <a:t>Atenção</a:t>
            </a:r>
            <a:r>
              <a:rPr lang="en-GB" dirty="0">
                <a:effectLst/>
              </a:rPr>
              <a:t>/ </a:t>
            </a:r>
            <a:r>
              <a:rPr lang="en-GB" dirty="0" err="1">
                <a:effectLst/>
              </a:rPr>
              <a:t>Hiperatividade</a:t>
            </a:r>
            <a:r>
              <a:rPr lang="en-GB" dirty="0">
                <a:effectLst/>
              </a:rPr>
              <a:t>" (2002).</a:t>
            </a:r>
          </a:p>
          <a:p>
            <a:pPr lvl="1"/>
            <a:r>
              <a:rPr lang="en-GB" b="1" dirty="0">
                <a:effectLst/>
              </a:rPr>
              <a:t>Paulo Mattos:</a:t>
            </a:r>
            <a:r>
              <a:rPr lang="en-GB" b="0" dirty="0">
                <a:effectLst/>
              </a:rPr>
              <a:t> </a:t>
            </a:r>
            <a:r>
              <a:rPr lang="en-GB" dirty="0">
                <a:effectLst/>
              </a:rPr>
              <a:t>Autor de </a:t>
            </a:r>
            <a:r>
              <a:rPr lang="en-GB" dirty="0" err="1">
                <a:effectLst/>
              </a:rPr>
              <a:t>livros</a:t>
            </a:r>
            <a:r>
              <a:rPr lang="en-GB" dirty="0">
                <a:effectLst/>
              </a:rPr>
              <a:t> </a:t>
            </a:r>
            <a:r>
              <a:rPr lang="en-GB" dirty="0" err="1">
                <a:effectLst/>
              </a:rPr>
              <a:t>como</a:t>
            </a:r>
            <a:r>
              <a:rPr lang="en-GB" dirty="0">
                <a:effectLst/>
              </a:rPr>
              <a:t> "</a:t>
            </a:r>
            <a:r>
              <a:rPr lang="en-GB" dirty="0" err="1">
                <a:effectLst/>
              </a:rPr>
              <a:t>Princípios</a:t>
            </a:r>
            <a:r>
              <a:rPr lang="en-GB" dirty="0">
                <a:effectLst/>
              </a:rPr>
              <a:t> e </a:t>
            </a:r>
            <a:r>
              <a:rPr lang="en-GB" dirty="0" err="1">
                <a:effectLst/>
              </a:rPr>
              <a:t>práticas</a:t>
            </a:r>
            <a:r>
              <a:rPr lang="en-GB" dirty="0">
                <a:effectLst/>
              </a:rPr>
              <a:t> </a:t>
            </a:r>
            <a:r>
              <a:rPr lang="en-GB" dirty="0" err="1">
                <a:effectLst/>
              </a:rPr>
              <a:t>em</a:t>
            </a:r>
            <a:r>
              <a:rPr lang="en-GB" dirty="0">
                <a:effectLst/>
              </a:rPr>
              <a:t> TDAH" (2002) e "No </a:t>
            </a:r>
            <a:r>
              <a:rPr lang="en-GB" dirty="0" err="1">
                <a:effectLst/>
              </a:rPr>
              <a:t>mundo</a:t>
            </a:r>
            <a:r>
              <a:rPr lang="en-GB" dirty="0">
                <a:effectLst/>
              </a:rPr>
              <a:t> da </a:t>
            </a:r>
            <a:r>
              <a:rPr lang="en-GB" dirty="0" err="1">
                <a:effectLst/>
              </a:rPr>
              <a:t>lua</a:t>
            </a:r>
            <a:r>
              <a:rPr lang="en-GB" dirty="0">
                <a:effectLst/>
              </a:rPr>
              <a:t>" (2008).</a:t>
            </a:r>
          </a:p>
          <a:p>
            <a:r>
              <a:rPr lang="en-GB" b="1" dirty="0">
                <a:effectLst/>
              </a:rPr>
              <a:t>Outros </a:t>
            </a:r>
            <a:r>
              <a:rPr lang="en-GB" b="1" dirty="0" err="1">
                <a:effectLst/>
              </a:rPr>
              <a:t>autores</a:t>
            </a:r>
            <a:r>
              <a:rPr lang="en-GB" b="1" dirty="0">
                <a:effectLst/>
              </a:rPr>
              <a:t> </a:t>
            </a:r>
            <a:r>
              <a:rPr lang="en-GB" b="1" dirty="0" err="1">
                <a:effectLst/>
              </a:rPr>
              <a:t>brasileiros</a:t>
            </a:r>
            <a:r>
              <a:rPr lang="en-GB" b="1" dirty="0">
                <a:effectLst/>
              </a:rPr>
              <a:t>:</a:t>
            </a:r>
            <a:r>
              <a:rPr lang="en-GB" b="0" dirty="0">
                <a:effectLst/>
              </a:rPr>
              <a:t> </a:t>
            </a:r>
          </a:p>
          <a:p>
            <a:pPr lvl="1"/>
            <a:r>
              <a:rPr lang="en-GB" dirty="0">
                <a:effectLst/>
              </a:rPr>
              <a:t>L. A. Rohde, E. B. P. Benczik, A. B. B. Silva e M. R. </a:t>
            </a:r>
            <a:r>
              <a:rPr lang="en-GB" dirty="0" err="1">
                <a:effectLst/>
              </a:rPr>
              <a:t>Lousa</a:t>
            </a:r>
            <a:r>
              <a:rPr lang="en-GB" dirty="0">
                <a:effectLst/>
              </a:rPr>
              <a:t> Neto </a:t>
            </a:r>
            <a:r>
              <a:rPr lang="en-GB" dirty="0" err="1">
                <a:effectLst/>
              </a:rPr>
              <a:t>também</a:t>
            </a:r>
            <a:r>
              <a:rPr lang="en-GB" dirty="0">
                <a:effectLst/>
              </a:rPr>
              <a:t> </a:t>
            </a:r>
            <a:r>
              <a:rPr lang="en-GB" dirty="0" err="1">
                <a:effectLst/>
              </a:rPr>
              <a:t>publicaram</a:t>
            </a:r>
            <a:r>
              <a:rPr lang="en-GB" dirty="0">
                <a:effectLst/>
              </a:rPr>
              <a:t> </a:t>
            </a:r>
            <a:r>
              <a:rPr lang="en-GB" dirty="0" err="1">
                <a:effectLst/>
              </a:rPr>
              <a:t>obras</a:t>
            </a:r>
            <a:r>
              <a:rPr lang="en-GB" dirty="0">
                <a:effectLst/>
              </a:rPr>
              <a:t> </a:t>
            </a:r>
            <a:r>
              <a:rPr lang="en-GB" dirty="0" err="1">
                <a:effectLst/>
              </a:rPr>
              <a:t>sobre</a:t>
            </a:r>
            <a:r>
              <a:rPr lang="en-GB" dirty="0">
                <a:effectLst/>
              </a:rPr>
              <a:t> o </a:t>
            </a:r>
            <a:r>
              <a:rPr lang="en-GB" dirty="0" err="1">
                <a:effectLst/>
              </a:rPr>
              <a:t>tema</a:t>
            </a:r>
            <a:r>
              <a:rPr lang="en-GB" dirty="0">
                <a:effectLst/>
              </a:rPr>
              <a:t>.</a:t>
            </a:r>
          </a:p>
          <a:p>
            <a:pPr lvl="1"/>
            <a:r>
              <a:rPr lang="en-GB" b="0" dirty="0" err="1">
                <a:effectLst/>
              </a:rPr>
              <a:t>Organizações</a:t>
            </a:r>
            <a:r>
              <a:rPr lang="en-GB" b="0" dirty="0">
                <a:effectLst/>
              </a:rPr>
              <a:t> e </a:t>
            </a:r>
            <a:r>
              <a:rPr lang="en-GB" b="0" dirty="0" err="1">
                <a:effectLst/>
              </a:rPr>
              <a:t>Documentos</a:t>
            </a:r>
            <a:endParaRPr lang="en-GB" b="0" dirty="0">
              <a:effectLst/>
            </a:endParaRPr>
          </a:p>
          <a:p>
            <a:pPr lvl="1" fontAlgn="ctr"/>
            <a:r>
              <a:rPr lang="en-GB" b="1" u="sng" dirty="0">
                <a:hlinkClick r:id="rId2"/>
              </a:rPr>
              <a:t>Associação Brasileira do Déficit de Atenção (ABDA)</a:t>
            </a:r>
            <a:r>
              <a:rPr lang="en-GB" b="1" dirty="0">
                <a:effectLst/>
              </a:rPr>
              <a:t>:</a:t>
            </a:r>
            <a:r>
              <a:rPr lang="en-GB" dirty="0">
                <a:effectLst/>
              </a:rPr>
              <a:t> </a:t>
            </a:r>
            <a:r>
              <a:rPr lang="en-GB" dirty="0" err="1">
                <a:effectLst/>
              </a:rPr>
              <a:t>Oferece</a:t>
            </a:r>
            <a:r>
              <a:rPr lang="en-GB" dirty="0">
                <a:effectLst/>
              </a:rPr>
              <a:t> </a:t>
            </a:r>
            <a:r>
              <a:rPr lang="en-GB" dirty="0" err="1">
                <a:effectLst/>
              </a:rPr>
              <a:t>informações</a:t>
            </a:r>
            <a:r>
              <a:rPr lang="en-GB" dirty="0">
                <a:effectLst/>
              </a:rPr>
              <a:t> e </a:t>
            </a:r>
            <a:r>
              <a:rPr lang="en-GB" dirty="0" err="1">
                <a:effectLst/>
              </a:rPr>
              <a:t>recursos</a:t>
            </a:r>
            <a:r>
              <a:rPr lang="en-GB" dirty="0">
                <a:effectLst/>
              </a:rPr>
              <a:t> </a:t>
            </a:r>
            <a:r>
              <a:rPr lang="en-GB" dirty="0" err="1">
                <a:effectLst/>
              </a:rPr>
              <a:t>sobre</a:t>
            </a:r>
            <a:r>
              <a:rPr lang="en-GB" dirty="0">
                <a:effectLst/>
              </a:rPr>
              <a:t> o </a:t>
            </a:r>
            <a:r>
              <a:rPr lang="en-GB" dirty="0" err="1">
                <a:effectLst/>
              </a:rPr>
              <a:t>transtorno</a:t>
            </a:r>
            <a:r>
              <a:rPr lang="en-GB" dirty="0">
                <a:effectLst/>
              </a:rPr>
              <a:t>. </a:t>
            </a:r>
          </a:p>
          <a:p>
            <a:pPr lvl="1" fontAlgn="ctr"/>
            <a:r>
              <a:rPr lang="en-GB" b="1" dirty="0">
                <a:effectLst/>
              </a:rPr>
              <a:t>DSM-IV (Manual </a:t>
            </a:r>
            <a:r>
              <a:rPr lang="en-GB" b="1" dirty="0" err="1">
                <a:effectLst/>
              </a:rPr>
              <a:t>Diagnóstico</a:t>
            </a:r>
            <a:r>
              <a:rPr lang="en-GB" b="1" dirty="0">
                <a:effectLst/>
              </a:rPr>
              <a:t> e </a:t>
            </a:r>
            <a:r>
              <a:rPr lang="en-GB" b="1" dirty="0" err="1">
                <a:effectLst/>
              </a:rPr>
              <a:t>Estatístico</a:t>
            </a:r>
            <a:r>
              <a:rPr lang="en-GB" b="1" dirty="0">
                <a:effectLst/>
              </a:rPr>
              <a:t> de </a:t>
            </a:r>
            <a:r>
              <a:rPr lang="en-GB" b="1" dirty="0" err="1">
                <a:effectLst/>
              </a:rPr>
              <a:t>Transtornos</a:t>
            </a:r>
            <a:r>
              <a:rPr lang="en-GB" b="1" dirty="0">
                <a:effectLst/>
              </a:rPr>
              <a:t> </a:t>
            </a:r>
            <a:r>
              <a:rPr lang="en-GB" b="1" dirty="0" err="1">
                <a:effectLst/>
              </a:rPr>
              <a:t>Mentais</a:t>
            </a:r>
            <a:r>
              <a:rPr lang="en-GB" b="1" dirty="0">
                <a:effectLst/>
              </a:rPr>
              <a:t>):</a:t>
            </a:r>
            <a:r>
              <a:rPr lang="en-GB" dirty="0">
                <a:effectLst/>
              </a:rPr>
              <a:t> </a:t>
            </a:r>
            <a:r>
              <a:rPr lang="en-GB" dirty="0" err="1">
                <a:effectLst/>
              </a:rPr>
              <a:t>Fornece</a:t>
            </a:r>
            <a:r>
              <a:rPr lang="en-GB" dirty="0">
                <a:effectLst/>
              </a:rPr>
              <a:t> </a:t>
            </a:r>
            <a:r>
              <a:rPr lang="en-GB" dirty="0" err="1">
                <a:effectLst/>
              </a:rPr>
              <a:t>os</a:t>
            </a:r>
            <a:r>
              <a:rPr lang="en-GB" dirty="0">
                <a:effectLst/>
              </a:rPr>
              <a:t> </a:t>
            </a:r>
            <a:r>
              <a:rPr lang="en-GB" dirty="0" err="1">
                <a:effectLst/>
              </a:rPr>
              <a:t>critérios</a:t>
            </a:r>
            <a:r>
              <a:rPr lang="en-GB" dirty="0">
                <a:effectLst/>
              </a:rPr>
              <a:t> </a:t>
            </a:r>
            <a:r>
              <a:rPr lang="en-GB" dirty="0" err="1">
                <a:effectLst/>
              </a:rPr>
              <a:t>diagnósticos</a:t>
            </a:r>
            <a:r>
              <a:rPr lang="en-GB" dirty="0">
                <a:effectLst/>
              </a:rPr>
              <a:t> para o TDAH. </a:t>
            </a:r>
          </a:p>
          <a:p>
            <a:pPr lvl="1" fontAlgn="ctr"/>
            <a:r>
              <a:rPr lang="en-GB" u="sng" dirty="0">
                <a:hlinkClick r:id="rId3"/>
              </a:rPr>
              <a:t>GOV.BR</a:t>
            </a:r>
            <a:r>
              <a:rPr lang="en-GB" dirty="0">
                <a:effectLst/>
              </a:rPr>
              <a:t>: </a:t>
            </a:r>
            <a:r>
              <a:rPr lang="en-GB" dirty="0" err="1">
                <a:effectLst/>
              </a:rPr>
              <a:t>Documentos</a:t>
            </a:r>
            <a:r>
              <a:rPr lang="en-GB" dirty="0">
                <a:effectLst/>
              </a:rPr>
              <a:t> </a:t>
            </a:r>
            <a:r>
              <a:rPr lang="en-GB" dirty="0" err="1">
                <a:effectLst/>
              </a:rPr>
              <a:t>como</a:t>
            </a:r>
            <a:r>
              <a:rPr lang="en-GB" dirty="0">
                <a:effectLst/>
              </a:rPr>
              <a:t> a Lei nº 14.254, de 30 de </a:t>
            </a:r>
            <a:r>
              <a:rPr lang="en-GB" dirty="0" err="1">
                <a:effectLst/>
              </a:rPr>
              <a:t>novembro</a:t>
            </a:r>
            <a:r>
              <a:rPr lang="en-GB" dirty="0">
                <a:effectLst/>
              </a:rPr>
              <a:t> de 2021, que </a:t>
            </a:r>
            <a:r>
              <a:rPr lang="en-GB" dirty="0" err="1">
                <a:effectLst/>
              </a:rPr>
              <a:t>dispõe</a:t>
            </a:r>
            <a:r>
              <a:rPr lang="en-GB" dirty="0">
                <a:effectLst/>
              </a:rPr>
              <a:t> </a:t>
            </a:r>
            <a:r>
              <a:rPr lang="en-GB" dirty="0" err="1">
                <a:effectLst/>
              </a:rPr>
              <a:t>sobre</a:t>
            </a:r>
            <a:r>
              <a:rPr lang="en-GB" dirty="0">
                <a:effectLst/>
              </a:rPr>
              <a:t> o </a:t>
            </a:r>
            <a:r>
              <a:rPr lang="en-GB" dirty="0" err="1">
                <a:effectLst/>
              </a:rPr>
              <a:t>acompanhamento</a:t>
            </a:r>
            <a:r>
              <a:rPr lang="en-GB" dirty="0">
                <a:effectLst/>
              </a:rPr>
              <a:t> integral de </a:t>
            </a:r>
            <a:r>
              <a:rPr lang="en-GB" dirty="0" err="1">
                <a:effectLst/>
              </a:rPr>
              <a:t>educandos</a:t>
            </a:r>
            <a:r>
              <a:rPr lang="en-GB" dirty="0">
                <a:effectLst/>
              </a:rPr>
              <a:t> com TDAH. </a:t>
            </a:r>
          </a:p>
          <a:p>
            <a:pPr marL="0" indent="0">
              <a:buNone/>
            </a:pPr>
            <a:r>
              <a:rPr lang="en-GB" dirty="0"/>
              <a:t/>
            </a:r>
            <a:br>
              <a:rPr lang="en-GB" dirty="0"/>
            </a:br>
            <a:r>
              <a:rPr lang="en-GB" dirty="0" err="1"/>
              <a:t>Steingard</a:t>
            </a:r>
            <a:r>
              <a:rPr lang="en-GB" dirty="0"/>
              <a:t> R, </a:t>
            </a:r>
            <a:r>
              <a:rPr lang="en-GB" dirty="0" err="1"/>
              <a:t>Taskiran</a:t>
            </a:r>
            <a:r>
              <a:rPr lang="en-GB" dirty="0"/>
              <a:t> S, Connor DF, Markowitz JS, Stein MA. New Formulations of Stimulants: An Update for Clinicians. J Child </a:t>
            </a:r>
            <a:r>
              <a:rPr lang="en-GB" dirty="0" err="1"/>
              <a:t>Adolesc</a:t>
            </a:r>
            <a:r>
              <a:rPr lang="en-GB" dirty="0"/>
              <a:t> </a:t>
            </a:r>
            <a:r>
              <a:rPr lang="en-GB" dirty="0" err="1"/>
              <a:t>Psychopharmacol</a:t>
            </a:r>
            <a:r>
              <a:rPr lang="en-GB" dirty="0"/>
              <a:t>. 2019 Jun;29(5):324-339. [</a:t>
            </a:r>
            <a:r>
              <a:rPr lang="en-GB" dirty="0">
                <a:hlinkClick r:id="rId4"/>
              </a:rPr>
              <a:t>PMC free article</a:t>
            </a:r>
            <a:r>
              <a:rPr lang="en-GB" dirty="0"/>
              <a:t>] [</a:t>
            </a:r>
            <a:r>
              <a:rPr lang="en-GB" dirty="0">
                <a:hlinkClick r:id="rId5"/>
              </a:rPr>
              <a:t>PubMed</a:t>
            </a:r>
            <a:r>
              <a:rPr lang="en-GB" dirty="0"/>
              <a:t>]</a:t>
            </a:r>
          </a:p>
          <a:p>
            <a:pPr marL="0" indent="0">
              <a:buNone/>
            </a:pPr>
            <a:r>
              <a:rPr lang="en-GB" dirty="0"/>
              <a:t>van der Burg D, </a:t>
            </a:r>
            <a:r>
              <a:rPr lang="en-GB" dirty="0" err="1"/>
              <a:t>Crunelle</a:t>
            </a:r>
            <a:r>
              <a:rPr lang="en-GB" dirty="0"/>
              <a:t> CL, Matthys F, van den Brink W. Diagnosis and treatment of patients with comorbid substance use disorder and adult attention-deficit and hyperactivity disorder: a review of recent publications. Curr </a:t>
            </a:r>
            <a:r>
              <a:rPr lang="en-GB" dirty="0" err="1"/>
              <a:t>Opin</a:t>
            </a:r>
            <a:r>
              <a:rPr lang="en-GB" dirty="0"/>
              <a:t> Psychiatry. 2019 Jul;32(4):300-306. [</a:t>
            </a:r>
            <a:r>
              <a:rPr lang="en-GB" dirty="0">
                <a:hlinkClick r:id="rId6"/>
              </a:rPr>
              <a:t>PubMed</a:t>
            </a:r>
            <a:r>
              <a:rPr lang="en-GB" dirty="0"/>
              <a:t>]</a:t>
            </a:r>
          </a:p>
          <a:p>
            <a:pPr marL="0" indent="0">
              <a:buNone/>
            </a:pPr>
            <a:r>
              <a:rPr lang="en-GB" dirty="0"/>
              <a:t>Brinkman WB, Hartl Majcher J, Poling LM, Shi G, Zender M, </a:t>
            </a:r>
            <a:r>
              <a:rPr lang="en-GB" dirty="0" err="1"/>
              <a:t>Sucharew</a:t>
            </a:r>
            <a:r>
              <a:rPr lang="en-GB" dirty="0"/>
              <a:t> H, Britto MT, Epstein JN. Shared decision-making to improve attention-deficit hyperactivity disorder care. Patient </a:t>
            </a:r>
            <a:r>
              <a:rPr lang="en-GB" dirty="0" err="1"/>
              <a:t>Educ</a:t>
            </a:r>
            <a:r>
              <a:rPr lang="en-GB" dirty="0"/>
              <a:t> Couns. 2013 Oct;93(1):95-101. [</a:t>
            </a:r>
            <a:r>
              <a:rPr lang="en-GB" dirty="0">
                <a:hlinkClick r:id="rId7"/>
              </a:rPr>
              <a:t>PMC free article</a:t>
            </a:r>
            <a:r>
              <a:rPr lang="en-GB" dirty="0"/>
              <a:t>] [</a:t>
            </a:r>
            <a:r>
              <a:rPr lang="en-GB" dirty="0">
                <a:hlinkClick r:id="rId8"/>
              </a:rPr>
              <a:t>PubMed</a:t>
            </a:r>
            <a:r>
              <a:rPr lang="en-GB" dirty="0"/>
              <a:t>]</a:t>
            </a:r>
          </a:p>
          <a:p>
            <a:pPr marL="0" indent="0">
              <a:buNone/>
            </a:pPr>
            <a:r>
              <a:rPr lang="en-GB" dirty="0"/>
              <a:t>Cortese S, Coghill D. Twenty years of research on attention-deficit/hyperactivity disorder (ADHD): looking back, looking forward. Evid Based Ment Health. 2018 Nov;21(4):173-176. [</a:t>
            </a:r>
            <a:r>
              <a:rPr lang="en-GB" dirty="0">
                <a:hlinkClick r:id="rId9"/>
              </a:rPr>
              <a:t>PMC free article</a:t>
            </a:r>
            <a:r>
              <a:rPr lang="en-GB" dirty="0"/>
              <a:t>] [</a:t>
            </a:r>
            <a:r>
              <a:rPr lang="en-GB" dirty="0">
                <a:hlinkClick r:id="rId10"/>
              </a:rPr>
              <a:t>PubMed</a:t>
            </a:r>
            <a:r>
              <a:rPr lang="en-GB" dirty="0"/>
              <a:t>]</a:t>
            </a:r>
          </a:p>
          <a:p>
            <a:pPr marL="0" indent="0">
              <a:buNone/>
            </a:pPr>
            <a:r>
              <a:rPr lang="en-GB" dirty="0"/>
              <a:t>Mikami AY, Miller M, Lerner MD. Social functioning in youth with attention-deficit/hyperactivity disorder and autism spectrum disorder: transdiagnostic commonalities and differences. Clin </a:t>
            </a:r>
            <a:r>
              <a:rPr lang="en-GB" dirty="0" err="1"/>
              <a:t>Psychol</a:t>
            </a:r>
            <a:r>
              <a:rPr lang="en-GB" dirty="0"/>
              <a:t> Rev. 2019 Mar;68:54-70.[</a:t>
            </a:r>
            <a:r>
              <a:rPr lang="en-GB" dirty="0">
                <a:hlinkClick r:id="rId11"/>
              </a:rPr>
              <a:t>PubMed</a:t>
            </a:r>
            <a:r>
              <a:rPr lang="en-GB" dirty="0"/>
              <a:t>]</a:t>
            </a:r>
          </a:p>
          <a:p>
            <a:pPr marL="0" indent="0">
              <a:buNone/>
            </a:pPr>
            <a:r>
              <a:rPr lang="en-GB" dirty="0"/>
              <a:t>Leahy LG. Diagnosis and treatment of ADHD in children vs adults: What nurses should know. Arch </a:t>
            </a:r>
            <a:r>
              <a:rPr lang="en-GB" dirty="0" err="1"/>
              <a:t>Psychiatr</a:t>
            </a:r>
            <a:r>
              <a:rPr lang="en-GB" dirty="0"/>
              <a:t> </a:t>
            </a:r>
            <a:r>
              <a:rPr lang="en-GB" dirty="0" err="1"/>
              <a:t>Nurs</a:t>
            </a:r>
            <a:r>
              <a:rPr lang="en-GB" dirty="0"/>
              <a:t>. 2018 Dec;32(6):890-895. [</a:t>
            </a:r>
            <a:r>
              <a:rPr lang="en-GB" dirty="0">
                <a:hlinkClick r:id="rId12"/>
              </a:rPr>
              <a:t>PubMed</a:t>
            </a:r>
            <a:r>
              <a:rPr lang="en-GB" dirty="0"/>
              <a:t>]</a:t>
            </a:r>
          </a:p>
          <a:p>
            <a:pPr marL="0" indent="0">
              <a:buNone/>
            </a:pPr>
            <a:endParaRPr lang="en-US" dirty="0"/>
          </a:p>
        </p:txBody>
      </p:sp>
    </p:spTree>
    <p:extLst>
      <p:ext uri="{BB962C8B-B14F-4D97-AF65-F5344CB8AC3E}">
        <p14:creationId xmlns:p14="http://schemas.microsoft.com/office/powerpoint/2010/main" val="2127614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xmlns=""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ight Triangle 23">
            <a:extLst>
              <a:ext uri="{FF2B5EF4-FFF2-40B4-BE49-F238E27FC236}">
                <a16:creationId xmlns:a16="http://schemas.microsoft.com/office/drawing/2014/main" xmlns=""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xmlns=""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49A89639-F6F4-0218-63E3-4848C546A011}"/>
              </a:ext>
            </a:extLst>
          </p:cNvPr>
          <p:cNvSpPr>
            <a:spLocks noGrp="1"/>
          </p:cNvSpPr>
          <p:nvPr>
            <p:ph type="title"/>
          </p:nvPr>
        </p:nvSpPr>
        <p:spPr>
          <a:xfrm>
            <a:off x="1075767" y="1188637"/>
            <a:ext cx="2988234" cy="4480726"/>
          </a:xfrm>
        </p:spPr>
        <p:txBody>
          <a:bodyPr>
            <a:normAutofit/>
          </a:bodyPr>
          <a:lstStyle/>
          <a:p>
            <a:pPr algn="r"/>
            <a:r>
              <a:rPr lang="en-US" sz="6600" dirty="0"/>
              <a:t>TDAH</a:t>
            </a:r>
          </a:p>
        </p:txBody>
      </p:sp>
      <p:cxnSp>
        <p:nvCxnSpPr>
          <p:cNvPr id="28" name="Straight Connector 27">
            <a:extLst>
              <a:ext uri="{FF2B5EF4-FFF2-40B4-BE49-F238E27FC236}">
                <a16:creationId xmlns:a16="http://schemas.microsoft.com/office/drawing/2014/main" xmlns="" id="{23AAC9B5-8015-485C-ACF9-A750390E9A56}"/>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7" name="Content Placeholder 2">
            <a:extLst>
              <a:ext uri="{FF2B5EF4-FFF2-40B4-BE49-F238E27FC236}">
                <a16:creationId xmlns:a16="http://schemas.microsoft.com/office/drawing/2014/main" xmlns="" id="{85802D8A-ECCC-3DDA-0557-6A1DA6450A02}"/>
              </a:ext>
            </a:extLst>
          </p:cNvPr>
          <p:cNvSpPr>
            <a:spLocks noGrp="1"/>
          </p:cNvSpPr>
          <p:nvPr>
            <p:ph idx="1"/>
          </p:nvPr>
        </p:nvSpPr>
        <p:spPr>
          <a:xfrm>
            <a:off x="4870941" y="791309"/>
            <a:ext cx="5926010" cy="5134706"/>
          </a:xfrm>
        </p:spPr>
        <p:txBody>
          <a:bodyPr anchor="ctr">
            <a:normAutofit fontScale="85000" lnSpcReduction="20000"/>
          </a:bodyPr>
          <a:lstStyle/>
          <a:p>
            <a:pPr marL="0" indent="0">
              <a:buNone/>
            </a:pPr>
            <a:r>
              <a:rPr lang="en-US" sz="2400" b="1" dirty="0" err="1"/>
              <a:t>Causas</a:t>
            </a:r>
            <a:endParaRPr lang="en-US" sz="2400" b="1" dirty="0"/>
          </a:p>
          <a:p>
            <a:pPr lvl="1"/>
            <a:r>
              <a:rPr lang="en-US" dirty="0" err="1"/>
              <a:t>Embora</a:t>
            </a:r>
            <a:r>
              <a:rPr lang="en-US" dirty="0"/>
              <a:t> a causa </a:t>
            </a:r>
            <a:r>
              <a:rPr lang="en-US" dirty="0" err="1"/>
              <a:t>exata</a:t>
            </a:r>
            <a:r>
              <a:rPr lang="en-US" dirty="0"/>
              <a:t> do TDAH </a:t>
            </a:r>
            <a:r>
              <a:rPr lang="en-US" dirty="0" err="1"/>
              <a:t>não</a:t>
            </a:r>
            <a:r>
              <a:rPr lang="en-US" dirty="0"/>
              <a:t> </a:t>
            </a:r>
            <a:r>
              <a:rPr lang="en-US" dirty="0" err="1"/>
              <a:t>seja</a:t>
            </a:r>
            <a:r>
              <a:rPr lang="en-US" dirty="0"/>
              <a:t> </a:t>
            </a:r>
            <a:r>
              <a:rPr lang="en-US" dirty="0" err="1"/>
              <a:t>clara</a:t>
            </a:r>
            <a:r>
              <a:rPr lang="en-US" dirty="0"/>
              <a:t>, </a:t>
            </a:r>
            <a:r>
              <a:rPr lang="en-US" dirty="0" err="1"/>
              <a:t>os</a:t>
            </a:r>
            <a:r>
              <a:rPr lang="en-US" dirty="0"/>
              <a:t> </a:t>
            </a:r>
            <a:r>
              <a:rPr lang="en-US" dirty="0" err="1"/>
              <a:t>esforços</a:t>
            </a:r>
            <a:r>
              <a:rPr lang="en-US" dirty="0"/>
              <a:t> de </a:t>
            </a:r>
            <a:r>
              <a:rPr lang="en-US" dirty="0" err="1"/>
              <a:t>pesquisa</a:t>
            </a:r>
            <a:r>
              <a:rPr lang="en-US" dirty="0"/>
              <a:t> </a:t>
            </a:r>
            <a:r>
              <a:rPr lang="en-US" dirty="0" err="1"/>
              <a:t>continuam</a:t>
            </a:r>
            <a:r>
              <a:rPr lang="en-US" dirty="0"/>
              <a:t>. </a:t>
            </a:r>
            <a:r>
              <a:rPr lang="en-US" dirty="0" err="1"/>
              <a:t>Os</a:t>
            </a:r>
            <a:r>
              <a:rPr lang="en-US" dirty="0"/>
              <a:t> </a:t>
            </a:r>
            <a:r>
              <a:rPr lang="en-US" dirty="0" err="1"/>
              <a:t>fatores</a:t>
            </a:r>
            <a:r>
              <a:rPr lang="en-US" dirty="0"/>
              <a:t> que </a:t>
            </a:r>
            <a:r>
              <a:rPr lang="en-US" dirty="0" err="1"/>
              <a:t>podem</a:t>
            </a:r>
            <a:r>
              <a:rPr lang="en-US" dirty="0"/>
              <a:t> </a:t>
            </a:r>
            <a:r>
              <a:rPr lang="en-US" dirty="0" err="1"/>
              <a:t>estar</a:t>
            </a:r>
            <a:r>
              <a:rPr lang="en-US" dirty="0"/>
              <a:t> </a:t>
            </a:r>
            <a:r>
              <a:rPr lang="en-US" dirty="0" err="1"/>
              <a:t>envolvidos</a:t>
            </a:r>
            <a:r>
              <a:rPr lang="en-US" dirty="0"/>
              <a:t> no </a:t>
            </a:r>
            <a:r>
              <a:rPr lang="en-US" dirty="0" err="1"/>
              <a:t>desenvolvimento</a:t>
            </a:r>
            <a:r>
              <a:rPr lang="en-US" dirty="0"/>
              <a:t> do TDAH </a:t>
            </a:r>
            <a:r>
              <a:rPr lang="en-US" dirty="0" err="1"/>
              <a:t>incluem</a:t>
            </a:r>
            <a:r>
              <a:rPr lang="en-US" dirty="0"/>
              <a:t>:</a:t>
            </a:r>
          </a:p>
          <a:p>
            <a:pPr lvl="2"/>
            <a:r>
              <a:rPr lang="en-US" sz="2400" b="1" dirty="0" err="1"/>
              <a:t>Genética</a:t>
            </a:r>
            <a:r>
              <a:rPr lang="en-US" sz="2400" b="1" dirty="0"/>
              <a:t>. </a:t>
            </a:r>
            <a:r>
              <a:rPr lang="en-US" sz="2400" dirty="0"/>
              <a:t>O TDAH </a:t>
            </a:r>
            <a:r>
              <a:rPr lang="en-US" sz="2400" dirty="0" err="1"/>
              <a:t>pode</a:t>
            </a:r>
            <a:r>
              <a:rPr lang="en-US" sz="2400" dirty="0"/>
              <a:t> ser </a:t>
            </a:r>
            <a:r>
              <a:rPr lang="en-US" sz="2400" dirty="0" err="1"/>
              <a:t>hereditário</a:t>
            </a:r>
            <a:r>
              <a:rPr lang="en-US" sz="2400" dirty="0"/>
              <a:t> e </a:t>
            </a:r>
            <a:r>
              <a:rPr lang="en-US" sz="2400" dirty="0" err="1"/>
              <a:t>estudos</a:t>
            </a:r>
            <a:r>
              <a:rPr lang="en-US" sz="2400" dirty="0"/>
              <a:t> </a:t>
            </a:r>
            <a:r>
              <a:rPr lang="en-US" sz="2400" dirty="0" err="1"/>
              <a:t>indicam</a:t>
            </a:r>
            <a:r>
              <a:rPr lang="en-US" sz="2400" dirty="0"/>
              <a:t> que </a:t>
            </a:r>
            <a:r>
              <a:rPr lang="en-US" sz="2400" dirty="0" err="1"/>
              <a:t>os</a:t>
            </a:r>
            <a:r>
              <a:rPr lang="en-US" sz="2400" dirty="0"/>
              <a:t> genes </a:t>
            </a:r>
            <a:r>
              <a:rPr lang="en-US" sz="2400" dirty="0" err="1"/>
              <a:t>podem</a:t>
            </a:r>
            <a:r>
              <a:rPr lang="en-US" sz="2400" dirty="0"/>
              <a:t> </a:t>
            </a:r>
            <a:r>
              <a:rPr lang="en-US" sz="2400" dirty="0" err="1"/>
              <a:t>desempenhar</a:t>
            </a:r>
            <a:r>
              <a:rPr lang="en-US" sz="2400" dirty="0"/>
              <a:t> um </a:t>
            </a:r>
            <a:r>
              <a:rPr lang="en-US" sz="2400" dirty="0" err="1"/>
              <a:t>papel</a:t>
            </a:r>
            <a:r>
              <a:rPr lang="en-US" sz="2400" dirty="0"/>
              <a:t>.</a:t>
            </a:r>
          </a:p>
          <a:p>
            <a:pPr lvl="2"/>
            <a:r>
              <a:rPr lang="en-US" sz="2400" b="1" dirty="0" err="1"/>
              <a:t>Ambiente</a:t>
            </a:r>
            <a:r>
              <a:rPr lang="en-US" sz="2400" b="1" dirty="0"/>
              <a:t>. </a:t>
            </a:r>
            <a:r>
              <a:rPr lang="en-US" sz="2400" dirty="0"/>
              <a:t>Certos </a:t>
            </a:r>
            <a:r>
              <a:rPr lang="en-US" sz="2400" dirty="0" err="1"/>
              <a:t>fatores</a:t>
            </a:r>
            <a:r>
              <a:rPr lang="en-US" sz="2400" dirty="0"/>
              <a:t> </a:t>
            </a:r>
            <a:r>
              <a:rPr lang="en-US" sz="2400" dirty="0" err="1"/>
              <a:t>ambientais</a:t>
            </a:r>
            <a:r>
              <a:rPr lang="en-US" sz="2400" dirty="0"/>
              <a:t> </a:t>
            </a:r>
            <a:r>
              <a:rPr lang="en-US" sz="2400" dirty="0" err="1"/>
              <a:t>também</a:t>
            </a:r>
            <a:r>
              <a:rPr lang="en-US" sz="2400" dirty="0"/>
              <a:t> </a:t>
            </a:r>
            <a:r>
              <a:rPr lang="en-US" sz="2400" dirty="0" err="1"/>
              <a:t>podem</a:t>
            </a:r>
            <a:r>
              <a:rPr lang="en-US" sz="2400" dirty="0"/>
              <a:t> </a:t>
            </a:r>
            <a:r>
              <a:rPr lang="en-US" sz="2400" dirty="0" err="1"/>
              <a:t>aumentar</a:t>
            </a:r>
            <a:r>
              <a:rPr lang="en-US" sz="2400" dirty="0"/>
              <a:t> o </a:t>
            </a:r>
            <a:r>
              <a:rPr lang="en-US" sz="2400" dirty="0" err="1"/>
              <a:t>risco</a:t>
            </a:r>
            <a:r>
              <a:rPr lang="en-US" sz="2400" dirty="0"/>
              <a:t>, </a:t>
            </a:r>
            <a:r>
              <a:rPr lang="en-US" sz="2400" dirty="0" err="1"/>
              <a:t>como</a:t>
            </a:r>
            <a:r>
              <a:rPr lang="en-US" sz="2400" dirty="0"/>
              <a:t> a </a:t>
            </a:r>
            <a:r>
              <a:rPr lang="en-US" sz="2400" dirty="0" err="1"/>
              <a:t>exposição</a:t>
            </a:r>
            <a:r>
              <a:rPr lang="en-US" sz="2400" dirty="0"/>
              <a:t> </a:t>
            </a:r>
            <a:r>
              <a:rPr lang="en-US" sz="2400" dirty="0" err="1"/>
              <a:t>ao</a:t>
            </a:r>
            <a:r>
              <a:rPr lang="en-US" sz="2400" dirty="0"/>
              <a:t> </a:t>
            </a:r>
            <a:r>
              <a:rPr lang="en-US" sz="2400" dirty="0" err="1"/>
              <a:t>chumbo</a:t>
            </a:r>
            <a:r>
              <a:rPr lang="en-US" sz="2400" dirty="0"/>
              <a:t> </a:t>
            </a:r>
            <a:r>
              <a:rPr lang="en-US" sz="2400" dirty="0" err="1"/>
              <a:t>na</a:t>
            </a:r>
            <a:r>
              <a:rPr lang="en-US" sz="2400" dirty="0"/>
              <a:t> </a:t>
            </a:r>
            <a:r>
              <a:rPr lang="en-US" sz="2400" dirty="0" err="1"/>
              <a:t>infância</a:t>
            </a:r>
            <a:r>
              <a:rPr lang="en-US" sz="2400" dirty="0"/>
              <a:t>.</a:t>
            </a:r>
          </a:p>
          <a:p>
            <a:pPr lvl="2"/>
            <a:r>
              <a:rPr lang="en-US" sz="2400" b="1" dirty="0" err="1"/>
              <a:t>Problemas</a:t>
            </a:r>
            <a:r>
              <a:rPr lang="en-US" sz="2400" b="1" dirty="0"/>
              <a:t> </a:t>
            </a:r>
            <a:r>
              <a:rPr lang="en-US" sz="2400" b="1" dirty="0" err="1"/>
              <a:t>durante</a:t>
            </a:r>
            <a:r>
              <a:rPr lang="en-US" sz="2400" b="1" dirty="0"/>
              <a:t> o </a:t>
            </a:r>
            <a:r>
              <a:rPr lang="en-US" sz="2400" b="1" dirty="0" err="1"/>
              <a:t>desenvolvimento</a:t>
            </a:r>
            <a:r>
              <a:rPr lang="en-US" sz="2400" dirty="0"/>
              <a:t>. </a:t>
            </a:r>
            <a:r>
              <a:rPr lang="en-US" sz="2600" dirty="0" err="1"/>
              <a:t>Problemas</a:t>
            </a:r>
            <a:r>
              <a:rPr lang="en-US" sz="2600" dirty="0"/>
              <a:t> com o </a:t>
            </a:r>
            <a:r>
              <a:rPr lang="en-US" sz="2600" dirty="0" err="1"/>
              <a:t>sistema</a:t>
            </a:r>
            <a:r>
              <a:rPr lang="en-US" sz="2600" dirty="0"/>
              <a:t> </a:t>
            </a:r>
            <a:r>
              <a:rPr lang="en-US" sz="2600" dirty="0" err="1"/>
              <a:t>nervoso</a:t>
            </a:r>
            <a:r>
              <a:rPr lang="en-US" sz="2600" dirty="0"/>
              <a:t> central </a:t>
            </a:r>
            <a:r>
              <a:rPr lang="en-US" sz="2600" dirty="0" err="1"/>
              <a:t>em</a:t>
            </a:r>
            <a:r>
              <a:rPr lang="en-US" sz="2600" dirty="0"/>
              <a:t> </a:t>
            </a:r>
            <a:r>
              <a:rPr lang="en-US" sz="2600" dirty="0" err="1"/>
              <a:t>momentos-chave</a:t>
            </a:r>
            <a:r>
              <a:rPr lang="en-US" sz="2600" dirty="0"/>
              <a:t> do </a:t>
            </a:r>
            <a:r>
              <a:rPr lang="en-US" sz="2600" dirty="0" err="1"/>
              <a:t>desenvolvimento</a:t>
            </a:r>
            <a:r>
              <a:rPr lang="en-US" sz="2600" dirty="0"/>
              <a:t> </a:t>
            </a:r>
            <a:r>
              <a:rPr lang="en-US" sz="2600" dirty="0" err="1"/>
              <a:t>podem</a:t>
            </a:r>
            <a:r>
              <a:rPr lang="en-US" sz="2600" dirty="0"/>
              <a:t> </a:t>
            </a:r>
            <a:r>
              <a:rPr lang="en-US" sz="2600" dirty="0" err="1"/>
              <a:t>desempenhar</a:t>
            </a:r>
            <a:r>
              <a:rPr lang="en-US" sz="2600" dirty="0"/>
              <a:t> um </a:t>
            </a:r>
            <a:r>
              <a:rPr lang="en-US" sz="2600" dirty="0" err="1"/>
              <a:t>papel</a:t>
            </a:r>
            <a:r>
              <a:rPr lang="en-US" sz="2600" dirty="0"/>
              <a:t>.</a:t>
            </a:r>
            <a:endParaRPr lang="en-US" sz="2200" dirty="0"/>
          </a:p>
        </p:txBody>
      </p:sp>
    </p:spTree>
    <p:extLst>
      <p:ext uri="{BB962C8B-B14F-4D97-AF65-F5344CB8AC3E}">
        <p14:creationId xmlns:p14="http://schemas.microsoft.com/office/powerpoint/2010/main" val="3421160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7485D7F7-7417-3614-830F-FFC7D4792C70}"/>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BACC6370-2D7E-4714-9D71-7542949D7D5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F68B3F68-107C-434F-AA38-110D5EA91B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AAD0DBB9-1A4B-4391-81D4-CB19F9AB918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xmlns="" id="{063BBA22-50EA-4C4D-BE05-F1CE4E63AA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F83BFBE3-6197-1EE7-F15F-29A9B6B2BF25}"/>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TDAH</a:t>
            </a:r>
          </a:p>
        </p:txBody>
      </p:sp>
      <p:graphicFrame>
        <p:nvGraphicFramePr>
          <p:cNvPr id="5" name="Content Placeholder 2">
            <a:extLst>
              <a:ext uri="{FF2B5EF4-FFF2-40B4-BE49-F238E27FC236}">
                <a16:creationId xmlns:a16="http://schemas.microsoft.com/office/drawing/2014/main" xmlns="" id="{F391BFF4-78C8-764D-99ED-552054D1E03F}"/>
              </a:ext>
            </a:extLst>
          </p:cNvPr>
          <p:cNvGraphicFramePr>
            <a:graphicFrameLocks noGrp="1"/>
          </p:cNvGraphicFramePr>
          <p:nvPr>
            <p:ph idx="1"/>
            <p:extLst>
              <p:ext uri="{D42A27DB-BD31-4B8C-83A1-F6EECF244321}">
                <p14:modId xmlns:p14="http://schemas.microsoft.com/office/powerpoint/2010/main" val="4076602089"/>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55340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AD318CC-E2A8-4E27-9548-A047A78999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93CC2799-5960-D9BF-AE47-D39C47A248D6}"/>
              </a:ext>
            </a:extLst>
          </p:cNvPr>
          <p:cNvSpPr>
            <a:spLocks noGrp="1"/>
          </p:cNvSpPr>
          <p:nvPr>
            <p:ph type="title"/>
          </p:nvPr>
        </p:nvSpPr>
        <p:spPr>
          <a:xfrm>
            <a:off x="645065" y="1463040"/>
            <a:ext cx="3796306" cy="2690949"/>
          </a:xfrm>
        </p:spPr>
        <p:txBody>
          <a:bodyPr anchor="t">
            <a:normAutofit/>
          </a:bodyPr>
          <a:lstStyle/>
          <a:p>
            <a:r>
              <a:rPr lang="en-US" sz="4800"/>
              <a:t>O laudo</a:t>
            </a:r>
          </a:p>
        </p:txBody>
      </p:sp>
      <p:grpSp>
        <p:nvGrpSpPr>
          <p:cNvPr id="10" name="Group 9">
            <a:extLst>
              <a:ext uri="{FF2B5EF4-FFF2-40B4-BE49-F238E27FC236}">
                <a16:creationId xmlns:a16="http://schemas.microsoft.com/office/drawing/2014/main" xmlns="" id="{B14B560F-9DD7-4302-A60B-EBD3EF59B073}"/>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xmlns="" id="{3A9A4357-BD1D-4622-A4FE-766E6AB8DE8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xmlns="" id="{C21D6966-343E-49AC-A026-D2497E0C3CA1}"/>
                </a:ext>
                <a:ext uri="{C183D7F6-B498-43B3-948B-1728B52AA6E4}">
                  <adec:decorative xmlns:adec="http://schemas.microsoft.com/office/drawing/2017/decorative" xmlns="" val="1"/>
                </a:ext>
              </a:extLst>
            </p:cNvPr>
            <p:cNvCxnSpPr>
              <a:cxnSpLocks/>
            </p:cNvCxnSpPr>
            <p:nvPr>
              <p:extLst>
                <p:ext uri="{386F3935-93C4-4BCD-93E2-E3B085C9AB24}">
                  <p16:designElem xmlns:p16="http://schemas.microsoft.com/office/powerpoint/2015/main" xmlns=""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xmlns="" id="{2C1BBA94-3F40-40AA-8BB9-E69E25E537C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A4544D71-615D-8769-FF9C-8EEB8CFC941B}"/>
              </a:ext>
            </a:extLst>
          </p:cNvPr>
          <p:cNvSpPr>
            <a:spLocks noGrp="1"/>
          </p:cNvSpPr>
          <p:nvPr>
            <p:ph idx="1"/>
          </p:nvPr>
        </p:nvSpPr>
        <p:spPr>
          <a:xfrm>
            <a:off x="5086436" y="1125415"/>
            <a:ext cx="6681616" cy="4958862"/>
          </a:xfrm>
        </p:spPr>
        <p:txBody>
          <a:bodyPr anchor="t">
            <a:normAutofit lnSpcReduction="10000"/>
          </a:bodyPr>
          <a:lstStyle/>
          <a:p>
            <a:pPr marL="0" indent="0">
              <a:buNone/>
            </a:pPr>
            <a:r>
              <a:rPr lang="en-US" sz="2400" b="1" dirty="0"/>
              <a:t>O </a:t>
            </a:r>
            <a:r>
              <a:rPr lang="en-US" sz="2400" b="1" dirty="0" err="1"/>
              <a:t>laudo</a:t>
            </a:r>
            <a:r>
              <a:rPr lang="en-US" sz="2400" b="1" dirty="0"/>
              <a:t>/</a:t>
            </a:r>
            <a:r>
              <a:rPr lang="en-US" sz="2400" b="1" dirty="0" err="1"/>
              <a:t>relatório</a:t>
            </a:r>
            <a:r>
              <a:rPr lang="en-US" sz="2400" b="1" dirty="0"/>
              <a:t> </a:t>
            </a:r>
            <a:r>
              <a:rPr lang="en-US" sz="2400" b="1" dirty="0" err="1"/>
              <a:t>normalmente</a:t>
            </a:r>
            <a:r>
              <a:rPr lang="en-US" sz="2400" b="1" dirty="0"/>
              <a:t> </a:t>
            </a:r>
            <a:r>
              <a:rPr lang="en-US" sz="2400" b="1" dirty="0" err="1"/>
              <a:t>detalha</a:t>
            </a:r>
            <a:r>
              <a:rPr lang="en-US" sz="2400" b="1" dirty="0"/>
              <a:t>:</a:t>
            </a:r>
          </a:p>
          <a:p>
            <a:pPr marL="0" indent="0">
              <a:buNone/>
            </a:pPr>
            <a:endParaRPr lang="en-US" sz="2400" b="1" dirty="0"/>
          </a:p>
          <a:p>
            <a:pPr lvl="1"/>
            <a:r>
              <a:rPr lang="en-US" b="1" dirty="0" err="1"/>
              <a:t>Os</a:t>
            </a:r>
            <a:r>
              <a:rPr lang="en-US" b="1" dirty="0"/>
              <a:t> </a:t>
            </a:r>
            <a:r>
              <a:rPr lang="en-US" b="1" dirty="0" err="1"/>
              <a:t>sintomas</a:t>
            </a:r>
            <a:r>
              <a:rPr lang="en-US" b="1" dirty="0"/>
              <a:t> de TDAH do </a:t>
            </a:r>
            <a:r>
              <a:rPr lang="en-US" b="1" dirty="0" err="1"/>
              <a:t>paciente</a:t>
            </a:r>
            <a:r>
              <a:rPr lang="en-US" b="1" dirty="0"/>
              <a:t>, </a:t>
            </a:r>
          </a:p>
          <a:p>
            <a:pPr lvl="1"/>
            <a:r>
              <a:rPr lang="en-US" b="1" dirty="0" err="1"/>
              <a:t>Explica</a:t>
            </a:r>
            <a:r>
              <a:rPr lang="en-US" b="1" dirty="0"/>
              <a:t> </a:t>
            </a:r>
            <a:r>
              <a:rPr lang="en-US" b="1" dirty="0" err="1"/>
              <a:t>como</a:t>
            </a:r>
            <a:r>
              <a:rPr lang="en-US" b="1" dirty="0"/>
              <a:t> </a:t>
            </a:r>
            <a:r>
              <a:rPr lang="en-US" b="1" dirty="0" err="1"/>
              <a:t>eles</a:t>
            </a:r>
            <a:r>
              <a:rPr lang="en-US" b="1" dirty="0"/>
              <a:t> </a:t>
            </a:r>
            <a:r>
              <a:rPr lang="en-US" b="1" dirty="0" err="1"/>
              <a:t>impactam</a:t>
            </a:r>
            <a:r>
              <a:rPr lang="en-US" b="1" dirty="0"/>
              <a:t> o </a:t>
            </a:r>
            <a:r>
              <a:rPr lang="en-US" b="1" dirty="0" err="1"/>
              <a:t>funcionamento</a:t>
            </a:r>
            <a:r>
              <a:rPr lang="en-US" b="1" dirty="0"/>
              <a:t> </a:t>
            </a:r>
            <a:r>
              <a:rPr lang="en-US" b="1" dirty="0" err="1"/>
              <a:t>em</a:t>
            </a:r>
            <a:r>
              <a:rPr lang="en-US" b="1" dirty="0"/>
              <a:t> </a:t>
            </a:r>
            <a:r>
              <a:rPr lang="en-US" b="1" dirty="0" err="1"/>
              <a:t>diversas</a:t>
            </a:r>
            <a:r>
              <a:rPr lang="en-US" b="1" dirty="0"/>
              <a:t> </a:t>
            </a:r>
            <a:r>
              <a:rPr lang="en-US" b="1" dirty="0" err="1"/>
              <a:t>áreas</a:t>
            </a:r>
            <a:r>
              <a:rPr lang="en-US" b="1" dirty="0"/>
              <a:t> (</a:t>
            </a:r>
            <a:r>
              <a:rPr lang="en-US" b="1" dirty="0" err="1"/>
              <a:t>por</a:t>
            </a:r>
            <a:r>
              <a:rPr lang="en-US" b="1" dirty="0"/>
              <a:t> </a:t>
            </a:r>
            <a:r>
              <a:rPr lang="en-US" b="1" dirty="0" err="1"/>
              <a:t>exemplo</a:t>
            </a:r>
            <a:r>
              <a:rPr lang="en-US" b="1" dirty="0"/>
              <a:t>, </a:t>
            </a:r>
            <a:r>
              <a:rPr lang="en-US" b="1" dirty="0" err="1"/>
              <a:t>acadêmica</a:t>
            </a:r>
            <a:r>
              <a:rPr lang="en-US" b="1" dirty="0"/>
              <a:t>, </a:t>
            </a:r>
            <a:r>
              <a:rPr lang="en-US" b="1" dirty="0" err="1"/>
              <a:t>profissional</a:t>
            </a:r>
            <a:r>
              <a:rPr lang="en-US" b="1" dirty="0"/>
              <a:t>) e </a:t>
            </a:r>
          </a:p>
          <a:p>
            <a:pPr lvl="1"/>
            <a:r>
              <a:rPr lang="en-US" b="1" dirty="0" err="1"/>
              <a:t>Oferece</a:t>
            </a:r>
            <a:r>
              <a:rPr lang="en-US" b="1" dirty="0"/>
              <a:t> </a:t>
            </a:r>
            <a:r>
              <a:rPr lang="en-US" b="1" dirty="0" err="1"/>
              <a:t>recomendações</a:t>
            </a:r>
            <a:r>
              <a:rPr lang="en-US" b="1" dirty="0"/>
              <a:t> de </a:t>
            </a:r>
            <a:r>
              <a:rPr lang="en-US" b="1" dirty="0" err="1"/>
              <a:t>tratamento</a:t>
            </a:r>
            <a:r>
              <a:rPr lang="en-US" b="1" dirty="0"/>
              <a:t> e </a:t>
            </a:r>
            <a:r>
              <a:rPr lang="en-US" b="1" dirty="0" err="1"/>
              <a:t>avaliação</a:t>
            </a:r>
            <a:r>
              <a:rPr lang="en-US" b="1" dirty="0"/>
              <a:t> </a:t>
            </a:r>
            <a:r>
              <a:rPr lang="en-US" b="1" dirty="0" err="1"/>
              <a:t>adicional</a:t>
            </a:r>
            <a:r>
              <a:rPr lang="en-US" b="1" dirty="0"/>
              <a:t>, </a:t>
            </a:r>
          </a:p>
          <a:p>
            <a:pPr lvl="1"/>
            <a:r>
              <a:rPr lang="en-US" b="1" dirty="0"/>
              <a:t>Ele serve </a:t>
            </a:r>
            <a:r>
              <a:rPr lang="en-US" b="1" dirty="0" err="1"/>
              <a:t>como</a:t>
            </a:r>
            <a:r>
              <a:rPr lang="en-US" b="1" dirty="0"/>
              <a:t> um </a:t>
            </a:r>
            <a:r>
              <a:rPr lang="en-US" b="1" dirty="0" err="1"/>
              <a:t>guia</a:t>
            </a:r>
            <a:r>
              <a:rPr lang="en-US" b="1" dirty="0"/>
              <a:t> para o </a:t>
            </a:r>
            <a:r>
              <a:rPr lang="en-US" b="1" dirty="0" err="1"/>
              <a:t>paciente</a:t>
            </a:r>
            <a:r>
              <a:rPr lang="en-US" b="1" dirty="0"/>
              <a:t> e outros </a:t>
            </a:r>
            <a:r>
              <a:rPr lang="en-US" b="1" dirty="0" err="1"/>
              <a:t>profissionais</a:t>
            </a:r>
            <a:r>
              <a:rPr lang="en-US" b="1" dirty="0"/>
              <a:t> de </a:t>
            </a:r>
            <a:r>
              <a:rPr lang="en-US" b="1" dirty="0" err="1"/>
              <a:t>saúde</a:t>
            </a:r>
            <a:r>
              <a:rPr lang="en-US" b="1" dirty="0"/>
              <a:t>.</a:t>
            </a:r>
          </a:p>
          <a:p>
            <a:pPr marL="0" indent="0">
              <a:buNone/>
            </a:pPr>
            <a:endParaRPr lang="en-US" sz="2200" dirty="0"/>
          </a:p>
        </p:txBody>
      </p:sp>
    </p:spTree>
    <p:extLst>
      <p:ext uri="{BB962C8B-B14F-4D97-AF65-F5344CB8AC3E}">
        <p14:creationId xmlns:p14="http://schemas.microsoft.com/office/powerpoint/2010/main" val="2206738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E3DAA790-CBAE-22AD-B50A-5BB4D43F2F6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AD318CC-E2A8-4E27-9548-A047A78999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C12BD902-18D6-70EB-1B38-9EF5BEEEFF7F}"/>
              </a:ext>
            </a:extLst>
          </p:cNvPr>
          <p:cNvSpPr>
            <a:spLocks noGrp="1"/>
          </p:cNvSpPr>
          <p:nvPr>
            <p:ph type="title"/>
          </p:nvPr>
        </p:nvSpPr>
        <p:spPr>
          <a:xfrm>
            <a:off x="645065" y="1463040"/>
            <a:ext cx="3796306" cy="2690949"/>
          </a:xfrm>
        </p:spPr>
        <p:txBody>
          <a:bodyPr anchor="t">
            <a:normAutofit fontScale="90000"/>
          </a:bodyPr>
          <a:lstStyle/>
          <a:p>
            <a:r>
              <a:rPr lang="en-US"/>
              <a:t>Componentes de um Relatório Psicológico para TDAH</a:t>
            </a:r>
          </a:p>
        </p:txBody>
      </p:sp>
      <p:grpSp>
        <p:nvGrpSpPr>
          <p:cNvPr id="10" name="Group 9">
            <a:extLst>
              <a:ext uri="{FF2B5EF4-FFF2-40B4-BE49-F238E27FC236}">
                <a16:creationId xmlns:a16="http://schemas.microsoft.com/office/drawing/2014/main" xmlns="" id="{B14B560F-9DD7-4302-A60B-EBD3EF59B073}"/>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xmlns="" id="{3A9A4357-BD1D-4622-A4FE-766E6AB8DE8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xmlns="" id="{C21D6966-343E-49AC-A026-D2497E0C3CA1}"/>
                </a:ext>
                <a:ext uri="{C183D7F6-B498-43B3-948B-1728B52AA6E4}">
                  <adec:decorative xmlns:adec="http://schemas.microsoft.com/office/drawing/2017/decorative" xmlns="" val="1"/>
                </a:ext>
              </a:extLst>
            </p:cNvPr>
            <p:cNvCxnSpPr>
              <a:cxnSpLocks/>
            </p:cNvCxnSpPr>
            <p:nvPr>
              <p:extLst>
                <p:ext uri="{386F3935-93C4-4BCD-93E2-E3B085C9AB24}">
                  <p16:designElem xmlns:p16="http://schemas.microsoft.com/office/powerpoint/2015/main" xmlns=""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xmlns="" id="{2C1BBA94-3F40-40AA-8BB9-E69E25E537C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xmlns="" id="{436BB0A3-5B70-617A-7E8E-DAD4A66700AC}"/>
              </a:ext>
            </a:extLst>
          </p:cNvPr>
          <p:cNvSpPr>
            <a:spLocks noGrp="1"/>
          </p:cNvSpPr>
          <p:nvPr>
            <p:ph idx="1"/>
          </p:nvPr>
        </p:nvSpPr>
        <p:spPr>
          <a:xfrm>
            <a:off x="5045548" y="0"/>
            <a:ext cx="6681615" cy="5682342"/>
          </a:xfrm>
        </p:spPr>
        <p:txBody>
          <a:bodyPr anchor="t">
            <a:normAutofit fontScale="85000" lnSpcReduction="10000"/>
          </a:bodyPr>
          <a:lstStyle/>
          <a:p>
            <a:pPr marL="0" indent="0">
              <a:buNone/>
            </a:pPr>
            <a:r>
              <a:rPr lang="en-US" sz="1800" dirty="0"/>
              <a:t>Um </a:t>
            </a:r>
            <a:r>
              <a:rPr lang="en-US" sz="1800" dirty="0" err="1"/>
              <a:t>relatório</a:t>
            </a:r>
            <a:r>
              <a:rPr lang="en-US" sz="1800" dirty="0"/>
              <a:t> </a:t>
            </a:r>
            <a:r>
              <a:rPr lang="en-US" sz="1800" dirty="0" err="1"/>
              <a:t>típico</a:t>
            </a:r>
            <a:r>
              <a:rPr lang="en-US" sz="1800" dirty="0"/>
              <a:t> de um </a:t>
            </a:r>
            <a:r>
              <a:rPr lang="en-US" sz="1800" dirty="0" err="1"/>
              <a:t>psicólogo</a:t>
            </a:r>
            <a:r>
              <a:rPr lang="en-US" sz="1800" dirty="0"/>
              <a:t> </a:t>
            </a:r>
            <a:r>
              <a:rPr lang="en-US" sz="1800" dirty="0" err="1"/>
              <a:t>especializado</a:t>
            </a:r>
            <a:r>
              <a:rPr lang="en-US" sz="1800" dirty="0"/>
              <a:t> </a:t>
            </a:r>
            <a:r>
              <a:rPr lang="en-US" sz="1800" dirty="0" err="1"/>
              <a:t>em</a:t>
            </a:r>
            <a:r>
              <a:rPr lang="en-US" sz="1800" dirty="0"/>
              <a:t> TDAH </a:t>
            </a:r>
            <a:r>
              <a:rPr lang="en-US" sz="1800" dirty="0" err="1"/>
              <a:t>inclui</a:t>
            </a:r>
            <a:r>
              <a:rPr lang="en-US" sz="1800" dirty="0"/>
              <a:t> as </a:t>
            </a:r>
            <a:r>
              <a:rPr lang="en-US" sz="1800" dirty="0" err="1"/>
              <a:t>seguintes</a:t>
            </a:r>
            <a:r>
              <a:rPr lang="en-US" sz="1800" dirty="0"/>
              <a:t> </a:t>
            </a:r>
            <a:r>
              <a:rPr lang="en-US" sz="1800" dirty="0" err="1"/>
              <a:t>seções</a:t>
            </a:r>
            <a:r>
              <a:rPr lang="en-US" sz="1800" dirty="0"/>
              <a:t>:</a:t>
            </a:r>
          </a:p>
          <a:p>
            <a:pPr marL="0" indent="0">
              <a:buNone/>
            </a:pPr>
            <a:endParaRPr lang="en-US" sz="1800" dirty="0"/>
          </a:p>
          <a:p>
            <a:pPr marL="514350" indent="-514350">
              <a:buFont typeface="+mj-lt"/>
              <a:buAutoNum type="arabicPeriod"/>
            </a:pPr>
            <a:r>
              <a:rPr lang="en-US" sz="1800" b="1" dirty="0"/>
              <a:t>Entrevista </a:t>
            </a:r>
            <a:r>
              <a:rPr lang="en-US" sz="1800" b="1" dirty="0" err="1"/>
              <a:t>Clínica</a:t>
            </a:r>
            <a:r>
              <a:rPr lang="en-US" sz="1800" b="1" dirty="0"/>
              <a:t>: </a:t>
            </a:r>
            <a:r>
              <a:rPr lang="en-US" sz="1800" dirty="0"/>
              <a:t>Uma </a:t>
            </a:r>
            <a:r>
              <a:rPr lang="en-US" sz="1800" dirty="0" err="1"/>
              <a:t>entrevista</a:t>
            </a:r>
            <a:r>
              <a:rPr lang="en-US" sz="1800" dirty="0"/>
              <a:t> </a:t>
            </a:r>
            <a:r>
              <a:rPr lang="en-US" sz="1800" dirty="0" err="1"/>
              <a:t>detalhada</a:t>
            </a:r>
            <a:r>
              <a:rPr lang="en-US" sz="1800" dirty="0"/>
              <a:t> com o </a:t>
            </a:r>
            <a:r>
              <a:rPr lang="en-US" sz="1800" dirty="0" err="1"/>
              <a:t>paciente</a:t>
            </a:r>
            <a:r>
              <a:rPr lang="en-US" sz="1800" dirty="0"/>
              <a:t> e, </a:t>
            </a:r>
            <a:r>
              <a:rPr lang="en-US" sz="1800" dirty="0" err="1"/>
              <a:t>possivelmente</a:t>
            </a:r>
            <a:r>
              <a:rPr lang="en-US" sz="1800" dirty="0"/>
              <a:t>, com </a:t>
            </a:r>
            <a:r>
              <a:rPr lang="en-US" sz="1800" dirty="0" err="1"/>
              <a:t>os</a:t>
            </a:r>
            <a:r>
              <a:rPr lang="en-US" sz="1800" dirty="0"/>
              <a:t> </a:t>
            </a:r>
            <a:r>
              <a:rPr lang="en-US" sz="1800" dirty="0" err="1"/>
              <a:t>pais</a:t>
            </a:r>
            <a:r>
              <a:rPr lang="en-US" sz="1800" dirty="0"/>
              <a:t> </a:t>
            </a:r>
            <a:r>
              <a:rPr lang="en-US" sz="1800" dirty="0" err="1"/>
              <a:t>ou</a:t>
            </a:r>
            <a:r>
              <a:rPr lang="en-US" sz="1800" dirty="0"/>
              <a:t> outros </a:t>
            </a:r>
            <a:r>
              <a:rPr lang="en-US" sz="1800" dirty="0" err="1"/>
              <a:t>informantes</a:t>
            </a:r>
            <a:r>
              <a:rPr lang="en-US" sz="1800" dirty="0"/>
              <a:t> (</a:t>
            </a:r>
            <a:r>
              <a:rPr lang="en-US" sz="1800" dirty="0" err="1"/>
              <a:t>como</a:t>
            </a:r>
            <a:r>
              <a:rPr lang="en-US" sz="1800" dirty="0"/>
              <a:t> </a:t>
            </a:r>
            <a:r>
              <a:rPr lang="en-US" sz="1800" dirty="0" err="1"/>
              <a:t>professores</a:t>
            </a:r>
            <a:r>
              <a:rPr lang="en-US" sz="1800" dirty="0"/>
              <a:t> </a:t>
            </a:r>
            <a:r>
              <a:rPr lang="en-US" sz="1800" dirty="0" err="1"/>
              <a:t>ou</a:t>
            </a:r>
            <a:r>
              <a:rPr lang="en-US" sz="1800" dirty="0"/>
              <a:t> </a:t>
            </a:r>
            <a:r>
              <a:rPr lang="en-US" sz="1800" dirty="0" err="1"/>
              <a:t>parceiros</a:t>
            </a:r>
            <a:r>
              <a:rPr lang="en-US" sz="1800" dirty="0"/>
              <a:t>, no </a:t>
            </a:r>
            <a:r>
              <a:rPr lang="en-US" sz="1800" dirty="0" err="1"/>
              <a:t>caso</a:t>
            </a:r>
            <a:r>
              <a:rPr lang="en-US" sz="1800" dirty="0"/>
              <a:t> das </a:t>
            </a:r>
            <a:r>
              <a:rPr lang="en-US" sz="1800" dirty="0" err="1"/>
              <a:t>crianças</a:t>
            </a:r>
            <a:r>
              <a:rPr lang="en-US" sz="1800" dirty="0"/>
              <a:t>) para </a:t>
            </a:r>
            <a:r>
              <a:rPr lang="en-US" sz="1800" dirty="0" err="1"/>
              <a:t>coletar</a:t>
            </a:r>
            <a:r>
              <a:rPr lang="en-US" sz="1800" dirty="0"/>
              <a:t> </a:t>
            </a:r>
            <a:r>
              <a:rPr lang="en-US" sz="1800" dirty="0" err="1"/>
              <a:t>informações</a:t>
            </a:r>
            <a:r>
              <a:rPr lang="en-US" sz="1800" dirty="0"/>
              <a:t> </a:t>
            </a:r>
            <a:r>
              <a:rPr lang="en-US" sz="1800" dirty="0" err="1"/>
              <a:t>sobre</a:t>
            </a:r>
            <a:r>
              <a:rPr lang="en-US" sz="1800" dirty="0"/>
              <a:t> </a:t>
            </a:r>
            <a:r>
              <a:rPr lang="en-US" sz="1800" dirty="0" err="1"/>
              <a:t>os</a:t>
            </a:r>
            <a:r>
              <a:rPr lang="en-US" sz="1800" dirty="0"/>
              <a:t> </a:t>
            </a:r>
            <a:r>
              <a:rPr lang="en-US" sz="1800" dirty="0" err="1"/>
              <a:t>sintomas</a:t>
            </a:r>
            <a:r>
              <a:rPr lang="en-US" sz="1800" dirty="0"/>
              <a:t>, histórico de </a:t>
            </a:r>
            <a:r>
              <a:rPr lang="en-US" sz="1800" dirty="0" err="1"/>
              <a:t>desenvolvimento</a:t>
            </a:r>
            <a:r>
              <a:rPr lang="en-US" sz="1800" dirty="0"/>
              <a:t> e </a:t>
            </a:r>
            <a:r>
              <a:rPr lang="en-US" sz="1800" dirty="0" err="1"/>
              <a:t>comprometimentos</a:t>
            </a:r>
            <a:r>
              <a:rPr lang="en-US" sz="1800" dirty="0"/>
              <a:t> </a:t>
            </a:r>
            <a:r>
              <a:rPr lang="en-US" sz="1800" dirty="0" err="1"/>
              <a:t>funcionais</a:t>
            </a:r>
            <a:r>
              <a:rPr lang="en-US" sz="1800" dirty="0"/>
              <a:t>.</a:t>
            </a:r>
          </a:p>
          <a:p>
            <a:pPr marL="514350" indent="-514350">
              <a:buFont typeface="+mj-lt"/>
              <a:buAutoNum type="arabicPeriod"/>
            </a:pPr>
            <a:r>
              <a:rPr lang="en-US" sz="1800" b="1" dirty="0" err="1"/>
              <a:t>Documentação</a:t>
            </a:r>
            <a:r>
              <a:rPr lang="en-US" sz="1800" b="1" dirty="0"/>
              <a:t> dos </a:t>
            </a:r>
            <a:r>
              <a:rPr lang="en-US" sz="1800" b="1" dirty="0" err="1"/>
              <a:t>Sintomas</a:t>
            </a:r>
            <a:r>
              <a:rPr lang="en-US" sz="1800" b="1" dirty="0"/>
              <a:t>: </a:t>
            </a:r>
            <a:r>
              <a:rPr lang="en-US" sz="1800" dirty="0"/>
              <a:t>Uma </a:t>
            </a:r>
            <a:r>
              <a:rPr lang="en-US" sz="1800" dirty="0" err="1"/>
              <a:t>seção</a:t>
            </a:r>
            <a:r>
              <a:rPr lang="en-US" sz="1800" dirty="0"/>
              <a:t> que </a:t>
            </a:r>
            <a:r>
              <a:rPr lang="en-US" sz="1800" dirty="0" err="1"/>
              <a:t>descreve</a:t>
            </a:r>
            <a:r>
              <a:rPr lang="en-US" sz="1800" dirty="0"/>
              <a:t> </a:t>
            </a:r>
            <a:r>
              <a:rPr lang="en-US" sz="1800" dirty="0" err="1"/>
              <a:t>os</a:t>
            </a:r>
            <a:r>
              <a:rPr lang="en-US" sz="1800" dirty="0"/>
              <a:t> </a:t>
            </a:r>
            <a:r>
              <a:rPr lang="en-US" sz="1800" dirty="0" err="1"/>
              <a:t>sintomas</a:t>
            </a:r>
            <a:r>
              <a:rPr lang="en-US" sz="1800" dirty="0"/>
              <a:t> </a:t>
            </a:r>
            <a:r>
              <a:rPr lang="en-US" sz="1800" dirty="0" err="1"/>
              <a:t>específicos</a:t>
            </a:r>
            <a:r>
              <a:rPr lang="en-US" sz="1800" dirty="0"/>
              <a:t> de </a:t>
            </a:r>
            <a:r>
              <a:rPr lang="en-US" sz="1800" dirty="0" err="1"/>
              <a:t>desatenção</a:t>
            </a:r>
            <a:r>
              <a:rPr lang="en-US" sz="1800" dirty="0"/>
              <a:t>, </a:t>
            </a:r>
            <a:r>
              <a:rPr lang="en-US" sz="1800" dirty="0" err="1"/>
              <a:t>hiperatividade</a:t>
            </a:r>
            <a:r>
              <a:rPr lang="en-US" sz="1800" dirty="0"/>
              <a:t> e </a:t>
            </a:r>
            <a:r>
              <a:rPr lang="en-US" sz="1800" dirty="0" err="1"/>
              <a:t>impulsividade</a:t>
            </a:r>
            <a:r>
              <a:rPr lang="en-US" sz="1800" dirty="0"/>
              <a:t>, e </a:t>
            </a:r>
            <a:r>
              <a:rPr lang="en-US" sz="1800" dirty="0" err="1"/>
              <a:t>como</a:t>
            </a:r>
            <a:r>
              <a:rPr lang="en-US" sz="1800" dirty="0"/>
              <a:t> </a:t>
            </a:r>
            <a:r>
              <a:rPr lang="en-US" sz="1800" dirty="0" err="1"/>
              <a:t>eles</a:t>
            </a:r>
            <a:r>
              <a:rPr lang="en-US" sz="1800" dirty="0"/>
              <a:t> se </a:t>
            </a:r>
            <a:r>
              <a:rPr lang="en-US" sz="1800" dirty="0" err="1"/>
              <a:t>manifestam</a:t>
            </a:r>
            <a:r>
              <a:rPr lang="en-US" sz="1800" dirty="0"/>
              <a:t> </a:t>
            </a:r>
            <a:r>
              <a:rPr lang="en-US" sz="1800" dirty="0" err="1"/>
              <a:t>em</a:t>
            </a:r>
            <a:r>
              <a:rPr lang="en-US" sz="1800" dirty="0"/>
              <a:t> </a:t>
            </a:r>
            <a:r>
              <a:rPr lang="en-US" sz="1800" dirty="0" err="1"/>
              <a:t>diferentes</a:t>
            </a:r>
            <a:r>
              <a:rPr lang="en-US" sz="1800" dirty="0"/>
              <a:t> ambientes (</a:t>
            </a:r>
            <a:r>
              <a:rPr lang="en-US" sz="1800" dirty="0" err="1"/>
              <a:t>por</a:t>
            </a:r>
            <a:r>
              <a:rPr lang="en-US" sz="1800" dirty="0"/>
              <a:t> </a:t>
            </a:r>
            <a:r>
              <a:rPr lang="en-US" sz="1800" dirty="0" err="1"/>
              <a:t>exemplo</a:t>
            </a:r>
            <a:r>
              <a:rPr lang="en-US" sz="1800" dirty="0"/>
              <a:t>, </a:t>
            </a:r>
            <a:r>
              <a:rPr lang="en-US" sz="1800" dirty="0" err="1"/>
              <a:t>em</a:t>
            </a:r>
            <a:r>
              <a:rPr lang="en-US" sz="1800" dirty="0"/>
              <a:t> casa, </a:t>
            </a:r>
            <a:r>
              <a:rPr lang="en-US" sz="1800" dirty="0" err="1"/>
              <a:t>na</a:t>
            </a:r>
            <a:r>
              <a:rPr lang="en-US" sz="1800" dirty="0"/>
              <a:t> </a:t>
            </a:r>
            <a:r>
              <a:rPr lang="en-US" sz="1800" dirty="0" err="1"/>
              <a:t>escola</a:t>
            </a:r>
            <a:r>
              <a:rPr lang="en-US" sz="1800" dirty="0"/>
              <a:t>, no </a:t>
            </a:r>
            <a:r>
              <a:rPr lang="en-US" sz="1800" dirty="0" err="1"/>
              <a:t>trabalho</a:t>
            </a:r>
            <a:r>
              <a:rPr lang="en-US" sz="1800" dirty="0"/>
              <a:t>).</a:t>
            </a:r>
          </a:p>
          <a:p>
            <a:pPr marL="514350" indent="-514350">
              <a:buFont typeface="+mj-lt"/>
              <a:buAutoNum type="arabicPeriod"/>
            </a:pPr>
            <a:r>
              <a:rPr lang="en-US" sz="1800" b="1" dirty="0"/>
              <a:t>Histórico do </a:t>
            </a:r>
            <a:r>
              <a:rPr lang="en-US" sz="1800" b="1" dirty="0" err="1"/>
              <a:t>Desenvolvimento</a:t>
            </a:r>
            <a:r>
              <a:rPr lang="en-US" sz="1800" b="1" dirty="0"/>
              <a:t>: </a:t>
            </a:r>
            <a:r>
              <a:rPr lang="en-US" sz="1800" dirty="0" err="1"/>
              <a:t>Informações</a:t>
            </a:r>
            <a:r>
              <a:rPr lang="en-US" sz="1800" dirty="0"/>
              <a:t> </a:t>
            </a:r>
            <a:r>
              <a:rPr lang="en-US" sz="1800" dirty="0" err="1"/>
              <a:t>sobre</a:t>
            </a:r>
            <a:r>
              <a:rPr lang="en-US" sz="1800" dirty="0"/>
              <a:t> o </a:t>
            </a:r>
            <a:r>
              <a:rPr lang="en-US" sz="1800" dirty="0" err="1"/>
              <a:t>desenvolvimento</a:t>
            </a:r>
            <a:r>
              <a:rPr lang="en-US" sz="1800" dirty="0"/>
              <a:t> do </a:t>
            </a:r>
            <a:r>
              <a:rPr lang="en-US" sz="1800" dirty="0" err="1"/>
              <a:t>paciente</a:t>
            </a:r>
            <a:r>
              <a:rPr lang="en-US" sz="1800" dirty="0"/>
              <a:t> </a:t>
            </a:r>
            <a:r>
              <a:rPr lang="en-US" sz="1800" dirty="0" err="1"/>
              <a:t>desde</a:t>
            </a:r>
            <a:r>
              <a:rPr lang="en-US" sz="1800" dirty="0"/>
              <a:t> a </a:t>
            </a:r>
            <a:r>
              <a:rPr lang="en-US" sz="1800" dirty="0" err="1"/>
              <a:t>infância</a:t>
            </a:r>
            <a:r>
              <a:rPr lang="en-US" sz="1800" dirty="0"/>
              <a:t> </a:t>
            </a:r>
            <a:r>
              <a:rPr lang="en-US" sz="1800" dirty="0" err="1"/>
              <a:t>até</a:t>
            </a:r>
            <a:r>
              <a:rPr lang="en-US" sz="1800" dirty="0"/>
              <a:t> a </a:t>
            </a:r>
            <a:r>
              <a:rPr lang="en-US" sz="1800" dirty="0" err="1"/>
              <a:t>idade</a:t>
            </a:r>
            <a:r>
              <a:rPr lang="en-US" sz="1800" dirty="0"/>
              <a:t> </a:t>
            </a:r>
            <a:r>
              <a:rPr lang="en-US" sz="1800" dirty="0" err="1"/>
              <a:t>adulta</a:t>
            </a:r>
            <a:r>
              <a:rPr lang="en-US" sz="1800" dirty="0"/>
              <a:t>, </a:t>
            </a:r>
            <a:r>
              <a:rPr lang="en-US" sz="1800" dirty="0" err="1"/>
              <a:t>incluindo</a:t>
            </a:r>
            <a:r>
              <a:rPr lang="en-US" sz="1800" dirty="0"/>
              <a:t> </a:t>
            </a:r>
            <a:r>
              <a:rPr lang="en-US" sz="1800" dirty="0" err="1"/>
              <a:t>relatórios</a:t>
            </a:r>
            <a:r>
              <a:rPr lang="en-US" sz="1800" dirty="0"/>
              <a:t> </a:t>
            </a:r>
            <a:r>
              <a:rPr lang="en-US" sz="1800" dirty="0" err="1"/>
              <a:t>educacionais</a:t>
            </a:r>
            <a:r>
              <a:rPr lang="en-US" sz="1800" dirty="0"/>
              <a:t> e </a:t>
            </a:r>
            <a:r>
              <a:rPr lang="en-US" sz="1800" dirty="0" err="1"/>
              <a:t>desempenho</a:t>
            </a:r>
            <a:r>
              <a:rPr lang="en-US" sz="1800" dirty="0"/>
              <a:t> escolar, para </a:t>
            </a:r>
            <a:r>
              <a:rPr lang="en-US" sz="1800" dirty="0" err="1"/>
              <a:t>confirmar</a:t>
            </a:r>
            <a:r>
              <a:rPr lang="en-US" sz="1800" dirty="0"/>
              <a:t> o </a:t>
            </a:r>
            <a:r>
              <a:rPr lang="en-US" sz="1800" dirty="0" err="1"/>
              <a:t>início</a:t>
            </a:r>
            <a:r>
              <a:rPr lang="en-US" sz="1800" dirty="0"/>
              <a:t> dos </a:t>
            </a:r>
            <a:r>
              <a:rPr lang="en-US" sz="1800" dirty="0" err="1"/>
              <a:t>sintomas</a:t>
            </a:r>
            <a:r>
              <a:rPr lang="en-US" sz="1800" dirty="0"/>
              <a:t> </a:t>
            </a:r>
            <a:r>
              <a:rPr lang="en-US" sz="1800" dirty="0" err="1"/>
              <a:t>na</a:t>
            </a:r>
            <a:r>
              <a:rPr lang="en-US" sz="1800" dirty="0"/>
              <a:t> </a:t>
            </a:r>
            <a:r>
              <a:rPr lang="en-US" sz="1800" dirty="0" err="1"/>
              <a:t>infância</a:t>
            </a:r>
            <a:r>
              <a:rPr lang="en-US" sz="1800" dirty="0"/>
              <a:t>.</a:t>
            </a:r>
          </a:p>
          <a:p>
            <a:pPr marL="514350" indent="-514350">
              <a:buFont typeface="+mj-lt"/>
              <a:buAutoNum type="arabicPeriod"/>
            </a:pPr>
            <a:r>
              <a:rPr lang="en-US" sz="1800" b="1" dirty="0"/>
              <a:t>Ferramentas de </a:t>
            </a:r>
            <a:r>
              <a:rPr lang="en-US" sz="1800" b="1" dirty="0" err="1"/>
              <a:t>Avaliação</a:t>
            </a:r>
            <a:r>
              <a:rPr lang="en-US" sz="1800" b="1" dirty="0"/>
              <a:t>: </a:t>
            </a:r>
            <a:r>
              <a:rPr lang="en-US" sz="1800" dirty="0"/>
              <a:t>Uma </a:t>
            </a:r>
            <a:r>
              <a:rPr lang="en-US" sz="1800" dirty="0" err="1"/>
              <a:t>revisão</a:t>
            </a:r>
            <a:r>
              <a:rPr lang="en-US" sz="1800" dirty="0"/>
              <a:t> das </a:t>
            </a:r>
            <a:r>
              <a:rPr lang="en-US" sz="1800" dirty="0" err="1"/>
              <a:t>escalas</a:t>
            </a:r>
            <a:r>
              <a:rPr lang="en-US" sz="1800" dirty="0"/>
              <a:t> de </a:t>
            </a:r>
            <a:r>
              <a:rPr lang="en-US" sz="1800" dirty="0" err="1"/>
              <a:t>avaliação</a:t>
            </a:r>
            <a:r>
              <a:rPr lang="en-US" sz="1800" dirty="0"/>
              <a:t> </a:t>
            </a:r>
            <a:r>
              <a:rPr lang="en-US" sz="1800" dirty="0" err="1"/>
              <a:t>padronizadas</a:t>
            </a:r>
            <a:r>
              <a:rPr lang="en-US" sz="1800" dirty="0"/>
              <a:t> e </a:t>
            </a:r>
            <a:r>
              <a:rPr lang="en-US" sz="1800" dirty="0" err="1"/>
              <a:t>questionários</a:t>
            </a:r>
            <a:r>
              <a:rPr lang="en-US" sz="1800" dirty="0"/>
              <a:t> </a:t>
            </a:r>
            <a:r>
              <a:rPr lang="en-US" sz="1800" dirty="0" err="1"/>
              <a:t>utilizados</a:t>
            </a:r>
            <a:r>
              <a:rPr lang="en-US" sz="1800" dirty="0"/>
              <a:t>, </a:t>
            </a:r>
            <a:r>
              <a:rPr lang="en-US" sz="1800" dirty="0" err="1"/>
              <a:t>como</a:t>
            </a:r>
            <a:r>
              <a:rPr lang="en-US" sz="1800" dirty="0"/>
              <a:t> a Escala de </a:t>
            </a:r>
            <a:r>
              <a:rPr lang="en-US" sz="1800" dirty="0" err="1"/>
              <a:t>Autorrelato</a:t>
            </a:r>
            <a:r>
              <a:rPr lang="en-US" sz="1800" dirty="0"/>
              <a:t> de TDAH </a:t>
            </a:r>
            <a:r>
              <a:rPr lang="en-US" sz="1800" dirty="0" err="1"/>
              <a:t>em</a:t>
            </a:r>
            <a:r>
              <a:rPr lang="en-US" sz="1800" dirty="0"/>
              <a:t> </a:t>
            </a:r>
            <a:r>
              <a:rPr lang="en-US" sz="1800" dirty="0" err="1"/>
              <a:t>Adultos</a:t>
            </a:r>
            <a:r>
              <a:rPr lang="en-US" sz="1800" dirty="0"/>
              <a:t> (ASRS)|</a:t>
            </a:r>
            <a:r>
              <a:rPr lang="en-US" sz="1800" dirty="0" err="1"/>
              <a:t>novopsych.com</a:t>
            </a:r>
            <a:r>
              <a:rPr lang="en-US" sz="1800" dirty="0"/>
              <a:t> </a:t>
            </a:r>
            <a:r>
              <a:rPr lang="en-US" sz="1800" dirty="0" err="1"/>
              <a:t>ou</a:t>
            </a:r>
            <a:r>
              <a:rPr lang="en-US" sz="1800" dirty="0"/>
              <a:t> a Escala de </a:t>
            </a:r>
            <a:r>
              <a:rPr lang="en-US" sz="1800" dirty="0" err="1"/>
              <a:t>Avaliação</a:t>
            </a:r>
            <a:r>
              <a:rPr lang="en-US" sz="1800" dirty="0"/>
              <a:t> de TDAH </a:t>
            </a:r>
            <a:r>
              <a:rPr lang="en-US" sz="1800" dirty="0" err="1"/>
              <a:t>em</a:t>
            </a:r>
            <a:r>
              <a:rPr lang="en-US" sz="1800" dirty="0"/>
              <a:t> </a:t>
            </a:r>
            <a:r>
              <a:rPr lang="en-US" sz="1800" dirty="0" err="1"/>
              <a:t>Adultos</a:t>
            </a:r>
            <a:r>
              <a:rPr lang="en-US" sz="1800" dirty="0"/>
              <a:t> de Conners (CAARS-2)|</a:t>
            </a:r>
            <a:r>
              <a:rPr lang="en-US" sz="1800" dirty="0" err="1"/>
              <a:t>clearhealthpsychology.com</a:t>
            </a:r>
            <a:r>
              <a:rPr lang="en-US" sz="1800" dirty="0"/>
              <a:t>, que </a:t>
            </a:r>
            <a:r>
              <a:rPr lang="en-US" sz="1800" dirty="0" err="1"/>
              <a:t>são</a:t>
            </a:r>
            <a:r>
              <a:rPr lang="en-US" sz="1800" dirty="0"/>
              <a:t> </a:t>
            </a:r>
            <a:r>
              <a:rPr lang="en-US" sz="1800" dirty="0" err="1"/>
              <a:t>aplicadas</a:t>
            </a:r>
            <a:r>
              <a:rPr lang="en-US" sz="1800" dirty="0"/>
              <a:t> </a:t>
            </a:r>
            <a:r>
              <a:rPr lang="en-US" sz="1800" dirty="0" err="1"/>
              <a:t>ao</a:t>
            </a:r>
            <a:r>
              <a:rPr lang="en-US" sz="1800" dirty="0"/>
              <a:t> </a:t>
            </a:r>
            <a:r>
              <a:rPr lang="en-US" sz="1800" dirty="0" err="1"/>
              <a:t>paciente</a:t>
            </a:r>
            <a:r>
              <a:rPr lang="en-US" sz="1800" dirty="0"/>
              <a:t> e a outros </a:t>
            </a:r>
            <a:r>
              <a:rPr lang="en-US" sz="1800" dirty="0" err="1"/>
              <a:t>informantes</a:t>
            </a:r>
            <a:r>
              <a:rPr lang="en-US" sz="1800" dirty="0"/>
              <a:t>.</a:t>
            </a:r>
          </a:p>
        </p:txBody>
      </p:sp>
    </p:spTree>
    <p:extLst>
      <p:ext uri="{BB962C8B-B14F-4D97-AF65-F5344CB8AC3E}">
        <p14:creationId xmlns:p14="http://schemas.microsoft.com/office/powerpoint/2010/main" val="2336153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xmlns="" id="{A273645E-89C2-4954-DCAE-7DBA4078563F}"/>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xmlns="" id="{A1F6BF70-C7D1-4AF9-8DB4-BEEB8A9C352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2AE1F3CE-EBC8-2DCF-6E16-363392A7B5CE}"/>
              </a:ext>
            </a:extLst>
          </p:cNvPr>
          <p:cNvSpPr>
            <a:spLocks noGrp="1"/>
          </p:cNvSpPr>
          <p:nvPr>
            <p:ph type="title"/>
          </p:nvPr>
        </p:nvSpPr>
        <p:spPr>
          <a:xfrm>
            <a:off x="645065" y="1097280"/>
            <a:ext cx="3796306" cy="4666207"/>
          </a:xfrm>
        </p:spPr>
        <p:txBody>
          <a:bodyPr anchor="ctr">
            <a:normAutofit/>
          </a:bodyPr>
          <a:lstStyle/>
          <a:p>
            <a:r>
              <a:rPr lang="en-US" sz="4000" dirty="0" err="1"/>
              <a:t>Componentes</a:t>
            </a:r>
            <a:r>
              <a:rPr lang="en-US" sz="4000" dirty="0"/>
              <a:t> de um </a:t>
            </a:r>
            <a:r>
              <a:rPr lang="en-US" sz="4000" dirty="0" err="1"/>
              <a:t>Relatório</a:t>
            </a:r>
            <a:r>
              <a:rPr lang="en-US" sz="4000" dirty="0"/>
              <a:t> </a:t>
            </a:r>
            <a:r>
              <a:rPr lang="en-US" sz="4000" dirty="0" err="1"/>
              <a:t>Psicológico</a:t>
            </a:r>
            <a:r>
              <a:rPr lang="en-US" sz="4000" dirty="0"/>
              <a:t> para TDAH</a:t>
            </a:r>
          </a:p>
        </p:txBody>
      </p:sp>
      <p:grpSp>
        <p:nvGrpSpPr>
          <p:cNvPr id="23" name="Group 22">
            <a:extLst>
              <a:ext uri="{FF2B5EF4-FFF2-40B4-BE49-F238E27FC236}">
                <a16:creationId xmlns:a16="http://schemas.microsoft.com/office/drawing/2014/main" xmlns="" id="{0C66A8B6-1F6E-4FCC-93B9-B9986B6FD111}"/>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82576" y="5945955"/>
            <a:ext cx="12109423" cy="525780"/>
            <a:chOff x="82576" y="5945955"/>
            <a:chExt cx="12109423" cy="525780"/>
          </a:xfrm>
        </p:grpSpPr>
        <p:sp>
          <p:nvSpPr>
            <p:cNvPr id="24" name="Rectangle 23">
              <a:extLst>
                <a:ext uri="{FF2B5EF4-FFF2-40B4-BE49-F238E27FC236}">
                  <a16:creationId xmlns:a16="http://schemas.microsoft.com/office/drawing/2014/main" xmlns="" id="{CAF7C4FD-65AD-4BBE-886A-D2E923F94C6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5400000">
              <a:off x="-103361" y="6131892"/>
              <a:ext cx="524256"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xmlns="" id="{1BA8278B-6DF7-481F-B1FA-FFE7D6C3C7B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16200000" flipH="1">
              <a:off x="5998176" y="277912"/>
              <a:ext cx="524256" cy="1186339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 name="Rectangle 26">
            <a:extLst>
              <a:ext uri="{FF2B5EF4-FFF2-40B4-BE49-F238E27FC236}">
                <a16:creationId xmlns:a16="http://schemas.microsoft.com/office/drawing/2014/main" xmlns="" id="{2C1BBA94-3F40-40AA-8BB9-E69E25E537C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xmlns="" id="{B742DCAB-BF4E-C339-E9C6-7B8299DB0090}"/>
              </a:ext>
            </a:extLst>
          </p:cNvPr>
          <p:cNvGraphicFramePr>
            <a:graphicFrameLocks noGrp="1"/>
          </p:cNvGraphicFramePr>
          <p:nvPr>
            <p:ph idx="1"/>
            <p:extLst>
              <p:ext uri="{D42A27DB-BD31-4B8C-83A1-F6EECF244321}">
                <p14:modId xmlns:p14="http://schemas.microsoft.com/office/powerpoint/2010/main" val="360071424"/>
              </p:ext>
            </p:extLst>
          </p:nvPr>
        </p:nvGraphicFramePr>
        <p:xfrm>
          <a:off x="4844420" y="386265"/>
          <a:ext cx="6794586" cy="58839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18301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18873D23-2DCF-4B31-A009-95721C06E8E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C13EF075-D4EF-4929-ADBC-91B27DA1995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xmlns="" id="{DAA26DFA-AAB2-4973-9C17-16D587C7B19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xmlns="" id="{3F407F11-7321-4BF6-8536-CCE8E34245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xmlns="" id="{06AC5DCC-C3CC-4FD5-AD4E-13A1BE5F7F6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xmlns="" id="{4BBCC2F4-EFA7-4AF4-B538-AC4022D90F4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xmlns="" id="{2A9D1364-B6A3-44CB-9FBA-C528F0CE909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xmlns="" id="{8E218E71-7AAD-DEC7-3479-C966AFC668D5}"/>
              </a:ext>
            </a:extLst>
          </p:cNvPr>
          <p:cNvSpPr>
            <a:spLocks noGrp="1"/>
          </p:cNvSpPr>
          <p:nvPr>
            <p:ph type="title"/>
          </p:nvPr>
        </p:nvSpPr>
        <p:spPr>
          <a:xfrm>
            <a:off x="640080" y="1243013"/>
            <a:ext cx="3855720" cy="4371974"/>
          </a:xfrm>
        </p:spPr>
        <p:txBody>
          <a:bodyPr>
            <a:normAutofit/>
          </a:bodyPr>
          <a:lstStyle/>
          <a:p>
            <a:r>
              <a:rPr lang="en-US" sz="3600">
                <a:solidFill>
                  <a:schemeClr val="tx2"/>
                </a:solidFill>
              </a:rPr>
              <a:t>Adultos e Crianças - Diferenças</a:t>
            </a:r>
          </a:p>
        </p:txBody>
      </p:sp>
      <p:sp>
        <p:nvSpPr>
          <p:cNvPr id="3" name="Content Placeholder 2">
            <a:extLst>
              <a:ext uri="{FF2B5EF4-FFF2-40B4-BE49-F238E27FC236}">
                <a16:creationId xmlns:a16="http://schemas.microsoft.com/office/drawing/2014/main" xmlns="" id="{400656C3-1B2A-91CD-6D92-9F13FC372720}"/>
              </a:ext>
            </a:extLst>
          </p:cNvPr>
          <p:cNvSpPr>
            <a:spLocks noGrp="1"/>
          </p:cNvSpPr>
          <p:nvPr>
            <p:ph idx="1"/>
          </p:nvPr>
        </p:nvSpPr>
        <p:spPr>
          <a:xfrm>
            <a:off x="5215811" y="0"/>
            <a:ext cx="6832754" cy="6677140"/>
          </a:xfrm>
        </p:spPr>
        <p:txBody>
          <a:bodyPr anchor="ctr">
            <a:normAutofit/>
          </a:bodyPr>
          <a:lstStyle/>
          <a:p>
            <a:r>
              <a:rPr lang="en-US" sz="2400" dirty="0">
                <a:solidFill>
                  <a:schemeClr val="tx2"/>
                </a:solidFill>
              </a:rPr>
              <a:t>O TDAH se </a:t>
            </a:r>
            <a:r>
              <a:rPr lang="en-US" sz="2400" dirty="0" err="1">
                <a:solidFill>
                  <a:schemeClr val="tx2"/>
                </a:solidFill>
              </a:rPr>
              <a:t>apresenta</a:t>
            </a:r>
            <a:r>
              <a:rPr lang="en-US" sz="2400" dirty="0">
                <a:solidFill>
                  <a:schemeClr val="tx2"/>
                </a:solidFill>
              </a:rPr>
              <a:t> de forma </a:t>
            </a:r>
            <a:r>
              <a:rPr lang="en-US" sz="2400" dirty="0" err="1">
                <a:solidFill>
                  <a:schemeClr val="tx2"/>
                </a:solidFill>
              </a:rPr>
              <a:t>diferente</a:t>
            </a:r>
            <a:r>
              <a:rPr lang="en-US" sz="2400" dirty="0">
                <a:solidFill>
                  <a:schemeClr val="tx2"/>
                </a:solidFill>
              </a:rPr>
              <a:t> </a:t>
            </a:r>
            <a:r>
              <a:rPr lang="en-US" sz="2400" dirty="0" err="1">
                <a:solidFill>
                  <a:schemeClr val="tx2"/>
                </a:solidFill>
              </a:rPr>
              <a:t>em</a:t>
            </a:r>
            <a:r>
              <a:rPr lang="en-US" sz="2400" dirty="0">
                <a:solidFill>
                  <a:schemeClr val="tx2"/>
                </a:solidFill>
              </a:rPr>
              <a:t> </a:t>
            </a:r>
            <a:r>
              <a:rPr lang="en-US" sz="2400" dirty="0" err="1">
                <a:solidFill>
                  <a:schemeClr val="tx2"/>
                </a:solidFill>
              </a:rPr>
              <a:t>crianças</a:t>
            </a:r>
            <a:r>
              <a:rPr lang="en-US" sz="2400" dirty="0">
                <a:solidFill>
                  <a:schemeClr val="tx2"/>
                </a:solidFill>
              </a:rPr>
              <a:t> e </a:t>
            </a:r>
            <a:r>
              <a:rPr lang="en-US" sz="2400" dirty="0" err="1">
                <a:solidFill>
                  <a:schemeClr val="tx2"/>
                </a:solidFill>
              </a:rPr>
              <a:t>adultos</a:t>
            </a:r>
            <a:r>
              <a:rPr lang="en-US" sz="2400" dirty="0">
                <a:solidFill>
                  <a:schemeClr val="tx2"/>
                </a:solidFill>
              </a:rPr>
              <a:t>; </a:t>
            </a:r>
          </a:p>
          <a:p>
            <a:r>
              <a:rPr lang="en-US" sz="2400" dirty="0" err="1">
                <a:solidFill>
                  <a:schemeClr val="tx2"/>
                </a:solidFill>
              </a:rPr>
              <a:t>Crianças</a:t>
            </a:r>
            <a:r>
              <a:rPr lang="en-US" sz="2400" dirty="0">
                <a:solidFill>
                  <a:schemeClr val="tx2"/>
                </a:solidFill>
              </a:rPr>
              <a:t> </a:t>
            </a:r>
            <a:r>
              <a:rPr lang="en-US" sz="2400" dirty="0" err="1">
                <a:solidFill>
                  <a:schemeClr val="tx2"/>
                </a:solidFill>
              </a:rPr>
              <a:t>frequentemente</a:t>
            </a:r>
            <a:r>
              <a:rPr lang="en-US" sz="2400" dirty="0">
                <a:solidFill>
                  <a:schemeClr val="tx2"/>
                </a:solidFill>
              </a:rPr>
              <a:t> </a:t>
            </a:r>
            <a:r>
              <a:rPr lang="en-US" sz="2400" dirty="0" err="1">
                <a:solidFill>
                  <a:schemeClr val="tx2"/>
                </a:solidFill>
              </a:rPr>
              <a:t>apresentam</a:t>
            </a:r>
            <a:r>
              <a:rPr lang="en-US" sz="2400" dirty="0">
                <a:solidFill>
                  <a:schemeClr val="tx2"/>
                </a:solidFill>
              </a:rPr>
              <a:t> </a:t>
            </a:r>
            <a:r>
              <a:rPr lang="en-US" sz="2400" dirty="0" err="1">
                <a:solidFill>
                  <a:schemeClr val="tx2"/>
                </a:solidFill>
              </a:rPr>
              <a:t>hiperatividade</a:t>
            </a:r>
            <a:r>
              <a:rPr lang="en-US" sz="2400" dirty="0">
                <a:solidFill>
                  <a:schemeClr val="tx2"/>
                </a:solidFill>
              </a:rPr>
              <a:t> e </a:t>
            </a:r>
            <a:r>
              <a:rPr lang="en-US" sz="2400" dirty="0" err="1">
                <a:solidFill>
                  <a:schemeClr val="tx2"/>
                </a:solidFill>
              </a:rPr>
              <a:t>impulsividade</a:t>
            </a:r>
            <a:r>
              <a:rPr lang="en-US" sz="2400" dirty="0">
                <a:solidFill>
                  <a:schemeClr val="tx2"/>
                </a:solidFill>
              </a:rPr>
              <a:t> </a:t>
            </a:r>
            <a:r>
              <a:rPr lang="en-US" sz="2400" dirty="0" err="1">
                <a:solidFill>
                  <a:schemeClr val="tx2"/>
                </a:solidFill>
              </a:rPr>
              <a:t>evidentes</a:t>
            </a:r>
            <a:r>
              <a:rPr lang="en-US" sz="2400" dirty="0">
                <a:solidFill>
                  <a:schemeClr val="tx2"/>
                </a:solidFill>
              </a:rPr>
              <a:t>, </a:t>
            </a:r>
            <a:r>
              <a:rPr lang="en-US" sz="2400" dirty="0" err="1">
                <a:solidFill>
                  <a:schemeClr val="tx2"/>
                </a:solidFill>
              </a:rPr>
              <a:t>como</a:t>
            </a:r>
            <a:r>
              <a:rPr lang="en-US" sz="2400" dirty="0">
                <a:solidFill>
                  <a:schemeClr val="tx2"/>
                </a:solidFill>
              </a:rPr>
              <a:t> </a:t>
            </a:r>
            <a:r>
              <a:rPr lang="en-US" sz="2400" dirty="0" err="1">
                <a:solidFill>
                  <a:schemeClr val="tx2"/>
                </a:solidFill>
              </a:rPr>
              <a:t>inquietação</a:t>
            </a:r>
            <a:r>
              <a:rPr lang="en-US" sz="2400" dirty="0">
                <a:solidFill>
                  <a:schemeClr val="tx2"/>
                </a:solidFill>
              </a:rPr>
              <a:t> e </a:t>
            </a:r>
            <a:r>
              <a:rPr lang="en-US" sz="2400" dirty="0" err="1">
                <a:solidFill>
                  <a:schemeClr val="tx2"/>
                </a:solidFill>
              </a:rPr>
              <a:t>dificuldade</a:t>
            </a:r>
            <a:r>
              <a:rPr lang="en-US" sz="2400" dirty="0">
                <a:solidFill>
                  <a:schemeClr val="tx2"/>
                </a:solidFill>
              </a:rPr>
              <a:t> para </a:t>
            </a:r>
            <a:r>
              <a:rPr lang="en-US" sz="2400" dirty="0" err="1">
                <a:solidFill>
                  <a:schemeClr val="tx2"/>
                </a:solidFill>
              </a:rPr>
              <a:t>esperar</a:t>
            </a:r>
            <a:r>
              <a:rPr lang="en-US" sz="2400" dirty="0">
                <a:solidFill>
                  <a:schemeClr val="tx2"/>
                </a:solidFill>
              </a:rPr>
              <a:t>, </a:t>
            </a:r>
          </a:p>
          <a:p>
            <a:r>
              <a:rPr lang="en-US" sz="2400" dirty="0" err="1">
                <a:solidFill>
                  <a:schemeClr val="tx2"/>
                </a:solidFill>
              </a:rPr>
              <a:t>Enquanto</a:t>
            </a:r>
            <a:r>
              <a:rPr lang="en-US" sz="2400" dirty="0">
                <a:solidFill>
                  <a:schemeClr val="tx2"/>
                </a:solidFill>
              </a:rPr>
              <a:t> </a:t>
            </a:r>
            <a:r>
              <a:rPr lang="en-US" sz="2400" dirty="0" err="1">
                <a:solidFill>
                  <a:schemeClr val="tx2"/>
                </a:solidFill>
              </a:rPr>
              <a:t>adultos</a:t>
            </a:r>
            <a:r>
              <a:rPr lang="en-US" sz="2400" dirty="0">
                <a:solidFill>
                  <a:schemeClr val="tx2"/>
                </a:solidFill>
              </a:rPr>
              <a:t> </a:t>
            </a:r>
            <a:r>
              <a:rPr lang="en-US" sz="2400" dirty="0" err="1">
                <a:solidFill>
                  <a:schemeClr val="tx2"/>
                </a:solidFill>
              </a:rPr>
              <a:t>podem</a:t>
            </a:r>
            <a:r>
              <a:rPr lang="en-US" sz="2400" dirty="0">
                <a:solidFill>
                  <a:schemeClr val="tx2"/>
                </a:solidFill>
              </a:rPr>
              <a:t> </a:t>
            </a:r>
            <a:r>
              <a:rPr lang="en-US" sz="2400" dirty="0" err="1">
                <a:solidFill>
                  <a:schemeClr val="tx2"/>
                </a:solidFill>
              </a:rPr>
              <a:t>apresentar</a:t>
            </a:r>
            <a:r>
              <a:rPr lang="en-US" sz="2400" dirty="0">
                <a:solidFill>
                  <a:schemeClr val="tx2"/>
                </a:solidFill>
              </a:rPr>
              <a:t> </a:t>
            </a:r>
            <a:r>
              <a:rPr lang="en-US" sz="2400" dirty="0" err="1">
                <a:solidFill>
                  <a:schemeClr val="tx2"/>
                </a:solidFill>
              </a:rPr>
              <a:t>sintomas</a:t>
            </a:r>
            <a:r>
              <a:rPr lang="en-US" sz="2400" dirty="0">
                <a:solidFill>
                  <a:schemeClr val="tx2"/>
                </a:solidFill>
              </a:rPr>
              <a:t> </a:t>
            </a:r>
            <a:r>
              <a:rPr lang="en-US" sz="2400" dirty="0" err="1">
                <a:solidFill>
                  <a:schemeClr val="tx2"/>
                </a:solidFill>
              </a:rPr>
              <a:t>internalizados</a:t>
            </a:r>
            <a:r>
              <a:rPr lang="en-US" sz="2400" dirty="0">
                <a:solidFill>
                  <a:schemeClr val="tx2"/>
                </a:solidFill>
              </a:rPr>
              <a:t>, </a:t>
            </a:r>
            <a:r>
              <a:rPr lang="en-US" sz="2400" dirty="0" err="1">
                <a:solidFill>
                  <a:schemeClr val="tx2"/>
                </a:solidFill>
              </a:rPr>
              <a:t>como</a:t>
            </a:r>
            <a:r>
              <a:rPr lang="en-US" sz="2400" dirty="0">
                <a:solidFill>
                  <a:schemeClr val="tx2"/>
                </a:solidFill>
              </a:rPr>
              <a:t> </a:t>
            </a:r>
            <a:r>
              <a:rPr lang="en-US" sz="2400" dirty="0" err="1">
                <a:solidFill>
                  <a:schemeClr val="tx2"/>
                </a:solidFill>
              </a:rPr>
              <a:t>desorganização</a:t>
            </a:r>
            <a:r>
              <a:rPr lang="en-US" sz="2400" dirty="0">
                <a:solidFill>
                  <a:schemeClr val="tx2"/>
                </a:solidFill>
              </a:rPr>
              <a:t>, </a:t>
            </a:r>
            <a:r>
              <a:rPr lang="en-US" sz="2400" dirty="0" err="1">
                <a:solidFill>
                  <a:schemeClr val="tx2"/>
                </a:solidFill>
              </a:rPr>
              <a:t>má</a:t>
            </a:r>
            <a:r>
              <a:rPr lang="en-US" sz="2400" dirty="0">
                <a:solidFill>
                  <a:schemeClr val="tx2"/>
                </a:solidFill>
              </a:rPr>
              <a:t> </a:t>
            </a:r>
            <a:r>
              <a:rPr lang="en-US" sz="2400" dirty="0" err="1">
                <a:solidFill>
                  <a:schemeClr val="tx2"/>
                </a:solidFill>
              </a:rPr>
              <a:t>gestão</a:t>
            </a:r>
            <a:r>
              <a:rPr lang="en-US" sz="2400" dirty="0">
                <a:solidFill>
                  <a:schemeClr val="tx2"/>
                </a:solidFill>
              </a:rPr>
              <a:t> do tempo e </a:t>
            </a:r>
            <a:r>
              <a:rPr lang="en-US" sz="2400" dirty="0" err="1">
                <a:solidFill>
                  <a:schemeClr val="tx2"/>
                </a:solidFill>
              </a:rPr>
              <a:t>dificuldade</a:t>
            </a:r>
            <a:r>
              <a:rPr lang="en-US" sz="2400" dirty="0">
                <a:solidFill>
                  <a:schemeClr val="tx2"/>
                </a:solidFill>
              </a:rPr>
              <a:t> de </a:t>
            </a:r>
            <a:r>
              <a:rPr lang="en-US" sz="2400" dirty="0" err="1">
                <a:solidFill>
                  <a:schemeClr val="tx2"/>
                </a:solidFill>
              </a:rPr>
              <a:t>concentração</a:t>
            </a:r>
            <a:r>
              <a:rPr lang="en-US" sz="2400" dirty="0">
                <a:solidFill>
                  <a:schemeClr val="tx2"/>
                </a:solidFill>
              </a:rPr>
              <a:t> no </a:t>
            </a:r>
            <a:r>
              <a:rPr lang="en-US" sz="2400" dirty="0" err="1">
                <a:solidFill>
                  <a:schemeClr val="tx2"/>
                </a:solidFill>
              </a:rPr>
              <a:t>trabalho</a:t>
            </a:r>
            <a:r>
              <a:rPr lang="en-US" sz="2400" dirty="0">
                <a:solidFill>
                  <a:schemeClr val="tx2"/>
                </a:solidFill>
              </a:rPr>
              <a:t> e </a:t>
            </a:r>
            <a:r>
              <a:rPr lang="en-US" sz="2400" dirty="0" err="1">
                <a:solidFill>
                  <a:schemeClr val="tx2"/>
                </a:solidFill>
              </a:rPr>
              <a:t>em</a:t>
            </a:r>
            <a:r>
              <a:rPr lang="en-US" sz="2400" dirty="0">
                <a:solidFill>
                  <a:schemeClr val="tx2"/>
                </a:solidFill>
              </a:rPr>
              <a:t> casa. </a:t>
            </a:r>
          </a:p>
          <a:p>
            <a:r>
              <a:rPr lang="en-US" sz="2400" dirty="0">
                <a:solidFill>
                  <a:schemeClr val="tx2"/>
                </a:solidFill>
              </a:rPr>
              <a:t>O </a:t>
            </a:r>
            <a:r>
              <a:rPr lang="en-US" sz="2400" dirty="0" err="1">
                <a:solidFill>
                  <a:schemeClr val="tx2"/>
                </a:solidFill>
              </a:rPr>
              <a:t>tratamento</a:t>
            </a:r>
            <a:r>
              <a:rPr lang="en-US" sz="2400" dirty="0">
                <a:solidFill>
                  <a:schemeClr val="tx2"/>
                </a:solidFill>
              </a:rPr>
              <a:t> </a:t>
            </a:r>
            <a:r>
              <a:rPr lang="en-US" sz="2400" dirty="0" err="1">
                <a:solidFill>
                  <a:schemeClr val="tx2"/>
                </a:solidFill>
              </a:rPr>
              <a:t>também</a:t>
            </a:r>
            <a:r>
              <a:rPr lang="en-US" sz="2400" dirty="0">
                <a:solidFill>
                  <a:schemeClr val="tx2"/>
                </a:solidFill>
              </a:rPr>
              <a:t> </a:t>
            </a:r>
            <a:r>
              <a:rPr lang="en-US" sz="2400" dirty="0" err="1">
                <a:solidFill>
                  <a:schemeClr val="tx2"/>
                </a:solidFill>
              </a:rPr>
              <a:t>difere</a:t>
            </a:r>
            <a:r>
              <a:rPr lang="en-US" sz="2400" dirty="0">
                <a:solidFill>
                  <a:schemeClr val="tx2"/>
                </a:solidFill>
              </a:rPr>
              <a:t>, com </a:t>
            </a:r>
            <a:r>
              <a:rPr lang="en-US" sz="2400" dirty="0" err="1">
                <a:solidFill>
                  <a:schemeClr val="tx2"/>
                </a:solidFill>
              </a:rPr>
              <a:t>treinamento</a:t>
            </a:r>
            <a:r>
              <a:rPr lang="en-US" sz="2400" dirty="0">
                <a:solidFill>
                  <a:schemeClr val="tx2"/>
                </a:solidFill>
              </a:rPr>
              <a:t> dos </a:t>
            </a:r>
            <a:r>
              <a:rPr lang="en-US" sz="2400" dirty="0" err="1">
                <a:solidFill>
                  <a:schemeClr val="tx2"/>
                </a:solidFill>
              </a:rPr>
              <a:t>pais</a:t>
            </a:r>
            <a:r>
              <a:rPr lang="en-US" sz="2400" dirty="0">
                <a:solidFill>
                  <a:schemeClr val="tx2"/>
                </a:solidFill>
              </a:rPr>
              <a:t> para </a:t>
            </a:r>
            <a:r>
              <a:rPr lang="en-US" sz="2400" dirty="0" err="1">
                <a:solidFill>
                  <a:schemeClr val="tx2"/>
                </a:solidFill>
              </a:rPr>
              <a:t>crianças</a:t>
            </a:r>
            <a:r>
              <a:rPr lang="en-US" sz="2400" dirty="0">
                <a:solidFill>
                  <a:schemeClr val="tx2"/>
                </a:solidFill>
              </a:rPr>
              <a:t> </a:t>
            </a:r>
            <a:r>
              <a:rPr lang="en-US" sz="2400" dirty="0" err="1">
                <a:solidFill>
                  <a:schemeClr val="tx2"/>
                </a:solidFill>
              </a:rPr>
              <a:t>pequenas</a:t>
            </a:r>
            <a:r>
              <a:rPr lang="en-US" sz="2400" dirty="0">
                <a:solidFill>
                  <a:schemeClr val="tx2"/>
                </a:solidFill>
              </a:rPr>
              <a:t> e </a:t>
            </a:r>
            <a:r>
              <a:rPr lang="en-US" sz="2400" dirty="0" err="1">
                <a:solidFill>
                  <a:schemeClr val="tx2"/>
                </a:solidFill>
              </a:rPr>
              <a:t>uma</a:t>
            </a:r>
            <a:r>
              <a:rPr lang="en-US" sz="2400" dirty="0">
                <a:solidFill>
                  <a:schemeClr val="tx2"/>
                </a:solidFill>
              </a:rPr>
              <a:t> </a:t>
            </a:r>
            <a:r>
              <a:rPr lang="en-US" sz="2400" dirty="0" err="1">
                <a:solidFill>
                  <a:schemeClr val="tx2"/>
                </a:solidFill>
              </a:rPr>
              <a:t>combinação</a:t>
            </a:r>
            <a:r>
              <a:rPr lang="en-US" sz="2400" dirty="0">
                <a:solidFill>
                  <a:schemeClr val="tx2"/>
                </a:solidFill>
              </a:rPr>
              <a:t> de </a:t>
            </a:r>
            <a:r>
              <a:rPr lang="en-US" sz="2400" dirty="0" err="1">
                <a:solidFill>
                  <a:schemeClr val="tx2"/>
                </a:solidFill>
              </a:rPr>
              <a:t>medicação</a:t>
            </a:r>
            <a:r>
              <a:rPr lang="en-US" sz="2400" dirty="0">
                <a:solidFill>
                  <a:schemeClr val="tx2"/>
                </a:solidFill>
              </a:rPr>
              <a:t>, </a:t>
            </a:r>
            <a:r>
              <a:rPr lang="en-US" sz="2400" dirty="0" err="1">
                <a:solidFill>
                  <a:schemeClr val="tx2"/>
                </a:solidFill>
              </a:rPr>
              <a:t>terapia</a:t>
            </a:r>
            <a:r>
              <a:rPr lang="en-US" sz="2400" dirty="0">
                <a:solidFill>
                  <a:schemeClr val="tx2"/>
                </a:solidFill>
              </a:rPr>
              <a:t> e </a:t>
            </a:r>
            <a:r>
              <a:rPr lang="en-US" sz="2400" dirty="0" err="1">
                <a:solidFill>
                  <a:schemeClr val="tx2"/>
                </a:solidFill>
              </a:rPr>
              <a:t>treinamento</a:t>
            </a:r>
            <a:r>
              <a:rPr lang="en-US" sz="2400" dirty="0">
                <a:solidFill>
                  <a:schemeClr val="tx2"/>
                </a:solidFill>
              </a:rPr>
              <a:t> de </a:t>
            </a:r>
            <a:r>
              <a:rPr lang="en-US" sz="2400" dirty="0" err="1">
                <a:solidFill>
                  <a:schemeClr val="tx2"/>
                </a:solidFill>
              </a:rPr>
              <a:t>habilidades</a:t>
            </a:r>
            <a:r>
              <a:rPr lang="en-US" sz="2400" dirty="0">
                <a:solidFill>
                  <a:schemeClr val="tx2"/>
                </a:solidFill>
              </a:rPr>
              <a:t> para </a:t>
            </a:r>
            <a:r>
              <a:rPr lang="en-US" sz="2400" dirty="0" err="1">
                <a:solidFill>
                  <a:schemeClr val="tx2"/>
                </a:solidFill>
              </a:rPr>
              <a:t>adultos</a:t>
            </a:r>
            <a:r>
              <a:rPr lang="en-US" sz="2400" dirty="0">
                <a:solidFill>
                  <a:schemeClr val="tx2"/>
                </a:solidFill>
              </a:rPr>
              <a:t>.</a:t>
            </a:r>
          </a:p>
        </p:txBody>
      </p:sp>
    </p:spTree>
    <p:extLst>
      <p:ext uri="{BB962C8B-B14F-4D97-AF65-F5344CB8AC3E}">
        <p14:creationId xmlns:p14="http://schemas.microsoft.com/office/powerpoint/2010/main" val="1907487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10F24D38-B79E-44B4-830E-043F45D96DC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A9A3F941-9BDB-48E5-3D3A-D359BC1E8203}"/>
              </a:ext>
            </a:extLst>
          </p:cNvPr>
          <p:cNvSpPr>
            <a:spLocks noGrp="1"/>
          </p:cNvSpPr>
          <p:nvPr>
            <p:ph type="title"/>
          </p:nvPr>
        </p:nvSpPr>
        <p:spPr>
          <a:xfrm>
            <a:off x="838200" y="620742"/>
            <a:ext cx="10515600" cy="1325563"/>
          </a:xfrm>
        </p:spPr>
        <p:txBody>
          <a:bodyPr>
            <a:normAutofit/>
          </a:bodyPr>
          <a:lstStyle/>
          <a:p>
            <a:r>
              <a:rPr lang="en-US">
                <a:solidFill>
                  <a:srgbClr val="FFFFFF"/>
                </a:solidFill>
              </a:rPr>
              <a:t>Diagnóstico e Avaliação</a:t>
            </a:r>
          </a:p>
        </p:txBody>
      </p:sp>
      <p:cxnSp>
        <p:nvCxnSpPr>
          <p:cNvPr id="11" name="Straight Connector 10">
            <a:extLst>
              <a:ext uri="{FF2B5EF4-FFF2-40B4-BE49-F238E27FC236}">
                <a16:creationId xmlns:a16="http://schemas.microsoft.com/office/drawing/2014/main" xmlns="" id="{FC469874-256B-45B3-A79C-7591B4BA1ECC}"/>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762000" y="826324"/>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xmlns="" id="{A70E812B-179E-63C4-C64F-4C4E721DE3D7}"/>
              </a:ext>
            </a:extLst>
          </p:cNvPr>
          <p:cNvSpPr>
            <a:spLocks noGrp="1"/>
          </p:cNvSpPr>
          <p:nvPr>
            <p:ph sz="half" idx="1"/>
          </p:nvPr>
        </p:nvSpPr>
        <p:spPr>
          <a:xfrm>
            <a:off x="838200" y="2266345"/>
            <a:ext cx="5097780" cy="3910617"/>
          </a:xfrm>
        </p:spPr>
        <p:txBody>
          <a:bodyPr>
            <a:normAutofit/>
          </a:bodyPr>
          <a:lstStyle/>
          <a:p>
            <a:pPr marL="0" indent="0">
              <a:buNone/>
            </a:pPr>
            <a:r>
              <a:rPr lang="en-US" sz="2400" dirty="0" err="1">
                <a:solidFill>
                  <a:srgbClr val="FFFFFF"/>
                </a:solidFill>
              </a:rPr>
              <a:t>Crianças</a:t>
            </a:r>
            <a:endParaRPr lang="en-US" sz="2400" dirty="0">
              <a:solidFill>
                <a:srgbClr val="FFFFFF"/>
              </a:solidFill>
            </a:endParaRPr>
          </a:p>
          <a:p>
            <a:endParaRPr lang="en-US" sz="2400" dirty="0">
              <a:solidFill>
                <a:srgbClr val="FFFFFF"/>
              </a:solidFill>
            </a:endParaRPr>
          </a:p>
          <a:p>
            <a:r>
              <a:rPr lang="pt-BR" sz="2400" dirty="0">
                <a:solidFill>
                  <a:srgbClr val="FFFFFF"/>
                </a:solidFill>
              </a:rPr>
              <a:t>O diagnóstico geralmente envolve relatos de pais e professores sobre o comportamento da criança em diversos contextos, bem como entrevistas com os pais e avaliação de funções mentais.</a:t>
            </a:r>
            <a:r>
              <a:rPr lang="en-GB" sz="2400" dirty="0">
                <a:solidFill>
                  <a:srgbClr val="FFFFFF"/>
                </a:solidFill>
                <a:effectLst/>
              </a:rPr>
              <a:t> </a:t>
            </a:r>
            <a:endParaRPr lang="en-US" sz="2400" dirty="0">
              <a:solidFill>
                <a:srgbClr val="FFFFFF"/>
              </a:solidFill>
            </a:endParaRPr>
          </a:p>
        </p:txBody>
      </p:sp>
      <p:sp>
        <p:nvSpPr>
          <p:cNvPr id="4" name="Content Placeholder 3">
            <a:extLst>
              <a:ext uri="{FF2B5EF4-FFF2-40B4-BE49-F238E27FC236}">
                <a16:creationId xmlns:a16="http://schemas.microsoft.com/office/drawing/2014/main" xmlns="" id="{9009B4C2-AE6D-5CE5-ADCC-513865EAD470}"/>
              </a:ext>
            </a:extLst>
          </p:cNvPr>
          <p:cNvSpPr>
            <a:spLocks noGrp="1"/>
          </p:cNvSpPr>
          <p:nvPr>
            <p:ph sz="half" idx="2"/>
          </p:nvPr>
        </p:nvSpPr>
        <p:spPr>
          <a:xfrm>
            <a:off x="6256020" y="2266345"/>
            <a:ext cx="5097780" cy="3910618"/>
          </a:xfrm>
        </p:spPr>
        <p:txBody>
          <a:bodyPr>
            <a:normAutofit/>
          </a:bodyPr>
          <a:lstStyle/>
          <a:p>
            <a:pPr marL="0" indent="0">
              <a:buNone/>
            </a:pPr>
            <a:r>
              <a:rPr lang="en-US" sz="2400" dirty="0" err="1">
                <a:solidFill>
                  <a:srgbClr val="FFFFFF"/>
                </a:solidFill>
              </a:rPr>
              <a:t>Adultos</a:t>
            </a:r>
            <a:endParaRPr lang="en-US" sz="2400" dirty="0">
              <a:solidFill>
                <a:srgbClr val="FFFFFF"/>
              </a:solidFill>
            </a:endParaRPr>
          </a:p>
          <a:p>
            <a:endParaRPr lang="en-US" sz="2400" dirty="0">
              <a:solidFill>
                <a:srgbClr val="FFFFFF"/>
              </a:solidFill>
            </a:endParaRPr>
          </a:p>
          <a:p>
            <a:r>
              <a:rPr lang="pt-BR" sz="2400" dirty="0">
                <a:solidFill>
                  <a:srgbClr val="FFFFFF"/>
                </a:solidFill>
              </a:rPr>
              <a:t>Os adultos podem usar escalas de autorrelato para avaliar seus próprios sintomas, e os profissionais consideram um histórico de sintomas na infância para o diagnóstico.</a:t>
            </a:r>
            <a:r>
              <a:rPr lang="en-GB" sz="2400" dirty="0">
                <a:solidFill>
                  <a:srgbClr val="FFFFFF"/>
                </a:solidFill>
                <a:effectLst/>
              </a:rPr>
              <a:t> </a:t>
            </a:r>
            <a:endParaRPr lang="en-US" sz="2400" dirty="0">
              <a:solidFill>
                <a:srgbClr val="FFFFFF"/>
              </a:solidFill>
            </a:endParaRPr>
          </a:p>
        </p:txBody>
      </p:sp>
    </p:spTree>
    <p:extLst>
      <p:ext uri="{BB962C8B-B14F-4D97-AF65-F5344CB8AC3E}">
        <p14:creationId xmlns:p14="http://schemas.microsoft.com/office/powerpoint/2010/main" val="1112393728"/>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E8BFAB-0287-88BE-25B4-F83AD7E892E3}"/>
              </a:ext>
            </a:extLst>
          </p:cNvPr>
          <p:cNvSpPr>
            <a:spLocks noGrp="1"/>
          </p:cNvSpPr>
          <p:nvPr>
            <p:ph type="title"/>
          </p:nvPr>
        </p:nvSpPr>
        <p:spPr/>
        <p:txBody>
          <a:bodyPr/>
          <a:lstStyle/>
          <a:p>
            <a:r>
              <a:rPr lang="en-US"/>
              <a:t>Avaliação neuropsicológica</a:t>
            </a:r>
            <a:endParaRPr lang="en-US" dirty="0"/>
          </a:p>
        </p:txBody>
      </p:sp>
      <p:sp>
        <p:nvSpPr>
          <p:cNvPr id="3" name="Content Placeholder 2">
            <a:extLst>
              <a:ext uri="{FF2B5EF4-FFF2-40B4-BE49-F238E27FC236}">
                <a16:creationId xmlns:a16="http://schemas.microsoft.com/office/drawing/2014/main" xmlns="" id="{BB9EDAF3-3FF4-2D4F-CD55-183F3308EAC0}"/>
              </a:ext>
            </a:extLst>
          </p:cNvPr>
          <p:cNvSpPr>
            <a:spLocks noGrp="1"/>
          </p:cNvSpPr>
          <p:nvPr>
            <p:ph idx="1"/>
          </p:nvPr>
        </p:nvSpPr>
        <p:spPr/>
        <p:txBody>
          <a:bodyPr>
            <a:normAutofit fontScale="77500" lnSpcReduction="20000"/>
          </a:bodyPr>
          <a:lstStyle/>
          <a:p>
            <a:r>
              <a:rPr lang="pt-BR" i="1"/>
              <a:t>A especialidade de Neuropsicologia atua no diagnóstico, no acompanhamento, no tratamento e na pesquisa da cognição, das emoções, da personalidade e do comportamento sob o enfoque da relação entre estes aspectos e o funcionamento cerebral. Utiliza-se para isso de conhecimentos teóricos angariados pelas neurociências e pela prática clínica, com metodologia estabelecida experimental ou clinicamente. Utiliza instrumentos especificamente padronizados para avaliação das funções neuropsicológicas envolvendo principalmente habilidades de atenção, percepção, linguagem, raciocínio, abstração, memória, aprendizagem, habilidades acadêmicas, processamento da informação, viso construção, afeto, funções motoras e executivas. Estabelece parâmetros para emissão de laudos com fins clínicos, jurídicos ou de perícia; complementa o diagnóstico na área do desenvolvimento e aprendizagem. (RESOLUÇÃO CONSELHO FEDERAL DE PSICOLOGIA Nº002/2004).</a:t>
            </a:r>
            <a:endParaRPr lang="en-GB"/>
          </a:p>
          <a:p>
            <a:endParaRPr lang="en-US" dirty="0"/>
          </a:p>
        </p:txBody>
      </p:sp>
    </p:spTree>
    <p:extLst>
      <p:ext uri="{BB962C8B-B14F-4D97-AF65-F5344CB8AC3E}">
        <p14:creationId xmlns:p14="http://schemas.microsoft.com/office/powerpoint/2010/main" val="40728048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122</TotalTime>
  <Words>965</Words>
  <Application>Microsoft Office PowerPoint</Application>
  <PresentationFormat>Widescreen</PresentationFormat>
  <Paragraphs>114</Paragraphs>
  <Slides>13</Slides>
  <Notes>3</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13</vt:i4>
      </vt:variant>
    </vt:vector>
  </HeadingPairs>
  <TitlesOfParts>
    <vt:vector size="19" baseType="lpstr">
      <vt:lpstr>Aptos</vt:lpstr>
      <vt:lpstr>Aptos Display</vt:lpstr>
      <vt:lpstr>Arial</vt:lpstr>
      <vt:lpstr>Courier New</vt:lpstr>
      <vt:lpstr>open sans</vt:lpstr>
      <vt:lpstr>Office Theme</vt:lpstr>
      <vt:lpstr>Transtorno do déficit de atenção com hiperatividade (TDAH)</vt:lpstr>
      <vt:lpstr>TDAH</vt:lpstr>
      <vt:lpstr>TDAH</vt:lpstr>
      <vt:lpstr>O laudo</vt:lpstr>
      <vt:lpstr>Componentes de um Relatório Psicológico para TDAH</vt:lpstr>
      <vt:lpstr>Componentes de um Relatório Psicológico para TDAH</vt:lpstr>
      <vt:lpstr>Adultos e Crianças - Diferenças</vt:lpstr>
      <vt:lpstr>Diagnóstico e Avaliação</vt:lpstr>
      <vt:lpstr>Avaliação neuropsicológica</vt:lpstr>
      <vt:lpstr>Testes Psicológicos e outros recursos</vt:lpstr>
      <vt:lpstr>Desde 1 mês de vida até 42 meses </vt:lpstr>
      <vt:lpstr>Tratamento</vt:lpstr>
      <vt:lpstr>Referências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Transtorno do déficit de atenção com hiperatividade (TDAH)</dc:title>
  <dc:creator>rosana Tristão</dc:creator>
  <cp:lastModifiedBy>Leonardo Paraiso Vilela Carvalho</cp:lastModifiedBy>
  <cp:revision>28</cp:revision>
  <dcterms:created xsi:type="dcterms:W3CDTF">2025-10-06T20:02:21Z</dcterms:created>
  <dcterms:modified xsi:type="dcterms:W3CDTF">2025-10-07T13:05:55Z</dcterms:modified>
</cp:coreProperties>
</file>