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72" r:id="rId3"/>
    <p:sldId id="373" r:id="rId4"/>
    <p:sldId id="393" r:id="rId5"/>
    <p:sldId id="394" r:id="rId6"/>
    <p:sldId id="391" r:id="rId7"/>
    <p:sldId id="392" r:id="rId8"/>
    <p:sldId id="399" r:id="rId9"/>
    <p:sldId id="374" r:id="rId10"/>
    <p:sldId id="401" r:id="rId11"/>
    <p:sldId id="396" r:id="rId12"/>
    <p:sldId id="397" r:id="rId13"/>
    <p:sldId id="400" r:id="rId14"/>
    <p:sldId id="379" r:id="rId15"/>
    <p:sldId id="381" r:id="rId16"/>
    <p:sldId id="380" r:id="rId17"/>
    <p:sldId id="382" r:id="rId18"/>
    <p:sldId id="383" r:id="rId19"/>
    <p:sldId id="384" r:id="rId20"/>
    <p:sldId id="267" r:id="rId21"/>
    <p:sldId id="378" r:id="rId22"/>
    <p:sldId id="385" r:id="rId23"/>
    <p:sldId id="386" r:id="rId24"/>
    <p:sldId id="387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B08C-8F56-4547-BA6C-E2A2EEEFB6A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933-874E-944C-B1DB-C96F73030A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7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B08C-8F56-4547-BA6C-E2A2EEEFB6A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933-874E-944C-B1DB-C96F73030A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3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B08C-8F56-4547-BA6C-E2A2EEEFB6A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933-874E-944C-B1DB-C96F73030A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B08C-8F56-4547-BA6C-E2A2EEEFB6A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933-874E-944C-B1DB-C96F73030A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6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B08C-8F56-4547-BA6C-E2A2EEEFB6A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933-874E-944C-B1DB-C96F73030A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4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B08C-8F56-4547-BA6C-E2A2EEEFB6A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933-874E-944C-B1DB-C96F73030A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9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B08C-8F56-4547-BA6C-E2A2EEEFB6A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933-874E-944C-B1DB-C96F73030A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5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B08C-8F56-4547-BA6C-E2A2EEEFB6A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933-874E-944C-B1DB-C96F73030A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9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B08C-8F56-4547-BA6C-E2A2EEEFB6A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933-874E-944C-B1DB-C96F73030A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B08C-8F56-4547-BA6C-E2A2EEEFB6A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933-874E-944C-B1DB-C96F73030A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7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B08C-8F56-4547-BA6C-E2A2EEEFB6A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933-874E-944C-B1DB-C96F73030A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EB08C-8F56-4547-BA6C-E2A2EEEFB6A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B933-874E-944C-B1DB-C96F73030A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0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ec.gov.br/component/tags/tag/altas-habilidad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ratute.uconn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76" y="1660525"/>
            <a:ext cx="8268378" cy="1470025"/>
          </a:xfrm>
          <a:ln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pt-BR" sz="3200" dirty="0"/>
              <a:t>As Altas Habilidades e a Educação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415" y="3759200"/>
            <a:ext cx="68707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Denise de Souza </a:t>
            </a:r>
            <a:r>
              <a:rPr lang="en-US" dirty="0" err="1">
                <a:solidFill>
                  <a:srgbClr val="0000FF"/>
                </a:solidFill>
              </a:rPr>
              <a:t>Fleith</a:t>
            </a:r>
            <a:r>
              <a:rPr lang="en-US" dirty="0">
                <a:solidFill>
                  <a:srgbClr val="0000FF"/>
                </a:solidFill>
              </a:rPr>
              <a:t>, PhD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Instituto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Psicologia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mr-IN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UnB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7463"/>
            <a:ext cx="80692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CGTC-e150403657016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20" y="5511800"/>
            <a:ext cx="1120469" cy="1115990"/>
          </a:xfrm>
          <a:prstGeom prst="rect">
            <a:avLst/>
          </a:prstGeom>
        </p:spPr>
      </p:pic>
      <p:pic>
        <p:nvPicPr>
          <p:cNvPr id="6" name="Picture 5" descr="red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3" y="5634590"/>
            <a:ext cx="7153284" cy="1044000"/>
          </a:xfrm>
          <a:prstGeom prst="rect">
            <a:avLst/>
          </a:prstGeom>
        </p:spPr>
      </p:pic>
      <p:pic>
        <p:nvPicPr>
          <p:cNvPr id="7" name="Picture 12" descr="Unknown-4.png">
            <a:extLst>
              <a:ext uri="{FF2B5EF4-FFF2-40B4-BE49-F238E27FC236}">
                <a16:creationId xmlns:a16="http://schemas.microsoft.com/office/drawing/2014/main" xmlns="" id="{CEBB0A5C-691D-10E4-86D7-53DC71C16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5924454"/>
            <a:ext cx="1439975" cy="4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9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3819E99-0689-FBC9-FD8E-B9D8F242B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265974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Teoria de </a:t>
            </a:r>
            <a:r>
              <a:rPr lang="pt-BR" dirty="0" err="1"/>
              <a:t>Renzulli</a:t>
            </a:r>
            <a:r>
              <a:rPr lang="pt-BR" dirty="0"/>
              <a:t>: Base teórica e metodológica para estudos e intervenções realizadas em vários estados brasileiros. </a:t>
            </a:r>
          </a:p>
          <a:p>
            <a:pPr marL="0" indent="0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/>
              <a:t>(Carneiro &amp; </a:t>
            </a:r>
            <a:r>
              <a:rPr lang="pt-BR" dirty="0" err="1"/>
              <a:t>Fleith</a:t>
            </a:r>
            <a:r>
              <a:rPr lang="pt-BR" dirty="0"/>
              <a:t>, 2017)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387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0263962-B127-2C28-2DF6-C59799C85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8786"/>
            <a:ext cx="8229600" cy="573864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pt-BR" dirty="0"/>
              <a:t>Política Pública da Educação Especial na Perspectiva da Educação Inclusiva (2008)</a:t>
            </a:r>
          </a:p>
          <a:p>
            <a:r>
              <a:rPr lang="pt-BR" dirty="0"/>
              <a:t>Diretriz para os Núcleos de Atividades de Altas Habilidades/Superdotação (NAAHS) implantados pelo MEC, em 2005, em vários estados brasileiros.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Publicação por parte do MEC de quatro volumes sobre altas habilidades (2007)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/>
              <a:t>Volume 1: Encorajando Potenciais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/>
              <a:t>Volume 2: Orientação a Professores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/>
              <a:t>Volume 3: Atividades de Estimulação de Alunos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/>
              <a:t>Volume 4: O Aluno e a Família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hlinkClick r:id="rId2"/>
              </a:rPr>
              <a:t>http://portal.mec.gov.br/component/tags/tag/altas-habilidades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250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EFC956-5647-47FA-1945-9B94D4EA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597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B050"/>
                </a:solidFill>
              </a:rPr>
              <a:t>Altas Habilidades no Distrito Federal: Intervenção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0263962-B127-2C28-2DF6-C59799C85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13490"/>
            <a:ext cx="4038600" cy="4992413"/>
          </a:xfrm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Font typeface="+mj-lt"/>
              <a:buAutoNum type="arabicPeriod"/>
            </a:pPr>
            <a:r>
              <a:rPr lang="pt-BR" sz="5000" dirty="0"/>
              <a:t>Diretriz para o Atendimento Educacional Especializado para Estudantes com Altas Habilidades da SEDF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Serviço de Atendimento </a:t>
            </a:r>
            <a:r>
              <a:rPr lang="pt-BR" sz="5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Psicoeducacional</a:t>
            </a:r>
            <a:r>
              <a:rPr lang="pt-BR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Famílias de Superdotados (UnB)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Programa de Promoção do Bem-estar Psicológico de Famílias de Superdotados em Tempos de Pandemia (UnB/SEDF)</a:t>
            </a:r>
            <a:endParaRPr lang="pt-BR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BR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UnB Kids (UnB)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Programa de Desenvolvimento de Habilidades Sociais a Estudantes Superdotados (UnB/SEDF)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Ciclo de Palestras para Pais – Altas Habilidades (UnB/SEDF)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16560BD-A53A-D732-D51D-BE325F88E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13490"/>
            <a:ext cx="4038600" cy="4992413"/>
          </a:xfrm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pt-BR" sz="4400" dirty="0"/>
              <a:t>Curso de Aperfeiçoamento em Altas Habilidades/Superdotação para 500 professores (curso gratuito online, 2023) (MEC/ UnB)</a:t>
            </a:r>
            <a:endParaRPr lang="pt-BR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buFont typeface="+mj-lt"/>
              <a:buAutoNum type="arabicPeriod" startAt="7"/>
            </a:pPr>
            <a:r>
              <a:rPr lang="pt-BR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Cursos diversos de extensão para profissionais da rede pública e privada de ensino (UnB)</a:t>
            </a:r>
          </a:p>
          <a:p>
            <a:pPr marL="742950" lvl="0" indent="-742950">
              <a:buFont typeface="+mj-lt"/>
              <a:buAutoNum type="arabicPeriod" startAt="7"/>
            </a:pPr>
            <a:r>
              <a:rPr lang="pt-BR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Disciplina Superdotação, Talento e Desenvolvimento Humano (nível: graduação/Instituto de Psicologia/UnB)</a:t>
            </a:r>
          </a:p>
          <a:p>
            <a:pPr marL="742950" lvl="0" indent="-742950">
              <a:buFont typeface="+mj-lt"/>
              <a:buAutoNum type="arabicPeriod" startAt="7"/>
            </a:pPr>
            <a:r>
              <a:rPr lang="pt-BR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Disciplina Psicologia do Superdotado (nível: pós-graduação/Instituto de Psicologia/UnB)</a:t>
            </a:r>
          </a:p>
          <a:p>
            <a:pPr marL="742950" lvl="0" indent="-742950">
              <a:buFont typeface="+mj-lt"/>
              <a:buAutoNum type="arabicPeriod" startAt="7"/>
            </a:pPr>
            <a:r>
              <a:rPr lang="pt-BR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Palestras/</a:t>
            </a:r>
            <a:r>
              <a:rPr lang="pt-BR" sz="4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Lives</a:t>
            </a:r>
            <a:r>
              <a:rPr lang="pt-BR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/Webinars sobre superdotação (UnB)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762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CA92E3-D368-960E-7980-5A34916F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>
                <a:solidFill>
                  <a:schemeClr val="accent1">
                    <a:lumMod val="75000"/>
                  </a:schemeClr>
                </a:solidFill>
              </a:rPr>
              <a:t>Pesquisas sobre Altas Habilidades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9164FA4-5A8D-EE7E-6F93-6652A3144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Universidade de Brasília (UnB): pioneira dos estudos na área, com centenas de artigos, livros e capítulos publicados em periódicos/editoras nacionais e internacionais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UFF, UFSM, UFSCar, UFPR, PUC Campinas, UNESP, UFPI </a:t>
            </a:r>
            <a:r>
              <a:rPr lang="pt-BR" dirty="0" err="1"/>
              <a:t>etc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14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8B126E-10A5-15C6-80FC-7F311D1370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pt-BR" dirty="0"/>
              <a:t>O que as Pesquisas Revelam?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D73A224-BF0F-BF52-5382-6255649E6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200" dirty="0">
                <a:effectLst/>
                <a:ea typeface="Calibri" panose="020F0502020204030204" pitchFamily="34" charset="0"/>
              </a:rPr>
              <a:t>O indivíduo com altas habilidades necessita de uma variedade de experiências enriquecedoras, que estimulem seu potencial, favorecendo o desenvolvimento de suas habilidades. Não é um fenômeno inato.</a:t>
            </a:r>
          </a:p>
          <a:p>
            <a:endParaRPr lang="pt-BR" sz="3200" dirty="0">
              <a:effectLst/>
              <a:ea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t-BR" sz="3200" dirty="0">
                <a:effectLst/>
                <a:ea typeface="Calibri" panose="020F0502020204030204" pitchFamily="34" charset="0"/>
              </a:rPr>
              <a:t>Inclusive, o potencial pode se manifestar somente quando os estudantes estão engajados em alguma atividade de seu interesse ou inseridos em ambientes estimuladores e desafiadores.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AB969BE-9AAA-09FC-841A-784543CBE0BE}"/>
              </a:ext>
            </a:extLst>
          </p:cNvPr>
          <p:cNvSpPr txBox="1"/>
          <p:nvPr/>
        </p:nvSpPr>
        <p:spPr>
          <a:xfrm>
            <a:off x="704193" y="6126163"/>
            <a:ext cx="811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effectLst/>
                <a:ea typeface="Calibri" panose="020F0502020204030204" pitchFamily="34" charset="0"/>
              </a:rPr>
              <a:t>(Alencar &amp; 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Fleith</a:t>
            </a:r>
            <a:r>
              <a:rPr lang="pt-BR" sz="1400" dirty="0">
                <a:effectLst/>
                <a:ea typeface="Calibri" panose="020F0502020204030204" pitchFamily="34" charset="0"/>
              </a:rPr>
              <a:t>, 2001; Almeida et al., 2013; American 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Psychological</a:t>
            </a:r>
            <a:r>
              <a:rPr lang="pt-BR" sz="1400" dirty="0">
                <a:effectLst/>
                <a:ea typeface="Calibri" panose="020F0502020204030204" pitchFamily="34" charset="0"/>
              </a:rPr>
              <a:t> 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Association</a:t>
            </a:r>
            <a:r>
              <a:rPr lang="pt-BR" sz="1400" dirty="0">
                <a:effectLst/>
                <a:ea typeface="Calibri" panose="020F0502020204030204" pitchFamily="34" charset="0"/>
              </a:rPr>
              <a:t>, 2017; 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National</a:t>
            </a:r>
            <a:r>
              <a:rPr lang="pt-BR" sz="1400" dirty="0">
                <a:effectLst/>
                <a:ea typeface="Calibri" panose="020F0502020204030204" pitchFamily="34" charset="0"/>
              </a:rPr>
              <a:t> 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Association</a:t>
            </a:r>
            <a:r>
              <a:rPr lang="pt-BR" sz="1400" dirty="0">
                <a:effectLst/>
                <a:ea typeface="Calibri" panose="020F0502020204030204" pitchFamily="34" charset="0"/>
              </a:rPr>
              <a:t> for 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Gifted</a:t>
            </a:r>
            <a:r>
              <a:rPr lang="pt-BR" sz="1400" dirty="0">
                <a:effectLst/>
                <a:ea typeface="Calibri" panose="020F0502020204030204" pitchFamily="34" charset="0"/>
              </a:rPr>
              <a:t> 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Children</a:t>
            </a:r>
            <a:r>
              <a:rPr lang="pt-BR" sz="1400" dirty="0">
                <a:effectLst/>
                <a:ea typeface="Calibri" panose="020F0502020204030204" pitchFamily="34" charset="0"/>
              </a:rPr>
              <a:t>, 2020; Pfeiffer, 2013; 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Renzulli</a:t>
            </a:r>
            <a:r>
              <a:rPr lang="pt-BR" sz="1400" dirty="0">
                <a:effectLst/>
                <a:ea typeface="Calibri" panose="020F0502020204030204" pitchFamily="34" charset="0"/>
              </a:rPr>
              <a:t>, 2016; Sternberg &amp; Ambrose, 2021; </a:t>
            </a:r>
            <a:r>
              <a:rPr lang="pt-BR" sz="1400" dirty="0" err="1">
                <a:effectLst/>
                <a:ea typeface="Calibri" panose="020F0502020204030204" pitchFamily="34" charset="0"/>
              </a:rPr>
              <a:t>Subotnik</a:t>
            </a:r>
            <a:r>
              <a:rPr lang="pt-BR" sz="1400" dirty="0">
                <a:effectLst/>
                <a:ea typeface="Calibri" panose="020F0502020204030204" pitchFamily="34" charset="0"/>
              </a:rPr>
              <a:t> et al., 2011)</a:t>
            </a:r>
            <a:r>
              <a:rPr lang="pt-BR" sz="1400" dirty="0">
                <a:effectLst/>
              </a:rPr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1442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E5E84B-DF59-C408-4288-570DF1EA1E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pt-BR" dirty="0"/>
              <a:t>O que as Pesquisas Revelam?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867E0BB-78C9-1BF8-5B8A-6026FA0E6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3200" dirty="0">
                <a:effectLst/>
                <a:ea typeface="Calibri" panose="020F0502020204030204" pitchFamily="34" charset="0"/>
              </a:rPr>
              <a:t>Não se trata de uma habilidade “pronta” ou “absoluta”. </a:t>
            </a:r>
          </a:p>
          <a:p>
            <a:endParaRPr lang="pt-BR" sz="3200" dirty="0">
              <a:ea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t-BR" sz="3200" dirty="0">
                <a:effectLst/>
                <a:ea typeface="Calibri" panose="020F0502020204030204" pitchFamily="34" charset="0"/>
              </a:rPr>
              <a:t>Ela precisa ser alimentada, estimulada, “regada”, “cuidada”. 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sz="3200" dirty="0">
              <a:ea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t-BR" sz="3200" dirty="0">
                <a:effectLst/>
                <a:ea typeface="Calibri" panose="020F0502020204030204" pitchFamily="34" charset="0"/>
              </a:rPr>
              <a:t>Dependendo das condições em que a pessoa com altas habilidades se encontra, seu potencial pode ser encorajado ou inibido.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3200" dirty="0">
                <a:effectLst/>
                <a:ea typeface="Calibri" panose="020F0502020204030204" pitchFamily="34" charset="0"/>
              </a:rPr>
              <a:t>Pode ser também que a habilidade seja em uma área não contemplada ou avaliada no currículo escolar, como a de liderança. 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sz="32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9FDF292-3523-1299-5340-1DC922978717}"/>
              </a:ext>
            </a:extLst>
          </p:cNvPr>
          <p:cNvSpPr txBox="1"/>
          <p:nvPr/>
        </p:nvSpPr>
        <p:spPr>
          <a:xfrm>
            <a:off x="354723" y="6181233"/>
            <a:ext cx="843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(Chagas-Ferreira et al., 2022; Coutinho-Souto &amp; </a:t>
            </a:r>
            <a:r>
              <a:rPr lang="pt-BR" sz="1600" dirty="0" err="1"/>
              <a:t>Fleith</a:t>
            </a:r>
            <a:r>
              <a:rPr lang="pt-BR" sz="1600" dirty="0"/>
              <a:t>, 2021, 2022; Dai, 2020; </a:t>
            </a:r>
            <a:r>
              <a:rPr lang="pt-BR" sz="1600" dirty="0" err="1"/>
              <a:t>Fleith</a:t>
            </a:r>
            <a:r>
              <a:rPr lang="pt-BR" sz="1600" dirty="0"/>
              <a:t>, 2018; Pfeiffer, 2013; </a:t>
            </a:r>
            <a:r>
              <a:rPr lang="pt-BR" sz="1600" dirty="0" err="1"/>
              <a:t>Renzulli</a:t>
            </a:r>
            <a:r>
              <a:rPr lang="pt-BR" sz="1600" dirty="0"/>
              <a:t>, 2016) </a:t>
            </a:r>
          </a:p>
        </p:txBody>
      </p:sp>
    </p:spTree>
    <p:extLst>
      <p:ext uri="{BB962C8B-B14F-4D97-AF65-F5344CB8AC3E}">
        <p14:creationId xmlns:p14="http://schemas.microsoft.com/office/powerpoint/2010/main" val="416202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8B126E-10A5-15C6-80FC-7F311D1370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pt-BR" dirty="0"/>
              <a:t>O que as Pesquisas Revelam?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D73A224-BF0F-BF52-5382-6255649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2980"/>
            <a:ext cx="8229600" cy="4623184"/>
          </a:xfrm>
        </p:spPr>
        <p:txBody>
          <a:bodyPr>
            <a:normAutofit/>
          </a:bodyPr>
          <a:lstStyle/>
          <a:p>
            <a:r>
              <a:rPr lang="pt-BR" sz="2800" dirty="0">
                <a:effectLst/>
                <a:ea typeface="Calibri" panose="020F0502020204030204" pitchFamily="34" charset="0"/>
              </a:rPr>
              <a:t>Práticas educacionais voltadas ao atendimento do estudante com altas habilidades: </a:t>
            </a:r>
            <a:r>
              <a:rPr lang="pt-BR" sz="2800" dirty="0"/>
              <a:t>diferenciação, aceleração, enriquecimento, mentoria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Importância do suporte da família e da escola.</a:t>
            </a:r>
          </a:p>
          <a:p>
            <a:pPr marL="457200" lvl="1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288FC1F-0B99-F2CF-0A6E-E5FAD104A114}"/>
              </a:ext>
            </a:extLst>
          </p:cNvPr>
          <p:cNvSpPr txBox="1"/>
          <p:nvPr/>
        </p:nvSpPr>
        <p:spPr>
          <a:xfrm>
            <a:off x="646385" y="5705750"/>
            <a:ext cx="804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(Almeida et al., 2013; Carneiro &amp; </a:t>
            </a:r>
            <a:r>
              <a:rPr lang="pt-BR" dirty="0" err="1"/>
              <a:t>Fleith</a:t>
            </a:r>
            <a:r>
              <a:rPr lang="pt-BR" dirty="0"/>
              <a:t>, 2017; </a:t>
            </a:r>
            <a:r>
              <a:rPr lang="pt-BR" sz="1800" dirty="0"/>
              <a:t>Coutinho-Souto &amp; </a:t>
            </a:r>
            <a:r>
              <a:rPr lang="pt-BR" sz="1800" dirty="0" err="1"/>
              <a:t>Fleith</a:t>
            </a:r>
            <a:r>
              <a:rPr lang="pt-BR" sz="1800" dirty="0"/>
              <a:t>, 2021, 2022; </a:t>
            </a:r>
            <a:r>
              <a:rPr lang="pt-BR" dirty="0" err="1"/>
              <a:t>Dixson</a:t>
            </a:r>
            <a:r>
              <a:rPr lang="pt-BR" dirty="0"/>
              <a:t> et al., 2020; </a:t>
            </a:r>
            <a:r>
              <a:rPr lang="pt-BR" dirty="0" err="1"/>
              <a:t>Olszewski-Kubilius</a:t>
            </a:r>
            <a:r>
              <a:rPr lang="pt-BR" dirty="0"/>
              <a:t>, 2016, 2018; </a:t>
            </a:r>
            <a:r>
              <a:rPr lang="pt-BR" dirty="0" err="1"/>
              <a:t>Wechsler</a:t>
            </a:r>
            <a:r>
              <a:rPr lang="pt-BR" dirty="0"/>
              <a:t> &amp; </a:t>
            </a:r>
            <a:r>
              <a:rPr lang="pt-BR" dirty="0" err="1"/>
              <a:t>Fleith</a:t>
            </a:r>
            <a:r>
              <a:rPr lang="pt-BR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410207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84E5F-D2A4-59A5-74BE-2EC515681E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pt-BR" dirty="0"/>
              <a:t>O que as Pesquisas Revelam?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DF3EEDA-DD65-2CFC-B069-DC89B2D86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296"/>
          </a:xfrm>
        </p:spPr>
        <p:txBody>
          <a:bodyPr>
            <a:normAutofit/>
          </a:bodyPr>
          <a:lstStyle/>
          <a:p>
            <a:r>
              <a:rPr lang="pt-BR" sz="2400" dirty="0"/>
              <a:t>As altas habilidades </a:t>
            </a:r>
            <a:r>
              <a:rPr lang="pt-BR" sz="2400" u="sng" dirty="0"/>
              <a:t>não geram</a:t>
            </a:r>
            <a:r>
              <a:rPr lang="pt-BR" sz="2400" dirty="0"/>
              <a:t> desajustes sociais e/ou emocionais.</a:t>
            </a:r>
          </a:p>
          <a:p>
            <a:pPr marL="0" indent="0">
              <a:buNone/>
            </a:pPr>
            <a:endParaRPr lang="pt-B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/>
              <a:t>Cuidado para não culpabilizar os estudantes com altas habilidades pelas dificuldades que venham a apresentar.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400" dirty="0"/>
              <a:t>Suas condições de desenvolvimento são compatíveis com suas necessidades? Como os ambientes nos quais eles estão inseridos atendem às suas necessidades?</a:t>
            </a:r>
          </a:p>
          <a:p>
            <a:pPr marL="0" indent="0">
              <a:buNone/>
            </a:pPr>
            <a:endParaRPr lang="pt-BR" sz="2400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C45EB6B-93BE-2A60-BE5B-CF8E9F77FBFB}"/>
              </a:ext>
            </a:extLst>
          </p:cNvPr>
          <p:cNvSpPr txBox="1"/>
          <p:nvPr/>
        </p:nvSpPr>
        <p:spPr>
          <a:xfrm>
            <a:off x="767254" y="6126164"/>
            <a:ext cx="779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(</a:t>
            </a:r>
            <a:r>
              <a:rPr lang="pt-BR" dirty="0" err="1"/>
              <a:t>Silverman</a:t>
            </a:r>
            <a:r>
              <a:rPr lang="pt-BR" dirty="0"/>
              <a:t>, 1993; Webb et al., 1998)</a:t>
            </a:r>
          </a:p>
        </p:txBody>
      </p:sp>
    </p:spTree>
    <p:extLst>
      <p:ext uri="{BB962C8B-B14F-4D97-AF65-F5344CB8AC3E}">
        <p14:creationId xmlns:p14="http://schemas.microsoft.com/office/powerpoint/2010/main" val="207345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530DC6-CD14-E1FB-FB7C-058B790940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pt-BR" dirty="0"/>
              <a:t>O que as Pesquisas Revelam?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56375AD-D326-D9C8-701B-58CDC27FB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2400" dirty="0"/>
              <a:t>O Quociente de Inteligência (QI) é apenas </a:t>
            </a:r>
            <a:r>
              <a:rPr lang="pt-BR" sz="2400" u="sng" dirty="0"/>
              <a:t>um dos</a:t>
            </a:r>
            <a:r>
              <a:rPr lang="pt-BR" sz="2400" dirty="0"/>
              <a:t> indicadores frequentemente utilizados para identificar as altas habilidades.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Isoladamente, o QI não determina altas habilidades.</a:t>
            </a:r>
          </a:p>
          <a:p>
            <a:pPr lvl="1"/>
            <a:r>
              <a:rPr lang="pt-BR" sz="2400" dirty="0"/>
              <a:t>O resultado de um teste de QI sequer determina a inteligência: diversidade de concepções de inteligência e de formas de medi-la.</a:t>
            </a:r>
          </a:p>
          <a:p>
            <a:pPr lvl="1"/>
            <a:r>
              <a:rPr lang="pt-BR" sz="2400" dirty="0"/>
              <a:t>QI não revela interesses, características de personalidade, criatividade, preferências, estilos de aprendizagem, estilos de expressão.</a:t>
            </a:r>
          </a:p>
          <a:p>
            <a:pPr lvl="1"/>
            <a:r>
              <a:rPr lang="pt-BR" sz="2400" dirty="0"/>
              <a:t>Avaliação deve envolver multiplicidade de instrumentos, procedimentos e fontes de informação.</a:t>
            </a:r>
          </a:p>
          <a:p>
            <a:pPr lvl="1"/>
            <a:endParaRPr lang="pt-BR" sz="2400" dirty="0"/>
          </a:p>
          <a:p>
            <a:pPr lvl="1"/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B0F3075-CC94-7620-FAD9-0C830D67E37F}"/>
              </a:ext>
            </a:extLst>
          </p:cNvPr>
          <p:cNvSpPr txBox="1"/>
          <p:nvPr/>
        </p:nvSpPr>
        <p:spPr>
          <a:xfrm>
            <a:off x="457200" y="6214030"/>
            <a:ext cx="851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</a:t>
            </a:r>
            <a:r>
              <a:rPr lang="pt-BR" dirty="0" err="1"/>
              <a:t>Fleith</a:t>
            </a:r>
            <a:r>
              <a:rPr lang="pt-BR" dirty="0"/>
              <a:t> &amp; Prado, 2022; Nogueira &amp; </a:t>
            </a:r>
            <a:r>
              <a:rPr lang="pt-BR" dirty="0" err="1"/>
              <a:t>Fleith</a:t>
            </a:r>
            <a:r>
              <a:rPr lang="pt-BR" dirty="0"/>
              <a:t>, 2021; Pfeiffer et al., 2022; </a:t>
            </a:r>
            <a:r>
              <a:rPr lang="pt-BR" dirty="0" err="1"/>
              <a:t>Simonton</a:t>
            </a:r>
            <a:r>
              <a:rPr lang="pt-BR" dirty="0"/>
              <a:t>, 2021; Sternberg, 1985, 2018, 2019)</a:t>
            </a:r>
          </a:p>
        </p:txBody>
      </p:sp>
    </p:spTree>
    <p:extLst>
      <p:ext uri="{BB962C8B-B14F-4D97-AF65-F5344CB8AC3E}">
        <p14:creationId xmlns:p14="http://schemas.microsoft.com/office/powerpoint/2010/main" val="183562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7D8B03-04BE-0B49-2F7A-4A7219CBA7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pt-BR" dirty="0"/>
              <a:t>O que as Pesquisas Revelam?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499E18-81D2-A829-BFAC-21B7659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Aceleração escolar não provoca prejuízos desenvolvimento socioemocional do estudante com altas habilidades.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>
                <a:ea typeface="Calibri" panose="020F0502020204030204" pitchFamily="34" charset="0"/>
                <a:cs typeface="Times New Roman" panose="02020603050405020304" pitchFamily="18" charset="0"/>
              </a:rPr>
              <a:t>Aceleração escolar beneficia seu desenvolvimento intelectual, acadêmico, social e emocional.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pt-B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>
                <a:ea typeface="Calibri" panose="020F0502020204030204" pitchFamily="34" charset="0"/>
                <a:cs typeface="Times New Roman" panose="02020603050405020304" pitchFamily="18" charset="0"/>
              </a:rPr>
              <a:t>Cuidados na implementação da aceleração escolar. </a:t>
            </a:r>
            <a:endParaRPr lang="pt-B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FD57F9C-EFF8-55D0-CD8F-194AB78200DF}"/>
              </a:ext>
            </a:extLst>
          </p:cNvPr>
          <p:cNvSpPr txBox="1"/>
          <p:nvPr/>
        </p:nvSpPr>
        <p:spPr>
          <a:xfrm>
            <a:off x="336330" y="5985559"/>
            <a:ext cx="847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(Almeida et al., 2013; </a:t>
            </a:r>
            <a:r>
              <a:rPr lang="pt-BR" dirty="0" err="1"/>
              <a:t>Colangelo</a:t>
            </a:r>
            <a:r>
              <a:rPr lang="pt-BR" dirty="0"/>
              <a:t> et al., 2004; Maia-Pinto &amp; </a:t>
            </a:r>
            <a:r>
              <a:rPr lang="pt-BR" dirty="0" err="1"/>
              <a:t>Fleith</a:t>
            </a:r>
            <a:r>
              <a:rPr lang="pt-BR" dirty="0"/>
              <a:t>, 2012, 2015; Nogueira &amp; </a:t>
            </a:r>
            <a:r>
              <a:rPr lang="pt-BR" dirty="0" err="1"/>
              <a:t>Fleith</a:t>
            </a:r>
            <a:r>
              <a:rPr lang="pt-BR" dirty="0"/>
              <a:t>, 2021; Rogers, 2004; </a:t>
            </a:r>
            <a:r>
              <a:rPr lang="pt-BR" b="0" i="0" dirty="0" err="1">
                <a:solidFill>
                  <a:srgbClr val="333333"/>
                </a:solidFill>
                <a:effectLst/>
              </a:rPr>
              <a:t>Steenbergen</a:t>
            </a:r>
            <a:r>
              <a:rPr lang="pt-BR" b="0" i="0" dirty="0">
                <a:solidFill>
                  <a:srgbClr val="333333"/>
                </a:solidFill>
                <a:effectLst/>
              </a:rPr>
              <a:t>-Hu &amp; </a:t>
            </a:r>
            <a:r>
              <a:rPr lang="pt-BR" b="0" i="0" dirty="0" err="1">
                <a:solidFill>
                  <a:srgbClr val="333333"/>
                </a:solidFill>
                <a:effectLst/>
              </a:rPr>
              <a:t>Moon</a:t>
            </a:r>
            <a:r>
              <a:rPr lang="pt-BR" b="0" i="0" dirty="0">
                <a:solidFill>
                  <a:srgbClr val="333333"/>
                </a:solidFill>
                <a:effectLst/>
              </a:rPr>
              <a:t>, 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62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6F8FF4-D065-86A6-DDDE-AD60AAD5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+mn-lt"/>
                <a:cs typeface="Arial"/>
              </a:rPr>
              <a:t>Altas</a:t>
            </a:r>
            <a:r>
              <a:rPr lang="en-US" sz="3600" dirty="0">
                <a:latin typeface="+mn-lt"/>
                <a:cs typeface="Arial"/>
              </a:rPr>
              <a:t> </a:t>
            </a:r>
            <a:r>
              <a:rPr lang="en-US" sz="3600" dirty="0" err="1">
                <a:latin typeface="+mn-lt"/>
                <a:cs typeface="Arial"/>
              </a:rPr>
              <a:t>Habilidades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B848F74-41BD-C84E-696C-B46570F1E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565"/>
            <a:ext cx="8229600" cy="5084379"/>
          </a:xfrm>
          <a:ln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Não se trata de um fenômeno inato, unitário, estático e cristalizado.</a:t>
            </a:r>
          </a:p>
          <a:p>
            <a:r>
              <a:rPr lang="pt-BR" sz="24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Não é uma habilidade </a:t>
            </a: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“pronta” ou “absoluta”, que o indivíduo tem ou não e que se mantém constante e estável ao longo da vida.</a:t>
            </a:r>
            <a:r>
              <a:rPr lang="pt-B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t-B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❌ Uma vez superdotado, sempre superdotado!</a:t>
            </a:r>
          </a:p>
          <a:p>
            <a:pPr marL="0" indent="0">
              <a:buNone/>
            </a:pPr>
            <a:endParaRPr lang="pt-BR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É um </a:t>
            </a:r>
            <a:r>
              <a:rPr lang="pt-BR" sz="2400" u="sng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processo em desenvolvimento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que envolve: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vários domínios 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fatores cognitivos e não-cognitivos 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inter-relações que se estabelecem entre indivíduo e ambiente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1FFFEC6C-F389-B821-EB83-D09A88D4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2" y="4005755"/>
            <a:ext cx="68580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01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3600" dirty="0"/>
              <a:t>Desafios no Atendimento ao Estudante com Altas Habilidades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83162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5100" dirty="0"/>
              <a:t>Desinformação sobre o fenômeno das altas habilidades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5100" dirty="0"/>
              <a:t>Ideias estereotipadas sobre o estudante com altas habilidades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5100" dirty="0"/>
              <a:t>Fake </a:t>
            </a:r>
            <a:r>
              <a:rPr lang="pt-BR" sz="5100" dirty="0" err="1"/>
              <a:t>news</a:t>
            </a:r>
            <a:endParaRPr lang="pt-BR" sz="51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5100" dirty="0"/>
              <a:t>Práticas, programas e serviços que não são baseados em evidências científicas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5100" dirty="0"/>
              <a:t>Interpretação equivocada de modelos teóricos acerca das altas habilidades</a:t>
            </a:r>
          </a:p>
          <a:p>
            <a:pPr marL="0" indent="0">
              <a:buNone/>
            </a:pPr>
            <a:endParaRPr lang="pt-BR" sz="3400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endParaRPr lang="en-US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0E2EE50-B586-3238-1E6F-797BF3C0C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83162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5100" dirty="0"/>
              <a:t>Número limitado de profissionais com formação qualificada na área de altas habilidades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5100" dirty="0"/>
              <a:t>Número limitado de programas e serviços de atendimento ao estudante com altas habilidades, especialmente na rede privada de ensino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5100" dirty="0"/>
              <a:t>Número limitado de profissionais que atuam em serviços e programas para estudantes superdotados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4400" dirty="0">
                <a:effectLst/>
                <a:ea typeface="MS Mincho" panose="02020609040205080304" pitchFamily="49" charset="-128"/>
              </a:rPr>
              <a:t>Uso de apenas um critério para determinar as altas habilidades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0759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4C769F-1EB2-3ED4-93F2-4B390893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Próximos Passos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74DD3EF-1E1B-D5FA-289B-484B7E47B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7366"/>
            <a:ext cx="8229600" cy="473879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t-BR" sz="2800" dirty="0"/>
              <a:t>Reconhecer os avanços na área das altas habilidades no Brasil.</a:t>
            </a:r>
          </a:p>
          <a:p>
            <a:pPr marL="514350" indent="-514350">
              <a:buAutoNum type="arabicPeriod"/>
            </a:pPr>
            <a:r>
              <a:rPr lang="pt-BR" sz="2800" dirty="0"/>
              <a:t>Analisar a legislação vigente para propor o que precisa ser revisado e o que deve ser incluído. Por exemplo, regulamentar </a:t>
            </a:r>
            <a:r>
              <a:rPr lang="pt-BR" sz="2800" dirty="0">
                <a:effectLst/>
                <a:ea typeface="Calibri" panose="020F0502020204030204" pitchFamily="34" charset="0"/>
              </a:rPr>
              <a:t>a prática de aceleração escolar nas escolas</a:t>
            </a:r>
            <a:r>
              <a:rPr lang="pt-BR" sz="2800" dirty="0">
                <a:effectLst/>
              </a:rPr>
              <a:t> (</a:t>
            </a:r>
            <a:r>
              <a:rPr lang="pt-BR" sz="2800" dirty="0"/>
              <a:t>“como fazer”).</a:t>
            </a:r>
          </a:p>
          <a:p>
            <a:pPr marL="514350" indent="-514350">
              <a:buAutoNum type="arabicPeriod"/>
            </a:pPr>
            <a:r>
              <a:rPr lang="pt-BR" sz="2800" dirty="0"/>
              <a:t>Fortalecer programas e serviços que já atendem o estudante com altas habilidades. Por exemplo: Atendimento Educacional Especializado ao Estudante com Altas Habilidades da Secretaria de Educação do Distrito Federal, NAAHS.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896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4C769F-1EB2-3ED4-93F2-4B390893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Próximos Passos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74DD3EF-1E1B-D5FA-289B-484B7E47B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338"/>
            <a:ext cx="8229600" cy="4822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Fortalecer como?</a:t>
            </a:r>
          </a:p>
          <a:p>
            <a:r>
              <a:rPr lang="pt-BR" dirty="0"/>
              <a:t>Ampliando recursos humanos nesses atendimentos.</a:t>
            </a:r>
          </a:p>
          <a:p>
            <a:r>
              <a:rPr lang="pt-BR" dirty="0"/>
              <a:t>Fornecendo recursos financeiros.</a:t>
            </a:r>
          </a:p>
          <a:p>
            <a:r>
              <a:rPr lang="pt-BR" dirty="0"/>
              <a:t>Promovendo regularmente formação continuada a profissionais que atuam nesses atendimentos.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8618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4C769F-1EB2-3ED4-93F2-4B390893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Próximos Passos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74DD3EF-1E1B-D5FA-289B-484B7E47B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338"/>
            <a:ext cx="8229600" cy="482282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pt-BR" dirty="0"/>
              <a:t>Estimular a criação de programas e serviços de atendimento ao estudante com altas habilidades em instituições privadas de ensino.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pt-BR" dirty="0"/>
              <a:t>Instituir disciplinas sobre altas habilidades em cursos de licenciatura, pedagogia e psicologia de instituições de ensino superior públicas e privadas.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pt-BR" dirty="0"/>
              <a:t>Fomentar pesquisas científicas que possam embasar práticas de atendimento ao estudante com altas habilidades e suas famílias.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pt-BR" dirty="0"/>
              <a:t>Estimular o uso de práticas educacionais e profissionais baseadas em evidências científicas.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291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4C769F-1EB2-3ED4-93F2-4B390893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Próximos Passos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74DD3EF-1E1B-D5FA-289B-484B7E47B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338"/>
            <a:ext cx="8229600" cy="482282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pt-BR" sz="2800" dirty="0">
                <a:ea typeface="Calibri" panose="020F0502020204030204" pitchFamily="34" charset="0"/>
              </a:rPr>
              <a:t>A</a:t>
            </a:r>
            <a:r>
              <a:rPr lang="pt-BR" sz="2800" dirty="0">
                <a:effectLst/>
                <a:ea typeface="Calibri" panose="020F0502020204030204" pitchFamily="34" charset="0"/>
              </a:rPr>
              <a:t>umentar a oferta de cursos de formação para professores e demais profissionais interessados em atuar na área das altas habilidades.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pt-BR" sz="2800" dirty="0">
                <a:ea typeface="Calibri" panose="020F0502020204030204" pitchFamily="34" charset="0"/>
              </a:rPr>
              <a:t>A</a:t>
            </a:r>
            <a:r>
              <a:rPr lang="pt-BR" sz="2800" dirty="0">
                <a:effectLst/>
                <a:ea typeface="Calibri" panose="020F0502020204030204" pitchFamily="34" charset="0"/>
              </a:rPr>
              <a:t>umentar o número de vagas nos atendimentos a estudantes com altas habilidades ao mesmo tempo em que oferece suporte logístico, recursos humanos e financeiros.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pt-BR" sz="2800" dirty="0"/>
              <a:t>Aumentar </a:t>
            </a:r>
            <a:r>
              <a:rPr lang="pt-BR" sz="2800" dirty="0">
                <a:effectLst/>
                <a:ea typeface="Calibri" panose="020F0502020204030204" pitchFamily="34" charset="0"/>
              </a:rPr>
              <a:t>ações voltadas para informar e acolher famílias de estudantes com altas habilidades.</a:t>
            </a:r>
            <a:r>
              <a:rPr lang="pt-BR" sz="2800" dirty="0">
                <a:effectLst/>
              </a:rPr>
              <a:t>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pt-BR" sz="2800" dirty="0"/>
              <a:t>Criação de uma força-tarefa para analisar e </a:t>
            </a:r>
            <a:r>
              <a:rPr lang="pt-BR" sz="2800"/>
              <a:t>discutir propostas.</a:t>
            </a:r>
            <a:endParaRPr lang="pt-BR" sz="28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354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>
            <a:extLst>
              <a:ext uri="{FF2B5EF4-FFF2-40B4-BE49-F238E27FC236}">
                <a16:creationId xmlns:a16="http://schemas.microsoft.com/office/drawing/2014/main" xmlns="" id="{9801438B-8E7F-A617-3FCD-4D0A7E8D1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4" y="746885"/>
            <a:ext cx="8484632" cy="5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0452D99-76D6-31E7-7198-1F26301CF215}"/>
              </a:ext>
            </a:extLst>
          </p:cNvPr>
          <p:cNvSpPr txBox="1"/>
          <p:nvPr/>
        </p:nvSpPr>
        <p:spPr>
          <a:xfrm>
            <a:off x="3158587" y="2788055"/>
            <a:ext cx="28268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Obrigada!</a:t>
            </a:r>
          </a:p>
          <a:p>
            <a:endParaRPr lang="pt-BR" sz="3200" b="1" dirty="0"/>
          </a:p>
          <a:p>
            <a:r>
              <a:rPr lang="pt-BR" sz="2800" dirty="0" err="1"/>
              <a:t>fleith@unb.br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9401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E49F56-43D1-F924-1E67-DE42D11A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762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3200" dirty="0"/>
              <a:t>Modelos Teóricos Atualizados e Baseados em Evidências Científicas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9B73D3-F03D-BBF4-7A8D-C767EF641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2470"/>
            <a:ext cx="8229600" cy="4633694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Teoria Geral para o Desenvolvimento do Potencial Humano (</a:t>
            </a:r>
            <a:r>
              <a:rPr lang="pt-BR" sz="2800" dirty="0" err="1">
                <a:solidFill>
                  <a:srgbClr val="0070C0"/>
                </a:solidFill>
              </a:rPr>
              <a:t>Renzulli</a:t>
            </a:r>
            <a:r>
              <a:rPr lang="pt-BR" sz="2800" dirty="0">
                <a:solidFill>
                  <a:srgbClr val="0070C0"/>
                </a:solidFill>
              </a:rPr>
              <a:t>, 2005, 2011; 2016a, 2016b, 2020, 2021)</a:t>
            </a:r>
          </a:p>
          <a:p>
            <a:pPr marL="0" indent="0">
              <a:buNone/>
            </a:pPr>
            <a:endParaRPr lang="pt-BR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600" dirty="0"/>
              <a:t>Subteoria </a:t>
            </a:r>
            <a:r>
              <a:rPr lang="pt-BR" sz="2600" dirty="0" err="1"/>
              <a:t>I</a:t>
            </a:r>
            <a:r>
              <a:rPr lang="pt-BR" sz="2600" dirty="0"/>
              <a:t>: Modelo dos Três Anéis</a:t>
            </a:r>
          </a:p>
          <a:p>
            <a:pPr marL="0" indent="0">
              <a:buNone/>
            </a:pPr>
            <a:r>
              <a:rPr lang="pt-BR" sz="2600" dirty="0"/>
              <a:t>Subteoria II: Modelo Triádico de Enriquecimento</a:t>
            </a:r>
          </a:p>
          <a:p>
            <a:pPr marL="0" indent="0">
              <a:buNone/>
            </a:pPr>
            <a:r>
              <a:rPr lang="pt-BR" sz="2600" dirty="0"/>
              <a:t>Subteoria III: Operação </a:t>
            </a:r>
            <a:r>
              <a:rPr lang="pt-BR" sz="2600" dirty="0" err="1"/>
              <a:t>Houndstooth</a:t>
            </a:r>
            <a:r>
              <a:rPr lang="pt-BR" sz="2600" dirty="0"/>
              <a:t> – Educação do Superdotado e Capital Social</a:t>
            </a:r>
          </a:p>
          <a:p>
            <a:pPr marL="0" indent="0">
              <a:buNone/>
            </a:pPr>
            <a:r>
              <a:rPr lang="pt-BR" sz="2600" dirty="0"/>
              <a:t>Subteoria IV: Liderança para um Mundo em Transformação</a:t>
            </a:r>
          </a:p>
          <a:p>
            <a:pPr marL="0" indent="0"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71865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6412E27-4DD4-2D1D-FBC3-A7F594D0E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40" y="711000"/>
            <a:ext cx="7676062" cy="543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57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42D092-AE28-EF1E-5CA9-1B6C6CFC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7700"/>
            <a:ext cx="8229600" cy="132556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/>
            </a:r>
            <a:br>
              <a:rPr lang="pt-BR" sz="2800" dirty="0">
                <a:solidFill>
                  <a:srgbClr val="0070C0"/>
                </a:solidFill>
              </a:rPr>
            </a:br>
            <a:r>
              <a:rPr lang="pt-BR" sz="2600" dirty="0"/>
              <a:t>Teoria Geral para o Desenvolvimento do Potencial Humano (</a:t>
            </a:r>
            <a:r>
              <a:rPr lang="pt-BR" sz="2600" dirty="0" err="1"/>
              <a:t>Renzulli</a:t>
            </a:r>
            <a:r>
              <a:rPr lang="pt-BR" sz="2600" dirty="0"/>
              <a:t>, 2005, 2011, 2016a, 2016b, 2020, 2021)</a:t>
            </a:r>
            <a:br>
              <a:rPr lang="pt-BR" sz="2600" dirty="0"/>
            </a:br>
            <a:endParaRPr lang="pt-BR" sz="2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036F9B7-B005-5ABD-5A32-E06CB773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7986"/>
            <a:ext cx="8229600" cy="4502314"/>
          </a:xfrm>
        </p:spPr>
        <p:txBody>
          <a:bodyPr>
            <a:normAutofit fontScale="25000" lnSpcReduction="20000"/>
          </a:bodyPr>
          <a:lstStyle/>
          <a:p>
            <a:r>
              <a:rPr lang="pt-BR" sz="9600" dirty="0"/>
              <a:t>Um dos modelos mais utilizados no contexto mundial: flexível e democrático</a:t>
            </a:r>
          </a:p>
          <a:p>
            <a:endParaRPr lang="pt-BR" sz="8000" dirty="0"/>
          </a:p>
          <a:p>
            <a:r>
              <a:rPr lang="pt-BR" sz="8000" dirty="0"/>
              <a:t>North </a:t>
            </a:r>
            <a:r>
              <a:rPr lang="pt-BR" sz="8000" dirty="0" err="1"/>
              <a:t>America</a:t>
            </a:r>
            <a:r>
              <a:rPr lang="pt-BR" sz="8000" dirty="0"/>
              <a:t>: United States </a:t>
            </a:r>
            <a:r>
              <a:rPr lang="pt-BR" sz="8000" dirty="0" err="1"/>
              <a:t>and</a:t>
            </a:r>
            <a:r>
              <a:rPr lang="pt-BR" sz="8000" dirty="0"/>
              <a:t> Canada; </a:t>
            </a:r>
            <a:r>
              <a:rPr lang="pt-BR" sz="8000" dirty="0" err="1"/>
              <a:t>Caribbean</a:t>
            </a:r>
            <a:r>
              <a:rPr lang="pt-BR" sz="8000" dirty="0"/>
              <a:t>: Bermuda, Cuba, </a:t>
            </a:r>
            <a:r>
              <a:rPr lang="pt-BR" sz="8000" dirty="0" err="1"/>
              <a:t>Dominican</a:t>
            </a:r>
            <a:r>
              <a:rPr lang="pt-BR" sz="8000" dirty="0"/>
              <a:t> </a:t>
            </a:r>
            <a:r>
              <a:rPr lang="pt-BR" sz="8000" dirty="0" err="1"/>
              <a:t>Republic</a:t>
            </a:r>
            <a:r>
              <a:rPr lang="pt-BR" sz="8000" dirty="0"/>
              <a:t>, Grand Cayman, </a:t>
            </a:r>
            <a:r>
              <a:rPr lang="pt-BR" sz="8000" dirty="0" err="1"/>
              <a:t>and</a:t>
            </a:r>
            <a:r>
              <a:rPr lang="pt-BR" sz="8000" dirty="0"/>
              <a:t> Puerto Rico; South </a:t>
            </a:r>
            <a:r>
              <a:rPr lang="pt-BR" sz="8000" dirty="0" err="1"/>
              <a:t>America</a:t>
            </a:r>
            <a:r>
              <a:rPr lang="pt-BR" sz="8000" dirty="0"/>
              <a:t>: </a:t>
            </a:r>
            <a:r>
              <a:rPr lang="pt-BR" sz="8000" dirty="0" err="1"/>
              <a:t>Brazil</a:t>
            </a:r>
            <a:r>
              <a:rPr lang="pt-BR" sz="8000" dirty="0"/>
              <a:t>, Uruguay, Argentina; </a:t>
            </a:r>
            <a:r>
              <a:rPr lang="pt-BR" sz="8000" dirty="0" err="1"/>
              <a:t>Europe</a:t>
            </a:r>
            <a:r>
              <a:rPr lang="pt-BR" sz="8000" dirty="0"/>
              <a:t>: United Kingdom, </a:t>
            </a:r>
            <a:r>
              <a:rPr lang="pt-BR" sz="8000" dirty="0" err="1"/>
              <a:t>Italy</a:t>
            </a:r>
            <a:r>
              <a:rPr lang="pt-BR" sz="8000" dirty="0"/>
              <a:t>, </a:t>
            </a:r>
            <a:r>
              <a:rPr lang="pt-BR" sz="8000" dirty="0" err="1"/>
              <a:t>Germany</a:t>
            </a:r>
            <a:r>
              <a:rPr lang="pt-BR" sz="8000" dirty="0"/>
              <a:t>, </a:t>
            </a:r>
            <a:r>
              <a:rPr lang="pt-BR" sz="8000" dirty="0" err="1"/>
              <a:t>Netherlands</a:t>
            </a:r>
            <a:r>
              <a:rPr lang="pt-BR" sz="8000" dirty="0"/>
              <a:t>, Portugal, </a:t>
            </a:r>
            <a:r>
              <a:rPr lang="pt-BR" sz="8000" dirty="0" err="1"/>
              <a:t>Switzerland</a:t>
            </a:r>
            <a:r>
              <a:rPr lang="pt-BR" sz="8000" dirty="0"/>
              <a:t>, Spain, </a:t>
            </a:r>
            <a:r>
              <a:rPr lang="pt-BR" sz="8000" dirty="0" err="1"/>
              <a:t>and</a:t>
            </a:r>
            <a:r>
              <a:rPr lang="pt-BR" sz="8000" dirty="0"/>
              <a:t> </a:t>
            </a:r>
            <a:r>
              <a:rPr lang="pt-BR" sz="8000" dirty="0" err="1"/>
              <a:t>Turkey</a:t>
            </a:r>
            <a:r>
              <a:rPr lang="pt-BR" sz="8000" dirty="0"/>
              <a:t>; Middle East: Bahrain, Iraq, Jordan, Qatar, </a:t>
            </a:r>
            <a:r>
              <a:rPr lang="pt-BR" sz="8000" dirty="0" err="1"/>
              <a:t>and</a:t>
            </a:r>
            <a:r>
              <a:rPr lang="pt-BR" sz="8000" dirty="0"/>
              <a:t> United </a:t>
            </a:r>
            <a:r>
              <a:rPr lang="pt-BR" sz="8000" dirty="0" err="1"/>
              <a:t>Arab</a:t>
            </a:r>
            <a:r>
              <a:rPr lang="pt-BR" sz="8000" dirty="0"/>
              <a:t> Emirates; Asia: China, South Korea, Singapore, </a:t>
            </a:r>
            <a:r>
              <a:rPr lang="pt-BR" sz="8000" dirty="0" err="1"/>
              <a:t>and</a:t>
            </a:r>
            <a:r>
              <a:rPr lang="pt-BR" sz="8000" dirty="0"/>
              <a:t> Taiwan: Oceania: New Zealand </a:t>
            </a:r>
            <a:r>
              <a:rPr lang="pt-BR" sz="8000" dirty="0" err="1"/>
              <a:t>and</a:t>
            </a:r>
            <a:r>
              <a:rPr lang="pt-BR" sz="8000" dirty="0"/>
              <a:t> </a:t>
            </a:r>
            <a:r>
              <a:rPr lang="pt-BR" sz="8000" dirty="0" err="1"/>
              <a:t>Indonesia</a:t>
            </a:r>
            <a:r>
              <a:rPr lang="pt-BR" sz="8000" dirty="0"/>
              <a:t>.</a:t>
            </a:r>
          </a:p>
          <a:p>
            <a:pPr marL="0" indent="0">
              <a:buNone/>
            </a:pPr>
            <a:endParaRPr lang="pt-BR" sz="8000" dirty="0"/>
          </a:p>
          <a:p>
            <a:r>
              <a:rPr lang="pt-BR" sz="8000" dirty="0">
                <a:hlinkClick r:id="rId2"/>
              </a:rPr>
              <a:t>https://gifted.uconn.edu/</a:t>
            </a:r>
          </a:p>
          <a:p>
            <a:pPr marL="0" indent="0">
              <a:buNone/>
            </a:pPr>
            <a:endParaRPr lang="pt-BR" sz="8000" dirty="0"/>
          </a:p>
          <a:p>
            <a:pPr marL="0" indent="0">
              <a:buNone/>
            </a:pPr>
            <a:r>
              <a:rPr lang="pt-BR" sz="6400" dirty="0">
                <a:solidFill>
                  <a:schemeClr val="bg1">
                    <a:lumMod val="65000"/>
                  </a:schemeClr>
                </a:solidFill>
              </a:rPr>
              <a:t>(Al-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</a:rPr>
              <a:t>Hroub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</a:rPr>
              <a:t>, 2018; 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Aljughaiman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 &amp; 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Ayoub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, 2012; Al-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Khataybeh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 &amp; Al-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Tarawneh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</a:rPr>
              <a:t>, 2017; 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Booij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, 2016, 2017; Carneiro &amp; 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Fleith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, 2017; Chan, 2007; Cho &amp; Kim, 2003; 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Fleith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 &amp; Alencar, 2010; 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Fakolade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 &amp; 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Adeniyi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2010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Greiten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, 2016; Hernandez-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Torrano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 &amp; 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Saranli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, 2015; Milan, 2022, 2023; Mueller-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Oppliger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2010, 2014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</a:rPr>
              <a:t>; Reis &amp; Peters, 2020; 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Sumardi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 et al., 2018; 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Systma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, 2003; </a:t>
            </a:r>
            <a:r>
              <a:rPr lang="pt-BR" sz="6400" dirty="0" err="1">
                <a:solidFill>
                  <a:schemeClr val="bg1">
                    <a:lumMod val="65000"/>
                  </a:schemeClr>
                </a:solidFill>
                <a:effectLst/>
              </a:rPr>
              <a:t>Zhbanova</a:t>
            </a:r>
            <a:r>
              <a:rPr lang="pt-BR" sz="6400" dirty="0">
                <a:solidFill>
                  <a:schemeClr val="bg1">
                    <a:lumMod val="65000"/>
                  </a:schemeClr>
                </a:solidFill>
                <a:effectLst/>
              </a:rPr>
              <a:t> et al., 2015)</a:t>
            </a:r>
            <a:endParaRPr lang="pt-BR" sz="6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pt-BR" sz="8000" dirty="0"/>
          </a:p>
          <a:p>
            <a:pPr marL="0" indent="0">
              <a:buNone/>
            </a:pPr>
            <a:endParaRPr lang="pt-BR" sz="8000" dirty="0"/>
          </a:p>
          <a:p>
            <a:pPr marL="0" indent="0">
              <a:buNone/>
            </a:pPr>
            <a:r>
              <a:rPr lang="pt-BR" sz="8000" dirty="0">
                <a:effectLst/>
              </a:rPr>
              <a:t> </a:t>
            </a:r>
            <a:endParaRPr lang="pt-BR" sz="8000" dirty="0"/>
          </a:p>
          <a:p>
            <a:pPr marL="0" indent="0">
              <a:buNone/>
            </a:pPr>
            <a:r>
              <a:rPr lang="pt-BR" sz="8000" dirty="0">
                <a:effectLst/>
              </a:rPr>
              <a:t> </a:t>
            </a:r>
            <a:endParaRPr lang="pt-BR" sz="8000" dirty="0"/>
          </a:p>
          <a:p>
            <a:pPr marL="0" indent="0">
              <a:buNone/>
            </a:pPr>
            <a:r>
              <a:rPr lang="pt-BR" sz="8000" dirty="0">
                <a:effectLst/>
              </a:rPr>
              <a:t> </a:t>
            </a:r>
            <a:endParaRPr lang="pt-BR" sz="8000" dirty="0"/>
          </a:p>
          <a:p>
            <a:pPr marL="0" indent="0">
              <a:buNone/>
            </a:pPr>
            <a:endParaRPr lang="pt-BR" sz="8000" dirty="0"/>
          </a:p>
          <a:p>
            <a:pPr marL="0" indent="0">
              <a:buNone/>
            </a:pPr>
            <a:r>
              <a:rPr lang="pt-BR" sz="8000" dirty="0">
                <a:effectLst/>
              </a:rPr>
              <a:t> </a:t>
            </a:r>
            <a:endParaRPr lang="pt-BR" sz="8000" dirty="0"/>
          </a:p>
          <a:p>
            <a:pPr marL="0" indent="0">
              <a:buNone/>
            </a:pPr>
            <a:r>
              <a:rPr lang="pt-BR" sz="8000" dirty="0">
                <a:effectLst/>
              </a:rPr>
              <a:t> </a:t>
            </a:r>
            <a:endParaRPr lang="pt-BR" sz="80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E49F56-43D1-F924-1E67-DE42D11A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762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2800" dirty="0">
                <a:latin typeface="+mn-lt"/>
              </a:rPr>
              <a:t>Teoria Geral para o Desenvolvimento do Potencial Humano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9B73D3-F03D-BBF4-7A8D-C767EF641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92470"/>
            <a:ext cx="8413531" cy="483475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>
                <a:solidFill>
                  <a:srgbClr val="0070C0"/>
                </a:solidFill>
              </a:rPr>
              <a:t>Sistema </a:t>
            </a:r>
            <a:r>
              <a:rPr lang="pt-BR" sz="2800" dirty="0" err="1">
                <a:solidFill>
                  <a:srgbClr val="0070C0"/>
                </a:solidFill>
              </a:rPr>
              <a:t>Renzulli</a:t>
            </a:r>
            <a:r>
              <a:rPr lang="pt-BR" sz="2800" dirty="0">
                <a:solidFill>
                  <a:srgbClr val="0070C0"/>
                </a:solidFill>
              </a:rPr>
              <a:t> de Identificação (2016c)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 err="1"/>
              <a:t>Talent</a:t>
            </a:r>
            <a:r>
              <a:rPr lang="pt-BR" sz="2800" dirty="0"/>
              <a:t> Pool (6 passos  na identificação do estudante com altas habilidades)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15 a 20% da população estudantil porque não foca apenas na dimensão intelectual ou cognitiva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 typeface="Wingdings" pitchFamily="2" charset="2"/>
              <a:buChar char="ü"/>
            </a:pPr>
            <a:r>
              <a:rPr lang="pt-BR" sz="2800" dirty="0">
                <a:solidFill>
                  <a:srgbClr val="0070C0"/>
                </a:solidFill>
              </a:rPr>
              <a:t>Atendimento Educacional ao Estudante (</a:t>
            </a:r>
            <a:r>
              <a:rPr lang="pt-BR" sz="2800" dirty="0" err="1">
                <a:solidFill>
                  <a:srgbClr val="0070C0"/>
                </a:solidFill>
              </a:rPr>
              <a:t>Renzulli</a:t>
            </a:r>
            <a:r>
              <a:rPr lang="pt-BR" sz="2800" dirty="0">
                <a:solidFill>
                  <a:srgbClr val="0070C0"/>
                </a:solidFill>
              </a:rPr>
              <a:t>, 1994, 2016d, 2016e; </a:t>
            </a:r>
            <a:r>
              <a:rPr lang="pt-BR" sz="2800" dirty="0" err="1">
                <a:solidFill>
                  <a:srgbClr val="0070C0"/>
                </a:solidFill>
              </a:rPr>
              <a:t>Renzulli</a:t>
            </a:r>
            <a:r>
              <a:rPr lang="pt-BR" sz="2800" dirty="0">
                <a:solidFill>
                  <a:srgbClr val="0070C0"/>
                </a:solidFill>
              </a:rPr>
              <a:t> &amp; Reis, 1997; Reis et al., 1992)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Enriquecimento Escolar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Compactação Curricular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Grupos de Enriquecimento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Modelo de Diferenciação Curricular (</a:t>
            </a:r>
            <a:r>
              <a:rPr lang="pt-BR" sz="2800" dirty="0" err="1"/>
              <a:t>Multiple</a:t>
            </a:r>
            <a:r>
              <a:rPr lang="pt-BR" sz="2800" dirty="0"/>
              <a:t> Menu Model)</a:t>
            </a:r>
          </a:p>
          <a:p>
            <a:pPr marL="0" indent="0">
              <a:buNone/>
            </a:pPr>
            <a:endParaRPr lang="pt-BR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3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E49F56-43D1-F924-1E67-DE42D11A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762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2800" dirty="0">
                <a:latin typeface="+mn-lt"/>
              </a:rPr>
              <a:t>Teoria Geral para o Desenvolvimento do Potencial Humano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9B73D3-F03D-BBF4-7A8D-C767EF641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92469"/>
            <a:ext cx="8413531" cy="50029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600" dirty="0">
                <a:solidFill>
                  <a:srgbClr val="0070C0"/>
                </a:solidFill>
              </a:rPr>
              <a:t>Sistema de Avaliação de Programas para Estudantes com Altas Habilidades - 4 Passos) (</a:t>
            </a:r>
            <a:r>
              <a:rPr lang="pt-BR" sz="2600" dirty="0" err="1">
                <a:solidFill>
                  <a:srgbClr val="0070C0"/>
                </a:solidFill>
              </a:rPr>
              <a:t>Renzulli</a:t>
            </a:r>
            <a:r>
              <a:rPr lang="pt-BR" sz="2600" dirty="0">
                <a:solidFill>
                  <a:srgbClr val="0070C0"/>
                </a:solidFill>
              </a:rPr>
              <a:t>, 1985)</a:t>
            </a:r>
          </a:p>
          <a:p>
            <a:pPr marL="0" indent="0">
              <a:buNone/>
            </a:pPr>
            <a:endParaRPr lang="pt-BR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sz="26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600" dirty="0">
                <a:solidFill>
                  <a:srgbClr val="0070C0"/>
                </a:solidFill>
              </a:rPr>
              <a:t>Desenvolvimento Socioemocional (</a:t>
            </a:r>
            <a:r>
              <a:rPr lang="pt-BR" sz="2600" dirty="0" err="1">
                <a:solidFill>
                  <a:srgbClr val="0070C0"/>
                </a:solidFill>
              </a:rPr>
              <a:t>Renzulli</a:t>
            </a:r>
            <a:r>
              <a:rPr lang="pt-BR" sz="2600" dirty="0">
                <a:solidFill>
                  <a:srgbClr val="0070C0"/>
                </a:solidFill>
              </a:rPr>
              <a:t>, 2016b, 2020)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600" dirty="0"/>
              <a:t>Modelo para Intervenção no Fatores </a:t>
            </a:r>
            <a:r>
              <a:rPr lang="pt-BR" sz="2600" dirty="0" err="1"/>
              <a:t>Cocognitivos</a:t>
            </a:r>
            <a:r>
              <a:rPr lang="pt-BR" sz="2600" dirty="0"/>
              <a:t> </a:t>
            </a:r>
          </a:p>
          <a:p>
            <a:pPr marL="0" indent="0">
              <a:buNone/>
            </a:pPr>
            <a:r>
              <a:rPr lang="pt-BR" sz="2600" dirty="0"/>
              <a:t>	(6 passos)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endParaRPr lang="pt-BR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E49F56-43D1-F924-1E67-DE42D11A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762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2800" dirty="0">
                <a:latin typeface="+mn-lt"/>
              </a:rPr>
              <a:t>Teoria Geral para o Desenvolvimento do Potencial Humano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9B73D3-F03D-BBF4-7A8D-C767EF641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92469"/>
            <a:ext cx="8413531" cy="50029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sz="2600" dirty="0"/>
          </a:p>
          <a:p>
            <a:pPr>
              <a:buFont typeface="Wingdings" pitchFamily="2" charset="2"/>
              <a:buChar char="ü"/>
            </a:pPr>
            <a:r>
              <a:rPr lang="pt-BR" sz="2600" dirty="0" err="1">
                <a:solidFill>
                  <a:srgbClr val="0070C0"/>
                </a:solidFill>
              </a:rPr>
              <a:t>Confratute</a:t>
            </a:r>
            <a:r>
              <a:rPr lang="pt-BR" sz="2600" dirty="0">
                <a:solidFill>
                  <a:srgbClr val="0070C0"/>
                </a:solidFill>
              </a:rPr>
              <a:t> (</a:t>
            </a:r>
            <a:r>
              <a:rPr lang="pt-BR" sz="2600" dirty="0" err="1">
                <a:solidFill>
                  <a:srgbClr val="0070C0"/>
                </a:solidFill>
              </a:rPr>
              <a:t>Conference</a:t>
            </a:r>
            <a:r>
              <a:rPr lang="pt-BR" sz="2600" dirty="0">
                <a:solidFill>
                  <a:srgbClr val="0070C0"/>
                </a:solidFill>
              </a:rPr>
              <a:t> + </a:t>
            </a:r>
            <a:r>
              <a:rPr lang="pt-BR" sz="2600" dirty="0" err="1">
                <a:solidFill>
                  <a:srgbClr val="0070C0"/>
                </a:solidFill>
              </a:rPr>
              <a:t>Institute</a:t>
            </a:r>
            <a:r>
              <a:rPr lang="pt-BR" sz="2600" dirty="0">
                <a:solidFill>
                  <a:srgbClr val="0070C0"/>
                </a:solidFill>
              </a:rPr>
              <a:t> + </a:t>
            </a:r>
            <a:r>
              <a:rPr lang="pt-BR" sz="2600" dirty="0" err="1">
                <a:solidFill>
                  <a:srgbClr val="0070C0"/>
                </a:solidFill>
              </a:rPr>
              <a:t>Fraternity</a:t>
            </a:r>
            <a:r>
              <a:rPr lang="pt-BR" sz="2600" dirty="0">
                <a:solidFill>
                  <a:srgbClr val="0070C0"/>
                </a:solidFill>
              </a:rPr>
              <a:t>) – congresso anual na </a:t>
            </a:r>
            <a:r>
              <a:rPr lang="pt-BR" sz="2600" dirty="0" err="1">
                <a:solidFill>
                  <a:srgbClr val="0070C0"/>
                </a:solidFill>
              </a:rPr>
              <a:t>University</a:t>
            </a:r>
            <a:r>
              <a:rPr lang="pt-BR" sz="2600" dirty="0">
                <a:solidFill>
                  <a:srgbClr val="0070C0"/>
                </a:solidFill>
              </a:rPr>
              <a:t> </a:t>
            </a:r>
            <a:r>
              <a:rPr lang="pt-BR" sz="2600" dirty="0" err="1">
                <a:solidFill>
                  <a:srgbClr val="0070C0"/>
                </a:solidFill>
              </a:rPr>
              <a:t>of</a:t>
            </a:r>
            <a:r>
              <a:rPr lang="pt-BR" sz="2600" dirty="0">
                <a:solidFill>
                  <a:srgbClr val="0070C0"/>
                </a:solidFill>
              </a:rPr>
              <a:t> Connecticut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600" dirty="0"/>
              <a:t>45 edições do evento com participação de pesquisadores, educadores, profissionais e pais oriundos das mais diferentes regiões do mundo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sz="2600" dirty="0"/>
          </a:p>
          <a:p>
            <a:pPr>
              <a:buFont typeface="Wingdings" pitchFamily="2" charset="2"/>
              <a:buChar char="ü"/>
            </a:pPr>
            <a:r>
              <a:rPr lang="pt-BR" sz="2600" dirty="0" err="1">
                <a:solidFill>
                  <a:srgbClr val="0070C0"/>
                </a:solidFill>
              </a:rPr>
              <a:t>Renzulli</a:t>
            </a:r>
            <a:r>
              <a:rPr lang="pt-BR" sz="2600" dirty="0">
                <a:solidFill>
                  <a:srgbClr val="0070C0"/>
                </a:solidFill>
              </a:rPr>
              <a:t> </a:t>
            </a:r>
            <a:r>
              <a:rPr lang="pt-BR" sz="2600" dirty="0" err="1">
                <a:solidFill>
                  <a:srgbClr val="0070C0"/>
                </a:solidFill>
              </a:rPr>
              <a:t>Academy</a:t>
            </a:r>
            <a:endParaRPr lang="pt-BR" sz="2600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sz="2600" dirty="0"/>
              <a:t>Missão: estimular nos jovens interesse para aprender e se destacar e de desenvolver a sua aptidão intelectual, motivação, curiosidade e compromisso com a aprendizagem, concentrando-se nos seus pontos fortes e interesses.</a:t>
            </a:r>
          </a:p>
          <a:p>
            <a:pPr marL="0" indent="0">
              <a:buNone/>
            </a:pPr>
            <a:endParaRPr lang="pt-BR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E49F56-43D1-F924-1E67-DE42D11A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762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3200" dirty="0"/>
              <a:t>Modelos Teóricos Atualizados e Baseados em Evidências Científicas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9B73D3-F03D-BBF4-7A8D-C767EF641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93" y="1418898"/>
            <a:ext cx="8229600" cy="4633694"/>
          </a:xfrm>
        </p:spPr>
        <p:txBody>
          <a:bodyPr>
            <a:normAutofit/>
          </a:bodyPr>
          <a:lstStyle/>
          <a:p>
            <a:r>
              <a:rPr lang="pt-BR" sz="2600" dirty="0" err="1"/>
              <a:t>Mega-Modelo</a:t>
            </a:r>
            <a:r>
              <a:rPr lang="pt-BR" sz="2600" dirty="0"/>
              <a:t> de Talentos (</a:t>
            </a:r>
            <a:r>
              <a:rPr lang="pt-BR" sz="2600" dirty="0" err="1"/>
              <a:t>Subotnik</a:t>
            </a:r>
            <a:r>
              <a:rPr lang="pt-BR" sz="2600" dirty="0"/>
              <a:t> et al., 2011)</a:t>
            </a:r>
          </a:p>
          <a:p>
            <a:r>
              <a:rPr lang="pt-BR" sz="2600" dirty="0"/>
              <a:t>The </a:t>
            </a:r>
            <a:r>
              <a:rPr lang="pt-BR" sz="2600" dirty="0" err="1"/>
              <a:t>Actiotope</a:t>
            </a:r>
            <a:r>
              <a:rPr lang="pt-BR" sz="2600" dirty="0"/>
              <a:t> Model </a:t>
            </a:r>
            <a:r>
              <a:rPr lang="pt-BR" sz="2600" dirty="0" err="1"/>
              <a:t>of</a:t>
            </a:r>
            <a:r>
              <a:rPr lang="pt-BR" sz="2600" dirty="0"/>
              <a:t> </a:t>
            </a:r>
            <a:r>
              <a:rPr lang="pt-BR" sz="2600" dirty="0" err="1"/>
              <a:t>Giftedness</a:t>
            </a:r>
            <a:r>
              <a:rPr lang="pt-BR" sz="2600" dirty="0"/>
              <a:t> (Ziegler, 2005)</a:t>
            </a:r>
          </a:p>
          <a:p>
            <a:r>
              <a:rPr lang="pt-BR" sz="2600" dirty="0"/>
              <a:t>Modelo </a:t>
            </a:r>
            <a:r>
              <a:rPr lang="pt-BR" altLang="pt-BR" sz="2600" dirty="0">
                <a:cs typeface="Calibri" panose="020F0502020204030204" pitchFamily="34" charset="0"/>
              </a:rPr>
              <a:t>Diferenciado de Superdotação e Talento (</a:t>
            </a:r>
            <a:r>
              <a:rPr lang="pt-BR" altLang="pt-BR" sz="2600" dirty="0" err="1">
                <a:cs typeface="Calibri" panose="020F0502020204030204" pitchFamily="34" charset="0"/>
              </a:rPr>
              <a:t>Gagné</a:t>
            </a:r>
            <a:r>
              <a:rPr lang="pt-BR" altLang="pt-BR" sz="2600" dirty="0">
                <a:cs typeface="Calibri" panose="020F0502020204030204" pitchFamily="34" charset="0"/>
              </a:rPr>
              <a:t>, 2000)</a:t>
            </a:r>
          </a:p>
          <a:p>
            <a:r>
              <a:rPr lang="pt-BR" sz="2600" dirty="0">
                <a:cs typeface="Calibri" panose="020F0502020204030204" pitchFamily="34" charset="0"/>
              </a:rPr>
              <a:t>Modelo WICS [</a:t>
            </a:r>
            <a:r>
              <a:rPr lang="pt-BR" sz="2600" dirty="0" err="1">
                <a:cs typeface="Calibri" panose="020F0502020204030204" pitchFamily="34" charset="0"/>
              </a:rPr>
              <a:t>Wisdom</a:t>
            </a:r>
            <a:r>
              <a:rPr lang="pt-BR" sz="2600" dirty="0">
                <a:cs typeface="Calibri" panose="020F0502020204030204" pitchFamily="34" charset="0"/>
              </a:rPr>
              <a:t> – Sabedoria, </a:t>
            </a:r>
            <a:r>
              <a:rPr lang="pt-BR" sz="2600" dirty="0" err="1">
                <a:cs typeface="Calibri" panose="020F0502020204030204" pitchFamily="34" charset="0"/>
              </a:rPr>
              <a:t>Intelligence</a:t>
            </a:r>
            <a:r>
              <a:rPr lang="pt-BR" sz="2600" dirty="0">
                <a:cs typeface="Calibri" panose="020F0502020204030204" pitchFamily="34" charset="0"/>
              </a:rPr>
              <a:t> – Inteligência, </a:t>
            </a:r>
            <a:r>
              <a:rPr lang="pt-BR" sz="2600" dirty="0" err="1">
                <a:cs typeface="Calibri" panose="020F0502020204030204" pitchFamily="34" charset="0"/>
              </a:rPr>
              <a:t>Creativity</a:t>
            </a:r>
            <a:r>
              <a:rPr lang="pt-BR" sz="2600" dirty="0">
                <a:cs typeface="Calibri" panose="020F0502020204030204" pitchFamily="34" charset="0"/>
              </a:rPr>
              <a:t> – Criatividade e </a:t>
            </a:r>
            <a:r>
              <a:rPr lang="pt-BR" sz="2600" dirty="0" err="1">
                <a:cs typeface="Calibri" panose="020F0502020204030204" pitchFamily="34" charset="0"/>
              </a:rPr>
              <a:t>Synthesized</a:t>
            </a:r>
            <a:r>
              <a:rPr lang="pt-BR" sz="2600" dirty="0">
                <a:cs typeface="Calibri" panose="020F0502020204030204" pitchFamily="34" charset="0"/>
              </a:rPr>
              <a:t> – Síntese] (Sternberg, 2005)</a:t>
            </a:r>
            <a:endParaRPr lang="pt-BR" sz="2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B7F095F-B7B2-2812-A8A2-FD3D3783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605" y="4766122"/>
            <a:ext cx="1350000" cy="180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4CA04EF-DEF5-32F5-F0EF-612993A47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676" y="4737326"/>
            <a:ext cx="1447200" cy="180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94D1FE7-ECA0-5FE3-C6D5-C6A0B2087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47" y="4709789"/>
            <a:ext cx="12006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57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4972</TotalTime>
  <Words>1836</Words>
  <Application>Microsoft Office PowerPoint</Application>
  <PresentationFormat>Apresentação na tela (4:3)</PresentationFormat>
  <Paragraphs>178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Mangal</vt:lpstr>
      <vt:lpstr>MS Mincho</vt:lpstr>
      <vt:lpstr>Times New Roman</vt:lpstr>
      <vt:lpstr>Wingdings</vt:lpstr>
      <vt:lpstr>Office Theme</vt:lpstr>
      <vt:lpstr>As Altas Habilidades e a Educação</vt:lpstr>
      <vt:lpstr>Altas Habilidades</vt:lpstr>
      <vt:lpstr>Modelos Teóricos Atualizados e Baseados em Evidências Científicas</vt:lpstr>
      <vt:lpstr>Apresentação do PowerPoint</vt:lpstr>
      <vt:lpstr> Teoria Geral para o Desenvolvimento do Potencial Humano (Renzulli, 2005, 2011, 2016a, 2016b, 2020, 2021) </vt:lpstr>
      <vt:lpstr>Teoria Geral para o Desenvolvimento do Potencial Humano</vt:lpstr>
      <vt:lpstr>Teoria Geral para o Desenvolvimento do Potencial Humano</vt:lpstr>
      <vt:lpstr>Teoria Geral para o Desenvolvimento do Potencial Humano</vt:lpstr>
      <vt:lpstr>Modelos Teóricos Atualizados e Baseados em Evidências Científicas</vt:lpstr>
      <vt:lpstr>Apresentação do PowerPoint</vt:lpstr>
      <vt:lpstr>Apresentação do PowerPoint</vt:lpstr>
      <vt:lpstr>Altas Habilidades no Distrito Federal: Intervenção</vt:lpstr>
      <vt:lpstr>Pesquisas sobre Altas Habilidades</vt:lpstr>
      <vt:lpstr>O que as Pesquisas Revelam?</vt:lpstr>
      <vt:lpstr>O que as Pesquisas Revelam?</vt:lpstr>
      <vt:lpstr>O que as Pesquisas Revelam?</vt:lpstr>
      <vt:lpstr>O que as Pesquisas Revelam?</vt:lpstr>
      <vt:lpstr>O que as Pesquisas Revelam?</vt:lpstr>
      <vt:lpstr>O que as Pesquisas Revelam?</vt:lpstr>
      <vt:lpstr> Desafios no Atendimento ao Estudante com Altas Habilidades </vt:lpstr>
      <vt:lpstr>Próximos Passos</vt:lpstr>
      <vt:lpstr>Próximos Passos</vt:lpstr>
      <vt:lpstr>Próximos Passos</vt:lpstr>
      <vt:lpstr>Próximos Passos</vt:lpstr>
      <vt:lpstr>Apresentação do PowerPoint</vt:lpstr>
    </vt:vector>
  </TitlesOfParts>
  <Company>UnB Universidade de Brasilia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Socioemocional do Aluno com Altas Habilidades</dc:title>
  <dc:creator>Denise Fleith</dc:creator>
  <cp:lastModifiedBy>Luciana Rezende Barreto da Rocha</cp:lastModifiedBy>
  <cp:revision>270</cp:revision>
  <dcterms:created xsi:type="dcterms:W3CDTF">2019-05-21T20:55:51Z</dcterms:created>
  <dcterms:modified xsi:type="dcterms:W3CDTF">2023-10-19T13:00:39Z</dcterms:modified>
</cp:coreProperties>
</file>