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73" r:id="rId4"/>
    <p:sldId id="258" r:id="rId5"/>
    <p:sldId id="286" r:id="rId6"/>
    <p:sldId id="288" r:id="rId7"/>
    <p:sldId id="262" r:id="rId8"/>
    <p:sldId id="263" r:id="rId9"/>
    <p:sldId id="266" r:id="rId10"/>
    <p:sldId id="265" r:id="rId11"/>
    <p:sldId id="264" r:id="rId12"/>
    <p:sldId id="285" r:id="rId13"/>
    <p:sldId id="267" r:id="rId14"/>
    <p:sldId id="287" r:id="rId15"/>
    <p:sldId id="289" r:id="rId16"/>
    <p:sldId id="300" r:id="rId17"/>
    <p:sldId id="29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2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2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3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7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0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0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2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293296F-4C3A-4530-98F5-F83646ACE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914D2BD-3C47-433D-81FE-DC6C39595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xmlns="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xmlns="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055-023-01426-4" TargetMode="External"/><Relationship Id="rId2" Type="http://schemas.openxmlformats.org/officeDocument/2006/relationships/hyperlink" Target="https://doi.org/10.1177/0261429409025002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23923/pap.psicol2020.2930" TargetMode="External"/><Relationship Id="rId4" Type="http://schemas.openxmlformats.org/officeDocument/2006/relationships/hyperlink" Target="https://doi.org/10.1007/978-3-031-22795-0_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8/s41598-017-11593-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38827F1-3359-44F6-9009-43AE2B17F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7AFAD67-5350-4773-886F-D6DD7E66D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05E0FF-D05A-A37A-1CC5-624C762B6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52"/>
                    </a14:imgEffect>
                    <a14:imgEffect>
                      <a14:saturation sat="193000"/>
                    </a14:imgEffect>
                  </a14:imgLayer>
                </a14:imgProps>
              </a:ext>
            </a:extLst>
          </a:blip>
          <a:srcRect t="23343" r="-1" b="14141"/>
          <a:stretch/>
        </p:blipFill>
        <p:spPr>
          <a:xfrm>
            <a:off x="-2" y="-9081"/>
            <a:ext cx="12188932" cy="6882546"/>
          </a:xfrm>
          <a:prstGeom prst="rect">
            <a:avLst/>
          </a:prstGeom>
          <a:ln w="12700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54AC0FE-C43D-49AC-9730-284354DEC8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8366" y="87"/>
            <a:ext cx="10933011" cy="6864297"/>
            <a:chOff x="628366" y="87"/>
            <a:chExt cx="10933011" cy="686429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46F6FE9-8F24-4E96-8FA6-DABE61A20C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0">
              <a:off x="-1282750" y="3429044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40C5E755-8FD9-4EBF-978B-015F9339F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0">
              <a:off x="6688336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C7F63B7-3E85-42EC-8447-F6699247EC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28366" y="3413532"/>
              <a:ext cx="258581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11">
              <a:extLst>
                <a:ext uri="{FF2B5EF4-FFF2-40B4-BE49-F238E27FC236}">
                  <a16:creationId xmlns:a16="http://schemas.microsoft.com/office/drawing/2014/main" xmlns="" id="{AFDFA9EA-AAC0-416F-A0E9-ACD410E9D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22063" y="702002"/>
              <a:ext cx="5759819" cy="6155995"/>
            </a:xfrm>
            <a:custGeom>
              <a:avLst/>
              <a:gdLst>
                <a:gd name="connsiteX0" fmla="*/ 0 w 4320540"/>
                <a:gd name="connsiteY0" fmla="*/ 4617720 h 4617719"/>
                <a:gd name="connsiteX1" fmla="*/ 0 w 4320540"/>
                <a:gd name="connsiteY1" fmla="*/ 4268439 h 4617719"/>
                <a:gd name="connsiteX2" fmla="*/ 0 w 4320540"/>
                <a:gd name="connsiteY2" fmla="*/ 2052352 h 4617719"/>
                <a:gd name="connsiteX3" fmla="*/ 2160270 w 4320540"/>
                <a:gd name="connsiteY3" fmla="*/ 0 h 4617719"/>
                <a:gd name="connsiteX4" fmla="*/ 2160270 w 4320540"/>
                <a:gd name="connsiteY4" fmla="*/ 0 h 4617719"/>
                <a:gd name="connsiteX5" fmla="*/ 4320540 w 4320540"/>
                <a:gd name="connsiteY5" fmla="*/ 2052352 h 4617719"/>
                <a:gd name="connsiteX6" fmla="*/ 4320540 w 4320540"/>
                <a:gd name="connsiteY6" fmla="*/ 2782443 h 4617719"/>
                <a:gd name="connsiteX7" fmla="*/ 4320540 w 4320540"/>
                <a:gd name="connsiteY7" fmla="*/ 4617720 h 46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540" h="4617719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4EF7E7E-9948-4D78-BE70-F624A62D85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974010" y="3413529"/>
              <a:ext cx="25873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975AAAB-9AEC-496F-94E4-CE5330CB49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0">
              <a:off x="8132421" y="3431507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B5BF383-42C5-4FE4-894A-17B84AF22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0">
              <a:off x="-2796164" y="3435428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317621-30D0-CB26-1EE6-B9ABD7340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8153" y="1120621"/>
            <a:ext cx="7959139" cy="2910840"/>
          </a:xfrm>
          <a:solidFill>
            <a:srgbClr val="00B050"/>
          </a:solidFill>
          <a:effectLst>
            <a:softEdge rad="190500"/>
          </a:effectLst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pt-BR" sz="4400" b="1" dirty="0">
                <a:solidFill>
                  <a:schemeClr val="bg1"/>
                </a:solidFill>
              </a:rPr>
              <a:t/>
            </a:r>
            <a:br>
              <a:rPr lang="pt-BR" sz="4400" b="1" dirty="0">
                <a:solidFill>
                  <a:schemeClr val="bg1"/>
                </a:solidFill>
              </a:rPr>
            </a:br>
            <a:r>
              <a:rPr lang="pt-BR" sz="4400" b="1" dirty="0">
                <a:solidFill>
                  <a:schemeClr val="bg1"/>
                </a:solidFill>
              </a:rPr>
              <a:t>DESVENDANDO POTENCIAIS: </a:t>
            </a:r>
            <a:r>
              <a:rPr lang="pt-BR" sz="4000" b="1" dirty="0">
                <a:solidFill>
                  <a:schemeClr val="bg1"/>
                </a:solidFill>
              </a:rPr>
              <a:t/>
            </a:r>
            <a:br>
              <a:rPr lang="pt-BR" sz="4000" b="1" dirty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Altas Habilidades, Superdotação e o Desafio dos Transtornos Psiquiátricos</a:t>
            </a:r>
            <a:br>
              <a:rPr lang="pt-BR" sz="4000" b="1" dirty="0">
                <a:solidFill>
                  <a:schemeClr val="bg1"/>
                </a:solidFill>
              </a:rPr>
            </a:b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ED6D6B8-2EF6-9D6D-2514-A40421F82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269" y="4450080"/>
            <a:ext cx="5248275" cy="853440"/>
          </a:xfrm>
          <a:solidFill>
            <a:srgbClr val="00B050"/>
          </a:solidFill>
          <a:effectLst>
            <a:softEdge rad="63500"/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chemeClr val="bg1"/>
                </a:solidFill>
              </a:rPr>
              <a:t>Camilla Nicolucci</a:t>
            </a:r>
          </a:p>
          <a:p>
            <a:pPr algn="ctr">
              <a:lnSpc>
                <a:spcPct val="100000"/>
              </a:lnSpc>
            </a:pPr>
            <a:r>
              <a:rPr lang="pt-BR" dirty="0">
                <a:solidFill>
                  <a:schemeClr val="bg1"/>
                </a:solidFill>
              </a:rPr>
              <a:t>Médica Psiquiatra</a:t>
            </a:r>
          </a:p>
        </p:txBody>
      </p:sp>
    </p:spTree>
    <p:extLst>
      <p:ext uri="{BB962C8B-B14F-4D97-AF65-F5344CB8AC3E}">
        <p14:creationId xmlns:p14="http://schemas.microsoft.com/office/powerpoint/2010/main" val="3815067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CONSEQUÊNCIAS FUNCIONAIS E EMOCIONAIS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 algn="just"/>
            <a:r>
              <a:rPr lang="pt-BR" sz="2800" dirty="0">
                <a:solidFill>
                  <a:srgbClr val="FF0000"/>
                </a:solidFill>
              </a:rPr>
              <a:t>Baixa autoestima</a:t>
            </a:r>
          </a:p>
          <a:p>
            <a:pPr algn="just"/>
            <a:r>
              <a:rPr lang="pt-BR" sz="2800" dirty="0">
                <a:solidFill>
                  <a:srgbClr val="FF0000"/>
                </a:solidFill>
              </a:rPr>
              <a:t>Isolamento</a:t>
            </a:r>
          </a:p>
          <a:p>
            <a:pPr algn="just"/>
            <a:r>
              <a:rPr lang="pt-BR" sz="2800" dirty="0">
                <a:solidFill>
                  <a:srgbClr val="FF0000"/>
                </a:solidFill>
              </a:rPr>
              <a:t>Dificuldade em se encaixar</a:t>
            </a:r>
          </a:p>
          <a:p>
            <a:pPr algn="just"/>
            <a:r>
              <a:rPr lang="pt-BR" sz="2800" dirty="0">
                <a:solidFill>
                  <a:srgbClr val="FF0000"/>
                </a:solidFill>
              </a:rPr>
              <a:t>Sensação de não pertencimento</a:t>
            </a:r>
          </a:p>
          <a:p>
            <a:pPr marL="803275" algn="just"/>
            <a:r>
              <a:rPr lang="pt-BR" sz="2800" dirty="0">
                <a:solidFill>
                  <a:srgbClr val="00B050"/>
                </a:solidFill>
              </a:rPr>
              <a:t>Agitação psicomotora</a:t>
            </a:r>
          </a:p>
          <a:p>
            <a:pPr marL="803275" algn="just"/>
            <a:r>
              <a:rPr lang="pt-BR" sz="2800" dirty="0">
                <a:solidFill>
                  <a:srgbClr val="00B050"/>
                </a:solidFill>
              </a:rPr>
              <a:t>Inquietação</a:t>
            </a:r>
          </a:p>
          <a:p>
            <a:pPr marL="803275" algn="just"/>
            <a:r>
              <a:rPr lang="pt-BR" sz="2800" dirty="0">
                <a:solidFill>
                  <a:srgbClr val="00B050"/>
                </a:solidFill>
              </a:rPr>
              <a:t>Irritabilidade</a:t>
            </a:r>
          </a:p>
          <a:p>
            <a:pPr marL="803275" algn="just"/>
            <a:r>
              <a:rPr lang="pt-BR" sz="2800" dirty="0">
                <a:solidFill>
                  <a:srgbClr val="00B050"/>
                </a:solidFill>
              </a:rPr>
              <a:t>Agressividade (auto ou hétero)</a:t>
            </a:r>
          </a:p>
          <a:p>
            <a:pPr marL="803275" algn="just"/>
            <a:r>
              <a:rPr lang="pt-BR" sz="2800" dirty="0">
                <a:solidFill>
                  <a:srgbClr val="0070C0"/>
                </a:solidFill>
              </a:rPr>
              <a:t>Inibição de suas capacidades</a:t>
            </a:r>
          </a:p>
          <a:p>
            <a:pPr marL="803275" algn="just"/>
            <a:r>
              <a:rPr lang="pt-BR" sz="2800" dirty="0">
                <a:solidFill>
                  <a:srgbClr val="0070C0"/>
                </a:solidFill>
              </a:rPr>
              <a:t>Recusa a desafios</a:t>
            </a:r>
          </a:p>
          <a:p>
            <a:pPr marL="803275" algn="just"/>
            <a:r>
              <a:rPr lang="pt-BR" sz="2800" dirty="0">
                <a:solidFill>
                  <a:srgbClr val="0070C0"/>
                </a:solidFill>
              </a:rPr>
              <a:t>Sensação de insatisfação</a:t>
            </a:r>
          </a:p>
        </p:txBody>
      </p:sp>
    </p:spTree>
    <p:extLst>
      <p:ext uri="{BB962C8B-B14F-4D97-AF65-F5344CB8AC3E}">
        <p14:creationId xmlns:p14="http://schemas.microsoft.com/office/powerpoint/2010/main" val="81134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TRANSTORNOS PSIQUIÁTRICOS ASSOCIADOS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Transtorno Depressivo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Transtorno Ansioso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TDAH 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Transtornos Específicos da Aprendizagem</a:t>
            </a:r>
          </a:p>
        </p:txBody>
      </p:sp>
    </p:spTree>
    <p:extLst>
      <p:ext uri="{BB962C8B-B14F-4D97-AF65-F5344CB8AC3E}">
        <p14:creationId xmlns:p14="http://schemas.microsoft.com/office/powerpoint/2010/main" val="207995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TRANSTORNOS PSIQUIÁTRICOS ASSOCIADOS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Transtornos do sono/</a:t>
            </a:r>
            <a:r>
              <a:rPr lang="pt-BR" sz="2800" dirty="0" err="1">
                <a:solidFill>
                  <a:schemeClr val="tx1"/>
                </a:solidFill>
              </a:rPr>
              <a:t>Parassonias</a:t>
            </a:r>
            <a:endParaRPr lang="pt-BR" sz="2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Transtorno do controle dos impulsos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Transtorno Obsessivo Compulsivo (TOC)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Tiques</a:t>
            </a:r>
          </a:p>
        </p:txBody>
      </p:sp>
    </p:spTree>
    <p:extLst>
      <p:ext uri="{BB962C8B-B14F-4D97-AF65-F5344CB8AC3E}">
        <p14:creationId xmlns:p14="http://schemas.microsoft.com/office/powerpoint/2010/main" val="328118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REPERCUSSÕES NA VIDA ADULTA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Transtornos psiquiátricos iniciados na infância e não tratados adequadamente aumentam o risco de transtornos crônicos na vida adulta.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Risco de suicídio</a:t>
            </a:r>
          </a:p>
        </p:txBody>
      </p:sp>
    </p:spTree>
    <p:extLst>
      <p:ext uri="{BB962C8B-B14F-4D97-AF65-F5344CB8AC3E}">
        <p14:creationId xmlns:p14="http://schemas.microsoft.com/office/powerpoint/2010/main" val="117338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REPERCUSSÕES ACADÊMICAS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Maior taxa de abandono escolar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Menor taxa de busca por ensino superior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Maior taxa de desemprego</a:t>
            </a:r>
          </a:p>
        </p:txBody>
      </p:sp>
    </p:spTree>
    <p:extLst>
      <p:ext uri="{BB962C8B-B14F-4D97-AF65-F5344CB8AC3E}">
        <p14:creationId xmlns:p14="http://schemas.microsoft.com/office/powerpoint/2010/main" val="301110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Amend, E. R., &amp; Beljan, P. (2009). The Antecedents of Misdiagnosis: When Normal Behaviors of Gifted Children Are Misinterpreted As Pathological. Gifted Education International, 25(2), 131-143. </a:t>
            </a:r>
            <a:r>
              <a:rPr lang="en-US" sz="1800" u="sng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  <a:hlinkClick r:id="rId2"/>
              </a:rPr>
              <a:t>https://doi.org/10.1177/026142940902500204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Bogolepova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, I.N.,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Agapov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, P.A. Creative Thought and the Structural Organization of Cerebral Cortical Formations in Outstanding Scientists.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Neurosci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Behav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Physi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53, 308–312 (2023). </a:t>
            </a:r>
            <a:r>
              <a:rPr lang="en-US" sz="1800" u="sng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  <a:hlinkClick r:id="rId3"/>
              </a:rPr>
              <a:t>https://doi.org/10.1007/s11055-023-01426-4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David, H.,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Gyarmathy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, E. (2023). Understanding and Treating the Profoundly Gifted. In: Gifted Children and Adolescents Through the Lens of Neuropsychology.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SpringerBriefs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in Education. Springer, Cham. </a:t>
            </a:r>
            <a:r>
              <a:rPr lang="en-US" sz="1800" u="sng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  <a:hlinkClick r:id="rId4"/>
              </a:rPr>
              <a:t>https://doi.org/10.1007/978-3-031-22795-0_2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Gómez León, M. Isabel. Development of giftedness during early childhood. </a:t>
            </a:r>
            <a:r>
              <a:rPr lang="pt-BR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Papeles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pt-BR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del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Psicólogo, vol. 41, no. 2, 2020, May-, pp. 147-158. </a:t>
            </a:r>
            <a:r>
              <a:rPr lang="pt-BR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Consejo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General de </a:t>
            </a:r>
            <a:r>
              <a:rPr lang="pt-BR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Colegios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pt-BR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Oficiales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de Psicólogos, </a:t>
            </a:r>
            <a:r>
              <a:rPr lang="pt-BR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España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.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DOI: </a:t>
            </a:r>
            <a:r>
              <a:rPr lang="en-US" sz="1800" u="sng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  <a:hlinkClick r:id="rId5"/>
              </a:rPr>
              <a:t>https://doi.org/10.23923/pap.psicol2020.2930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3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408"/>
            <a:ext cx="10515600" cy="4079312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Kuhn T, Blades R, Gottlieb L, Knudsen K, Ashdown C, Martin-Harris L,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Ghahremani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D, Dang BH,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Bilder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RM,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Bookheimer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SY. Neuroanatomical differences in the memory systems of intellectual giftedness and typical development. Brain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Behav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. 2021 Nov;11(11):e2348.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doi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: 10.1002/brb3.2348.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Epub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2021 Oct 14. PMID: 34651457; PMCID: PMC8613411.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Liu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Tongran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, Xiao Tong, Li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Xiaoyan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, and Shi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Jiannong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, “Fluid Intelligence and Automatic Neural Processes in Facial Expression Perception: An Event-Related Potential Study,” NCBI, September 16, 2015, accessed August 31, 2018.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M. </a:t>
            </a:r>
            <a:r>
              <a:rPr lang="pt-BR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Layne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pt-BR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Kalbfleisch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(2008) Chegando ao Coração do Cérebro: Usando a Neurociência Cognitiva para Explorar a Natureza da Capacidade e Desempenho Humanos, </a:t>
            </a:r>
            <a:r>
              <a:rPr lang="pt-BR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Roeper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Review, 30:3, 162-170, DOI:10.1080/02783190802199321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Ma, J., Kang, H.J., Kim, J.Y. et al. Network attributes underlying intellectual giftedness in the developing brain. Sci Rep 7, 11321 (2017). </a:t>
            </a:r>
            <a:r>
              <a:rPr lang="en-US" sz="1800" u="sng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  <a:hlinkClick r:id="rId2"/>
              </a:rPr>
              <a:t>https://doi.org/10.1038/s41598-017-11593-3</a:t>
            </a:r>
            <a:endParaRPr lang="en-US" sz="1800" u="sng" kern="12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MARTINS, Felipe Rodrigues, CARDOSO, Fernanda Serpa, MEIRELLES, Rosane Moreira Silva de. O OUTRO LADO DA SUPERDOTAÇAO: UMA REVISÃO SISTEMÁTICA SOBRE ASSOCIAÇÃO ENTRE DEPRESSÃO E SUPERDOTAÇÃO. REVISÃO DE LITERATURA. Rev. bras. educ. espec. 29. 2023, DOI 10.1590/1980-54702023v29e0100</a:t>
            </a:r>
          </a:p>
        </p:txBody>
      </p:sp>
    </p:spTree>
    <p:extLst>
      <p:ext uri="{BB962C8B-B14F-4D97-AF65-F5344CB8AC3E}">
        <p14:creationId xmlns:p14="http://schemas.microsoft.com/office/powerpoint/2010/main" val="411990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408"/>
            <a:ext cx="10515600" cy="4089472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Martin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Mrazik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&amp; Stefan C. Dombrowski (2010) The Neurobiological Foundations of Giftedness, Roeper Review, 32:4, 224-234, DOI: 10.1080/02783193.2010.508154</a:t>
            </a: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Oliveira, T., &amp; </a:t>
            </a:r>
            <a:r>
              <a:rPr lang="pt-B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Bolsoni</a:t>
            </a:r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-Silva, A. T. (2022). Relato Clínico em Terapia Analítico-Comportamental: Depressão, ansiedade e altas habilidades/superdotação. Revista Brasileira De Terapia Comportamental E Cognitiva, 24(1), 1–23. https://doi.org/10.31505/rbtcc.v24i1.1549</a:t>
            </a: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Renzulli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, Joseph S. Reexamining the Role of Gifted Education and Talent Development for the 21st Century: A Four-Part Theoretical Approach. International Journal for Talent Development and Creativity – 4(1), August, 2016; and 4(2), December, 2016.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Sharon Duncan,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Corin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Goodwin, Joanna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Haase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, PhD, MFT, Sarah Wilson, “Neuroscience of Giftedness: Increased Brain Activation,” GHF: Gifted Homeschoolers Forum, July 6, 2018, accessed August 23, 2018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Sharon Duncan,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Corin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 Goodwin, Joanna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Haase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, PhD, MFT, Sarah Wilson, “Neuroscience of Giftedness: Greater Sensory Sensitivity,” GHF: Gifted Homeschoolers Forum, August 31, 2018, accessed August 31, 2018.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Webb, N. (2011). Neuropsychology of gifted children. In A. S. Davis (Ed.), Handbook of pediatric neuropsychology (pp. 1085–1093). Springer Publishing Company.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4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459720" cy="1325563"/>
          </a:xfrm>
          <a:noFill/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Muitas mudanças ao longo dos anos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Conflitos terminológicos</a:t>
            </a:r>
          </a:p>
          <a:p>
            <a:pPr marL="0" indent="0" algn="just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Tipos de inteligência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Interpretação estereotipada? Senso comum</a:t>
            </a:r>
          </a:p>
        </p:txBody>
      </p:sp>
    </p:spTree>
    <p:extLst>
      <p:ext uri="{BB962C8B-B14F-4D97-AF65-F5344CB8AC3E}">
        <p14:creationId xmlns:p14="http://schemas.microsoft.com/office/powerpoint/2010/main" val="166146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PERFIL/CARACTERÍSTICAS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Discrepância entre maturidade emocional e cognitiva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Intensidade nas emoções e sensações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Dificuldade em se sentir pertencente à algum grupo</a:t>
            </a:r>
          </a:p>
        </p:txBody>
      </p:sp>
    </p:spTree>
    <p:extLst>
      <p:ext uri="{BB962C8B-B14F-4D97-AF65-F5344CB8AC3E}">
        <p14:creationId xmlns:p14="http://schemas.microsoft.com/office/powerpoint/2010/main" val="333181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803DB12-76C5-3E37-F657-37E471DC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0" y="593295"/>
            <a:ext cx="7477760" cy="567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90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NEUROBIOLOGIA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Neurônios maiores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Volume cerebral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Maior ativação cerebral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Maior conectividade das regiões neuronais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Aumento das áreas responsáveis pelo processamento cerebral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77C3429-488E-CE60-65C4-D6946AB5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240" y="239958"/>
            <a:ext cx="4202430" cy="28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0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DIAGNÓSTICO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Termo: diagnóstico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Percepção da família, escola, profissionais da saúde</a:t>
            </a:r>
          </a:p>
        </p:txBody>
      </p:sp>
    </p:spTree>
    <p:extLst>
      <p:ext uri="{BB962C8B-B14F-4D97-AF65-F5344CB8AC3E}">
        <p14:creationId xmlns:p14="http://schemas.microsoft.com/office/powerpoint/2010/main" val="61863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DIAGNÓSTICOS DIFERENCIAIS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Transtorno do Espectro Autista (TEA)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Transtorno do Déficit de Atenção e Hiperatividade (TDAH)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Transtornos Depressivos e outros Transtornos do Humor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Transtornos Ansiosos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tx1"/>
                </a:solidFill>
              </a:rPr>
              <a:t>Alterações de Comportamento</a:t>
            </a:r>
          </a:p>
        </p:txBody>
      </p:sp>
    </p:spTree>
    <p:extLst>
      <p:ext uri="{BB962C8B-B14F-4D97-AF65-F5344CB8AC3E}">
        <p14:creationId xmlns:p14="http://schemas.microsoft.com/office/powerpoint/2010/main" val="146369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44C4A6-9A0C-47DC-EE08-199CC3D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pt-BR" sz="4800" b="1" dirty="0">
                <a:solidFill>
                  <a:srgbClr val="00B050"/>
                </a:solidFill>
              </a:rPr>
              <a:t>CONSEQUÊNCIAS FUNCIONAIS E EMOCIONAIS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781E70-E5B9-CF8F-4973-46D32F023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rgbClr val="FF0000"/>
                </a:solidFill>
              </a:rPr>
              <a:t>1- Se percebe diferente e não se encaixa</a:t>
            </a:r>
          </a:p>
          <a:p>
            <a:pPr marL="0" indent="0" algn="just">
              <a:buNone/>
            </a:pPr>
            <a:endParaRPr lang="pt-BR" sz="28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rgbClr val="00B050"/>
                </a:solidFill>
              </a:rPr>
              <a:t>2- Não consegue lidar com toda sua energia          tédio</a:t>
            </a:r>
          </a:p>
          <a:p>
            <a:pPr marL="0" indent="0" algn="just">
              <a:buNone/>
            </a:pPr>
            <a:endParaRPr lang="pt-BR" sz="28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rgbClr val="0070C0"/>
                </a:solidFill>
              </a:rPr>
              <a:t>3- Esforço para se encaixar e ser “igual”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586E6B31-5403-69EA-C7F9-F956564BA379}"/>
              </a:ext>
            </a:extLst>
          </p:cNvPr>
          <p:cNvSpPr/>
          <p:nvPr/>
        </p:nvSpPr>
        <p:spPr>
          <a:xfrm>
            <a:off x="8382000" y="4100297"/>
            <a:ext cx="497840" cy="34544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345276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LightSeedRightStep">
      <a:dk1>
        <a:srgbClr val="000000"/>
      </a:dk1>
      <a:lt1>
        <a:srgbClr val="FFFFFF"/>
      </a:lt1>
      <a:dk2>
        <a:srgbClr val="37371F"/>
      </a:dk2>
      <a:lt2>
        <a:srgbClr val="E2E7E8"/>
      </a:lt2>
      <a:accent1>
        <a:srgbClr val="C3988F"/>
      </a:accent1>
      <a:accent2>
        <a:srgbClr val="B79D7A"/>
      </a:accent2>
      <a:accent3>
        <a:srgbClr val="A6A67D"/>
      </a:accent3>
      <a:accent4>
        <a:srgbClr val="95AB75"/>
      </a:accent4>
      <a:accent5>
        <a:srgbClr val="8AAD83"/>
      </a:accent5>
      <a:accent6>
        <a:srgbClr val="77AF85"/>
      </a:accent6>
      <a:hlink>
        <a:srgbClr val="5A8B95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4742</TotalTime>
  <Words>877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Footlight MT Light</vt:lpstr>
      <vt:lpstr>Times New Roman</vt:lpstr>
      <vt:lpstr>ArchVTI</vt:lpstr>
      <vt:lpstr> DESVENDANDO POTENCIAIS:  Altas Habilidades, Superdotação e o Desafio dos Transtornos Psiquiátricos </vt:lpstr>
      <vt:lpstr>CONCEITO</vt:lpstr>
      <vt:lpstr>CONCEITO</vt:lpstr>
      <vt:lpstr>PERFIL/CARACTERÍSTICAS</vt:lpstr>
      <vt:lpstr>Apresentação do PowerPoint</vt:lpstr>
      <vt:lpstr>NEUROBIOLOGIA</vt:lpstr>
      <vt:lpstr>DIAGNÓSTICO</vt:lpstr>
      <vt:lpstr>DIAGNÓSTICOS DIFERENCIAIS</vt:lpstr>
      <vt:lpstr>CONSEQUÊNCIAS FUNCIONAIS E EMOCIONAIS</vt:lpstr>
      <vt:lpstr>CONSEQUÊNCIAS FUNCIONAIS E EMOCIONAIS</vt:lpstr>
      <vt:lpstr>TRANSTORNOS PSIQUIÁTRICOS ASSOCIADOS</vt:lpstr>
      <vt:lpstr>TRANSTORNOS PSIQUIÁTRICOS ASSOCIADOS</vt:lpstr>
      <vt:lpstr>REPERCUSSÕES NA VIDA ADULTA</vt:lpstr>
      <vt:lpstr>REPERCUSSÕES ACADÊMICAS</vt:lpstr>
      <vt:lpstr>REFERÊNCIAS</vt:lpstr>
      <vt:lpstr>REFERÊNCIAS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DESVENDANDO POTENCIAIS:  Altas Habilidades, Superdotação e o Desafio dos Transtornos Psiquiátricos</dc:title>
  <dc:creator>camilla nicolucci</dc:creator>
  <cp:lastModifiedBy>Luciana Rezende Barreto da Rocha</cp:lastModifiedBy>
  <cp:revision>9</cp:revision>
  <dcterms:created xsi:type="dcterms:W3CDTF">2023-10-13T11:50:43Z</dcterms:created>
  <dcterms:modified xsi:type="dcterms:W3CDTF">2023-10-19T13:00:08Z</dcterms:modified>
</cp:coreProperties>
</file>