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0" r:id="rId9"/>
    <p:sldId id="272" r:id="rId10"/>
    <p:sldId id="274" r:id="rId11"/>
    <p:sldId id="263" r:id="rId12"/>
    <p:sldId id="264" r:id="rId13"/>
    <p:sldId id="265" r:id="rId14"/>
    <p:sldId id="266" r:id="rId15"/>
    <p:sldId id="267" r:id="rId16"/>
    <p:sldId id="268" r:id="rId1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151650-AF10-4390-B749-B620B90A1FD6}" type="datetimeFigureOut">
              <a:rPr lang="pt-BR" smtClean="0"/>
              <a:t>30/08/2023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D1693F-5BBC-414E-B7EE-C5EAFA26AE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0738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D2B26-4B01-49AD-9552-547215D03ECE}" type="datetimeFigureOut">
              <a:rPr lang="pt-BR" smtClean="0"/>
              <a:t>30/08/2023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8372B-BFBB-41F0-B0CB-2C464ED7E34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D2B26-4B01-49AD-9552-547215D03ECE}" type="datetimeFigureOut">
              <a:rPr lang="pt-BR" smtClean="0"/>
              <a:t>30/08/2023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8372B-BFBB-41F0-B0CB-2C464ED7E34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D2B26-4B01-49AD-9552-547215D03ECE}" type="datetimeFigureOut">
              <a:rPr lang="pt-BR" smtClean="0"/>
              <a:t>30/08/2023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8372B-BFBB-41F0-B0CB-2C464ED7E341}" type="slidenum">
              <a:rPr lang="pt-BR" smtClean="0"/>
              <a:t>‹nº›</a:t>
            </a:fld>
            <a:endParaRPr lang="pt-B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D2B26-4B01-49AD-9552-547215D03ECE}" type="datetimeFigureOut">
              <a:rPr lang="pt-BR" smtClean="0"/>
              <a:t>30/08/2023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8372B-BFBB-41F0-B0CB-2C464ED7E341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D2B26-4B01-49AD-9552-547215D03ECE}" type="datetimeFigureOut">
              <a:rPr lang="pt-BR" smtClean="0"/>
              <a:t>30/08/2023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8372B-BFBB-41F0-B0CB-2C464ED7E34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D2B26-4B01-49AD-9552-547215D03ECE}" type="datetimeFigureOut">
              <a:rPr lang="pt-BR" smtClean="0"/>
              <a:t>30/08/2023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8372B-BFBB-41F0-B0CB-2C464ED7E341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D2B26-4B01-49AD-9552-547215D03ECE}" type="datetimeFigureOut">
              <a:rPr lang="pt-BR" smtClean="0"/>
              <a:t>30/08/2023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8372B-BFBB-41F0-B0CB-2C464ED7E34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D2B26-4B01-49AD-9552-547215D03ECE}" type="datetimeFigureOut">
              <a:rPr lang="pt-BR" smtClean="0"/>
              <a:t>30/08/2023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8372B-BFBB-41F0-B0CB-2C464ED7E34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D2B26-4B01-49AD-9552-547215D03ECE}" type="datetimeFigureOut">
              <a:rPr lang="pt-BR" smtClean="0"/>
              <a:t>30/08/2023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8372B-BFBB-41F0-B0CB-2C464ED7E34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D2B26-4B01-49AD-9552-547215D03ECE}" type="datetimeFigureOut">
              <a:rPr lang="pt-BR" smtClean="0"/>
              <a:t>30/08/2023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8372B-BFBB-41F0-B0CB-2C464ED7E341}" type="slidenum">
              <a:rPr lang="pt-BR" smtClean="0"/>
              <a:t>‹nº›</a:t>
            </a:fld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D2B26-4B01-49AD-9552-547215D03ECE}" type="datetimeFigureOut">
              <a:rPr lang="pt-BR" smtClean="0"/>
              <a:t>30/08/2023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8372B-BFBB-41F0-B0CB-2C464ED7E341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4FD2B26-4B01-49AD-9552-547215D03ECE}" type="datetimeFigureOut">
              <a:rPr lang="pt-BR" smtClean="0"/>
              <a:t>30/08/2023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E58372B-BFBB-41F0-B0CB-2C464ED7E341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>
                <a:latin typeface="Candara" panose="020E0502030303020204" pitchFamily="34" charset="0"/>
              </a:rPr>
              <a:t>Avaliação do cenário econômico-fiscal e social do PLDO, dos parâmetros que foram utilizados para a sua elaboração e das informações constantes de seus anexos</a:t>
            </a:r>
            <a:endParaRPr lang="pt-BR" dirty="0">
              <a:latin typeface="Candara" panose="020E0502030303020204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latin typeface="Candara" panose="020E0502030303020204" pitchFamily="34" charset="0"/>
              </a:rPr>
              <a:t>EDUCAÇÃO NO PLDO 2024</a:t>
            </a:r>
            <a:endParaRPr lang="pt-BR" b="1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472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840768" y="2245432"/>
            <a:ext cx="6453336" cy="27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39752" y="1484784"/>
            <a:ext cx="6192688" cy="4680520"/>
          </a:xfrm>
        </p:spPr>
        <p:txBody>
          <a:bodyPr>
            <a:noAutofit/>
          </a:bodyPr>
          <a:lstStyle/>
          <a:p>
            <a:pPr algn="just"/>
            <a:r>
              <a:rPr lang="pt-BR" sz="23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Os Núcleos serão espaços voltados exclusivamente para o cuidado integral à criança e adolescente com TEA e seus familiares.</a:t>
            </a:r>
          </a:p>
          <a:p>
            <a:pPr algn="just"/>
            <a:endParaRPr lang="pt-BR" sz="2300" b="1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pt-BR" sz="23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Oferecer de forma gratuita e sistemática à população brasileira o acesso a práticas corporais, atividades físicas, esportivas e de lazer, contribuindo para o desenvolvimento psicomotor e a efetivação dos direitos e construção da cidadania de crianças e adolescentes com TEA. </a:t>
            </a:r>
            <a:endParaRPr lang="pt-BR" sz="2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tx1"/>
                </a:solidFill>
              </a:rPr>
              <a:t>DOS NÚCLEOS PELO BRASIL</a:t>
            </a:r>
            <a:endParaRPr lang="pt-B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076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latin typeface="Candara" panose="020E0502030303020204" pitchFamily="34" charset="0"/>
              </a:rPr>
              <a:t>Implementar politica pública voltada ao atendimento integral de crianças com deficiência</a:t>
            </a:r>
          </a:p>
          <a:p>
            <a:r>
              <a:rPr lang="pt-BR" dirty="0" smtClean="0">
                <a:latin typeface="Candara" panose="020E0502030303020204" pitchFamily="34" charset="0"/>
              </a:rPr>
              <a:t>Reuniões nos Ministérios da Saúde, Educação e Planejamento em busca de soluções para a implementar política integrada</a:t>
            </a:r>
          </a:p>
          <a:p>
            <a:r>
              <a:rPr lang="pt-BR" dirty="0" smtClean="0">
                <a:latin typeface="Candara" panose="020E0502030303020204" pitchFamily="34" charset="0"/>
              </a:rPr>
              <a:t>Elaboração de Anexo de Metas e Prioridades contemplando ações da Educação</a:t>
            </a:r>
            <a:endParaRPr lang="pt-BR" dirty="0">
              <a:latin typeface="Candara" panose="020E0502030303020204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latin typeface="Candara" panose="020E0502030303020204" pitchFamily="34" charset="0"/>
              </a:rPr>
              <a:t>Compromisso com o Poder Executivo </a:t>
            </a:r>
            <a:endParaRPr lang="pt-BR" b="1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5077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>
                <a:latin typeface="Candara" panose="020E0502030303020204" pitchFamily="34" charset="0"/>
              </a:rPr>
              <a:t>Tratamento igualitário no atendimento de emendas de comissão (Câmara e Senado) </a:t>
            </a:r>
            <a:r>
              <a:rPr lang="pt-BR" dirty="0" smtClean="0">
                <a:latin typeface="Candara" panose="020E0502030303020204" pitchFamily="34" charset="0"/>
              </a:rPr>
              <a:t>destinando recursos </a:t>
            </a:r>
            <a:r>
              <a:rPr lang="pt-BR" dirty="0">
                <a:latin typeface="Candara" panose="020E0502030303020204" pitchFamily="34" charset="0"/>
              </a:rPr>
              <a:t>para educação. </a:t>
            </a:r>
            <a:endParaRPr lang="pt-BR" dirty="0" smtClean="0">
              <a:latin typeface="Candara" panose="020E0502030303020204" pitchFamily="34" charset="0"/>
            </a:endParaRPr>
          </a:p>
          <a:p>
            <a:pPr algn="just"/>
            <a:r>
              <a:rPr lang="pt-BR" dirty="0">
                <a:latin typeface="Candara" panose="020E0502030303020204" pitchFamily="34" charset="0"/>
              </a:rPr>
              <a:t>Transferência de recursos a estados e </a:t>
            </a:r>
            <a:r>
              <a:rPr lang="pt-BR" dirty="0" smtClean="0">
                <a:latin typeface="Candara" panose="020E0502030303020204" pitchFamily="34" charset="0"/>
              </a:rPr>
              <a:t>municípios </a:t>
            </a:r>
            <a:r>
              <a:rPr lang="pt-BR" dirty="0">
                <a:latin typeface="Candara" panose="020E0502030303020204" pitchFamily="34" charset="0"/>
              </a:rPr>
              <a:t>com base em indicadores de </a:t>
            </a:r>
            <a:r>
              <a:rPr lang="pt-BR">
                <a:latin typeface="Candara" panose="020E0502030303020204" pitchFamily="34" charset="0"/>
              </a:rPr>
              <a:t>aprendizagem</a:t>
            </a:r>
            <a:r>
              <a:rPr lang="pt-BR" smtClean="0">
                <a:latin typeface="Candara" panose="020E0502030303020204" pitchFamily="34" charset="0"/>
              </a:rPr>
              <a:t>.</a:t>
            </a:r>
            <a:endParaRPr lang="pt-BR" dirty="0" smtClean="0">
              <a:latin typeface="Candara" panose="020E0502030303020204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latin typeface="Candara" panose="020E0502030303020204" pitchFamily="34" charset="0"/>
              </a:rPr>
              <a:t>TEMAS RELEVANTES TRATADOS NA CE</a:t>
            </a:r>
            <a:endParaRPr lang="pt-BR" b="1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064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>
                <a:latin typeface="Candara" panose="020E0502030303020204" pitchFamily="34" charset="0"/>
              </a:rPr>
              <a:t>Plano de Educação Inclusiva</a:t>
            </a:r>
          </a:p>
          <a:p>
            <a:r>
              <a:rPr lang="pt-BR" dirty="0" smtClean="0">
                <a:latin typeface="Candara" panose="020E0502030303020204" pitchFamily="34" charset="0"/>
              </a:rPr>
              <a:t>Reajuste do Piso do Magistério</a:t>
            </a:r>
          </a:p>
          <a:p>
            <a:r>
              <a:rPr lang="pt-BR" dirty="0" smtClean="0">
                <a:latin typeface="Candara" panose="020E0502030303020204" pitchFamily="34" charset="0"/>
              </a:rPr>
              <a:t>Possibilitar uso do recurso do FUNDEB para aquisição de fardamento e alimentação escolar</a:t>
            </a:r>
            <a:endParaRPr lang="pt-BR" dirty="0">
              <a:latin typeface="Candara" panose="020E0502030303020204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latin typeface="Candara" panose="020E0502030303020204" pitchFamily="34" charset="0"/>
              </a:rPr>
              <a:t>TEMAS RELEVANTES TRATADOS NO MEC</a:t>
            </a:r>
            <a:endParaRPr lang="pt-BR" b="1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1829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t-BR" sz="5100" b="1" dirty="0">
                <a:latin typeface="Candara" panose="020E0502030303020204" pitchFamily="34" charset="0"/>
              </a:rPr>
              <a:t>FLEXIBILIZAÇÃO DA AMPLIAÇÃO DE CRÉDITOS</a:t>
            </a:r>
            <a:r>
              <a:rPr lang="pt-BR" sz="5100" b="1" dirty="0" smtClean="0">
                <a:latin typeface="Candara" panose="020E0502030303020204" pitchFamily="34" charset="0"/>
              </a:rPr>
              <a:t>:</a:t>
            </a:r>
          </a:p>
          <a:p>
            <a:endParaRPr lang="pt-BR" b="1" dirty="0">
              <a:latin typeface="Candara" panose="020E0502030303020204" pitchFamily="34" charset="0"/>
            </a:endParaRPr>
          </a:p>
          <a:p>
            <a:pPr algn="just"/>
            <a:r>
              <a:rPr lang="pt-BR" b="1" dirty="0">
                <a:latin typeface="Candara" panose="020E0502030303020204" pitchFamily="34" charset="0"/>
              </a:rPr>
              <a:t>Inserir inciso III, do §12, do art. 54</a:t>
            </a:r>
            <a:r>
              <a:rPr lang="pt-BR" dirty="0">
                <a:latin typeface="Candara" panose="020E0502030303020204" pitchFamily="34" charset="0"/>
              </a:rPr>
              <a:t>: as despesas das universidades públicas federais, </a:t>
            </a:r>
            <a:r>
              <a:rPr lang="pt-BR" dirty="0" smtClean="0">
                <a:latin typeface="Candara" panose="020E0502030303020204" pitchFamily="34" charset="0"/>
              </a:rPr>
              <a:t>das empresas </a:t>
            </a:r>
            <a:r>
              <a:rPr lang="pt-BR" dirty="0">
                <a:latin typeface="Candara" panose="020E0502030303020204" pitchFamily="34" charset="0"/>
              </a:rPr>
              <a:t>públicas da União prestadoras de serviço para hospitais universitários federais, </a:t>
            </a:r>
            <a:r>
              <a:rPr lang="pt-BR" dirty="0" smtClean="0">
                <a:latin typeface="Candara" panose="020E0502030303020204" pitchFamily="34" charset="0"/>
              </a:rPr>
              <a:t>das instituições </a:t>
            </a:r>
            <a:r>
              <a:rPr lang="pt-BR" dirty="0">
                <a:latin typeface="Candara" panose="020E0502030303020204" pitchFamily="34" charset="0"/>
              </a:rPr>
              <a:t>federais de educação, ciência e tecnologia vinculadas ao Ministério da Educação</a:t>
            </a:r>
            <a:r>
              <a:rPr lang="pt-BR" dirty="0" smtClean="0">
                <a:latin typeface="Candara" panose="020E0502030303020204" pitchFamily="34" charset="0"/>
              </a:rPr>
              <a:t>, dos </a:t>
            </a:r>
            <a:r>
              <a:rPr lang="pt-BR" dirty="0">
                <a:latin typeface="Candara" panose="020E0502030303020204" pitchFamily="34" charset="0"/>
              </a:rPr>
              <a:t>estabelecimentos de ensino militares federais e das demais instituições científicas</a:t>
            </a:r>
            <a:r>
              <a:rPr lang="pt-BR" dirty="0" smtClean="0">
                <a:latin typeface="Candara" panose="020E0502030303020204" pitchFamily="34" charset="0"/>
              </a:rPr>
              <a:t>, tecnológicas </a:t>
            </a:r>
            <a:r>
              <a:rPr lang="pt-BR" dirty="0">
                <a:latin typeface="Candara" panose="020E0502030303020204" pitchFamily="34" charset="0"/>
              </a:rPr>
              <a:t>e de inovação, nos valores custeados com receitas próprias, ou de convênios</a:t>
            </a:r>
            <a:r>
              <a:rPr lang="pt-BR" dirty="0" smtClean="0">
                <a:latin typeface="Candara" panose="020E0502030303020204" pitchFamily="34" charset="0"/>
              </a:rPr>
              <a:t>, contratos </a:t>
            </a:r>
            <a:r>
              <a:rPr lang="pt-BR" dirty="0">
                <a:latin typeface="Candara" panose="020E0502030303020204" pitchFamily="34" charset="0"/>
              </a:rPr>
              <a:t>ou instrumentos congêneres, celebrados com os demais entes federativos </a:t>
            </a:r>
            <a:r>
              <a:rPr lang="pt-BR" dirty="0" smtClean="0">
                <a:latin typeface="Candara" panose="020E0502030303020204" pitchFamily="34" charset="0"/>
              </a:rPr>
              <a:t>ou entidades </a:t>
            </a:r>
            <a:r>
              <a:rPr lang="pt-BR" dirty="0">
                <a:latin typeface="Candara" panose="020E0502030303020204" pitchFamily="34" charset="0"/>
              </a:rPr>
              <a:t>privadas.</a:t>
            </a:r>
          </a:p>
          <a:p>
            <a:pPr algn="just"/>
            <a:r>
              <a:rPr lang="pt-BR" b="1" dirty="0">
                <a:latin typeface="Candara" panose="020E0502030303020204" pitchFamily="34" charset="0"/>
              </a:rPr>
              <a:t>Inserir inciso IV, do §12, do art. 54</a:t>
            </a:r>
            <a:r>
              <a:rPr lang="pt-BR" dirty="0">
                <a:latin typeface="Candara" panose="020E0502030303020204" pitchFamily="34" charset="0"/>
              </a:rPr>
              <a:t>: as despesas nos valores custeados com recursos </a:t>
            </a:r>
            <a:r>
              <a:rPr lang="pt-BR" dirty="0" smtClean="0">
                <a:latin typeface="Candara" panose="020E0502030303020204" pitchFamily="34" charset="0"/>
              </a:rPr>
              <a:t>oriundos de </a:t>
            </a:r>
            <a:r>
              <a:rPr lang="pt-BR" dirty="0">
                <a:latin typeface="Candara" panose="020E0502030303020204" pitchFamily="34" charset="0"/>
              </a:rPr>
              <a:t>transferências dos demais entes federativos para a União destinados à execução direta </a:t>
            </a:r>
            <a:r>
              <a:rPr lang="pt-BR" dirty="0" smtClean="0">
                <a:latin typeface="Candara" panose="020E0502030303020204" pitchFamily="34" charset="0"/>
              </a:rPr>
              <a:t>de obras </a:t>
            </a:r>
            <a:r>
              <a:rPr lang="pt-BR" dirty="0">
                <a:latin typeface="Candara" panose="020E0502030303020204" pitchFamily="34" charset="0"/>
              </a:rPr>
              <a:t>e serviços de engenharia (obras – incluir</a:t>
            </a:r>
            <a:r>
              <a:rPr lang="pt-BR" dirty="0" smtClean="0">
                <a:latin typeface="Candara" panose="020E0502030303020204" pitchFamily="34" charset="0"/>
              </a:rPr>
              <a:t>?).</a:t>
            </a:r>
            <a:endParaRPr lang="pt-BR" dirty="0">
              <a:latin typeface="Candara" panose="020E0502030303020204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latin typeface="Candara" panose="020E0502030303020204" pitchFamily="34" charset="0"/>
              </a:rPr>
              <a:t>Emendas e Sugestões apresentadas</a:t>
            </a:r>
            <a:endParaRPr lang="pt-BR" b="1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4341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b="1" dirty="0">
                <a:latin typeface="Candara" panose="020E0502030303020204" pitchFamily="34" charset="0"/>
              </a:rPr>
              <a:t>INFRAESTRUTURA DA EDUCAÇÃO BÁSICA</a:t>
            </a:r>
            <a:r>
              <a:rPr lang="pt-BR" b="1" dirty="0" smtClean="0">
                <a:latin typeface="Candara" panose="020E0502030303020204" pitchFamily="34" charset="0"/>
              </a:rPr>
              <a:t>:</a:t>
            </a:r>
          </a:p>
          <a:p>
            <a:endParaRPr lang="pt-BR" b="1" dirty="0">
              <a:latin typeface="Candara" panose="020E0502030303020204" pitchFamily="34" charset="0"/>
            </a:endParaRPr>
          </a:p>
          <a:p>
            <a:r>
              <a:rPr lang="pt-BR" b="1" dirty="0">
                <a:latin typeface="Candara" panose="020E0502030303020204" pitchFamily="34" charset="0"/>
              </a:rPr>
              <a:t>Inserir §2º, ao art. 4º</a:t>
            </a:r>
            <a:r>
              <a:rPr lang="pt-BR" dirty="0">
                <a:latin typeface="Candara" panose="020E0502030303020204" pitchFamily="34" charset="0"/>
              </a:rPr>
              <a:t>: Inclui entre as prioridades da administração pública federal para </a:t>
            </a:r>
            <a:r>
              <a:rPr lang="pt-BR" dirty="0" smtClean="0">
                <a:latin typeface="Candara" panose="020E0502030303020204" pitchFamily="34" charset="0"/>
              </a:rPr>
              <a:t>o exercício </a:t>
            </a:r>
            <a:r>
              <a:rPr lang="pt-BR" dirty="0">
                <a:latin typeface="Candara" panose="020E0502030303020204" pitchFamily="34" charset="0"/>
              </a:rPr>
              <a:t>de 2024, o apoio à infraestrutura para a educação básica. (visa priorizar o </a:t>
            </a:r>
            <a:r>
              <a:rPr lang="pt-BR" dirty="0" smtClean="0">
                <a:latin typeface="Candara" panose="020E0502030303020204" pitchFamily="34" charset="0"/>
              </a:rPr>
              <a:t>apoio técnica</a:t>
            </a:r>
            <a:r>
              <a:rPr lang="pt-BR" dirty="0">
                <a:latin typeface="Candara" panose="020E0502030303020204" pitchFamily="34" charset="0"/>
              </a:rPr>
              <a:t>, material e financeiro da União aos municípios, estados e DF</a:t>
            </a:r>
            <a:r>
              <a:rPr lang="pt-BR" dirty="0" smtClean="0">
                <a:latin typeface="Candara" panose="020E0502030303020204" pitchFamily="34" charset="0"/>
              </a:rPr>
              <a:t>).</a:t>
            </a:r>
          </a:p>
          <a:p>
            <a:endParaRPr lang="pt-BR" dirty="0">
              <a:latin typeface="Candara" panose="020E0502030303020204" pitchFamily="34" charset="0"/>
            </a:endParaRPr>
          </a:p>
          <a:p>
            <a:r>
              <a:rPr lang="pt-BR" b="1" dirty="0">
                <a:latin typeface="Candara" panose="020E0502030303020204" pitchFamily="34" charset="0"/>
              </a:rPr>
              <a:t>Aditiva art. 26-A</a:t>
            </a:r>
            <a:r>
              <a:rPr lang="pt-BR" dirty="0">
                <a:latin typeface="Candara" panose="020E0502030303020204" pitchFamily="34" charset="0"/>
              </a:rPr>
              <a:t>: Durante a apreciação do PLO/2024, as emendas de comissão que </a:t>
            </a:r>
            <a:r>
              <a:rPr lang="pt-BR" dirty="0" smtClean="0">
                <a:latin typeface="Candara" panose="020E0502030303020204" pitchFamily="34" charset="0"/>
              </a:rPr>
              <a:t>destinarem recursos </a:t>
            </a:r>
            <a:r>
              <a:rPr lang="pt-BR" dirty="0">
                <a:latin typeface="Candara" panose="020E0502030303020204" pitchFamily="34" charset="0"/>
              </a:rPr>
              <a:t>para a manutenção e o desenvolvimento do ensino serão aprovadas, no mínimo</a:t>
            </a:r>
            <a:r>
              <a:rPr lang="pt-BR" dirty="0" smtClean="0">
                <a:latin typeface="Candara" panose="020E0502030303020204" pitchFamily="34" charset="0"/>
              </a:rPr>
              <a:t>, com </a:t>
            </a:r>
            <a:r>
              <a:rPr lang="pt-BR" dirty="0">
                <a:latin typeface="Candara" panose="020E0502030303020204" pitchFamily="34" charset="0"/>
              </a:rPr>
              <a:t>10% dos recursos totais destinados às emendas de comissão</a:t>
            </a:r>
            <a:r>
              <a:rPr lang="pt-BR" dirty="0" smtClean="0">
                <a:latin typeface="Candara" panose="020E0502030303020204" pitchFamily="34" charset="0"/>
              </a:rPr>
              <a:t>.</a:t>
            </a:r>
          </a:p>
          <a:p>
            <a:endParaRPr lang="pt-BR" dirty="0">
              <a:latin typeface="Candara" panose="020E0502030303020204" pitchFamily="34" charset="0"/>
            </a:endParaRPr>
          </a:p>
          <a:p>
            <a:r>
              <a:rPr lang="pt-BR" b="1" dirty="0">
                <a:latin typeface="Candara" panose="020E0502030303020204" pitchFamily="34" charset="0"/>
              </a:rPr>
              <a:t>Parágrafo único</a:t>
            </a:r>
            <a:r>
              <a:rPr lang="pt-BR" dirty="0">
                <a:latin typeface="Candara" panose="020E0502030303020204" pitchFamily="34" charset="0"/>
              </a:rPr>
              <a:t>. As emendas de que trata a primeira parte do caput deste art. Serão, </a:t>
            </a:r>
            <a:r>
              <a:rPr lang="pt-BR" dirty="0" smtClean="0">
                <a:latin typeface="Candara" panose="020E0502030303020204" pitchFamily="34" charset="0"/>
              </a:rPr>
              <a:t>quando possível</a:t>
            </a:r>
            <a:r>
              <a:rPr lang="pt-BR" dirty="0">
                <a:latin typeface="Candara" panose="020E0502030303020204" pitchFamily="34" charset="0"/>
              </a:rPr>
              <a:t>, atendidas de forma igualitária</a:t>
            </a:r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>
                <a:latin typeface="Candara" panose="020E0502030303020204" pitchFamily="34" charset="0"/>
              </a:rPr>
              <a:t>Emendas e Sugestões apresentadas</a:t>
            </a:r>
          </a:p>
        </p:txBody>
      </p:sp>
    </p:spTree>
    <p:extLst>
      <p:ext uri="{BB962C8B-B14F-4D97-AF65-F5344CB8AC3E}">
        <p14:creationId xmlns:p14="http://schemas.microsoft.com/office/powerpoint/2010/main" val="26854733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1" dirty="0" smtClean="0">
                <a:latin typeface="Candara" panose="020E0502030303020204" pitchFamily="34" charset="0"/>
              </a:rPr>
              <a:t>PROUNI</a:t>
            </a:r>
            <a:r>
              <a:rPr lang="pt-BR" dirty="0" smtClean="0">
                <a:latin typeface="Candara" panose="020E0502030303020204" pitchFamily="34" charset="0"/>
              </a:rPr>
              <a:t>: </a:t>
            </a:r>
            <a:r>
              <a:rPr lang="pt-BR" dirty="0">
                <a:latin typeface="Candara" panose="020E0502030303020204" pitchFamily="34" charset="0"/>
              </a:rPr>
              <a:t>Isenção do imposto à instituição privada de ensino superior, com ou sem fins lucrativos, que aderir </a:t>
            </a:r>
            <a:r>
              <a:rPr lang="pt-BR" dirty="0" smtClean="0">
                <a:latin typeface="Candara" panose="020E0502030303020204" pitchFamily="34" charset="0"/>
              </a:rPr>
              <a:t>ao </a:t>
            </a:r>
            <a:r>
              <a:rPr lang="pt-BR" dirty="0">
                <a:latin typeface="Candara" panose="020E0502030303020204" pitchFamily="34" charset="0"/>
              </a:rPr>
              <a:t>PROUNI. A isenção recairá sobre o valor </a:t>
            </a:r>
            <a:r>
              <a:rPr lang="pt-BR" dirty="0" smtClean="0">
                <a:latin typeface="Candara" panose="020E0502030303020204" pitchFamily="34" charset="0"/>
              </a:rPr>
              <a:t>do lucro </a:t>
            </a:r>
            <a:r>
              <a:rPr lang="pt-BR" dirty="0">
                <a:latin typeface="Candara" panose="020E0502030303020204" pitchFamily="34" charset="0"/>
              </a:rPr>
              <a:t>e será calculada na proporção da ocupação efetiva das bolsas devidas Lei n. 11.096/05. </a:t>
            </a:r>
            <a:endParaRPr lang="pt-BR" dirty="0" smtClean="0">
              <a:latin typeface="Candara" panose="020E0502030303020204" pitchFamily="34" charset="0"/>
            </a:endParaRPr>
          </a:p>
          <a:p>
            <a:r>
              <a:rPr lang="pt-BR" b="1" dirty="0" smtClean="0">
                <a:latin typeface="Candara" panose="020E0502030303020204" pitchFamily="34" charset="0"/>
              </a:rPr>
              <a:t>PROGRAMA </a:t>
            </a:r>
            <a:r>
              <a:rPr lang="pt-BR" b="1" dirty="0">
                <a:latin typeface="Candara" panose="020E0502030303020204" pitchFamily="34" charset="0"/>
              </a:rPr>
              <a:t>DE INCLUSÃO DIGITAL NAS ESCOLAS 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>
                <a:latin typeface="Candara" panose="020E0502030303020204" pitchFamily="34" charset="0"/>
              </a:rPr>
              <a:t>Emendas e Sugestões apresentadas</a:t>
            </a:r>
          </a:p>
        </p:txBody>
      </p:sp>
    </p:spTree>
    <p:extLst>
      <p:ext uri="{BB962C8B-B14F-4D97-AF65-F5344CB8AC3E}">
        <p14:creationId xmlns:p14="http://schemas.microsoft.com/office/powerpoint/2010/main" val="2515669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>
                <a:latin typeface="Candara" panose="020E0502030303020204" pitchFamily="34" charset="0"/>
              </a:rPr>
              <a:t>Custo </a:t>
            </a:r>
            <a:r>
              <a:rPr lang="pt-BR" dirty="0">
                <a:latin typeface="Candara" panose="020E0502030303020204" pitchFamily="34" charset="0"/>
              </a:rPr>
              <a:t>Aluno-Qualidade (CAQ): EC 108/2020 </a:t>
            </a:r>
            <a:r>
              <a:rPr lang="pt-BR" dirty="0" smtClean="0">
                <a:latin typeface="Candara" panose="020E0502030303020204" pitchFamily="34" charset="0"/>
              </a:rPr>
              <a:t>determina </a:t>
            </a:r>
            <a:r>
              <a:rPr lang="pt-BR" dirty="0">
                <a:latin typeface="Candara" panose="020E0502030303020204" pitchFamily="34" charset="0"/>
              </a:rPr>
              <a:t>que o CAQ será a referência para </a:t>
            </a:r>
            <a:r>
              <a:rPr lang="pt-BR" dirty="0" smtClean="0">
                <a:latin typeface="Candara" panose="020E0502030303020204" pitchFamily="34" charset="0"/>
              </a:rPr>
              <a:t>o padrão </a:t>
            </a:r>
            <a:r>
              <a:rPr lang="pt-BR" dirty="0">
                <a:latin typeface="Candara" panose="020E0502030303020204" pitchFamily="34" charset="0"/>
              </a:rPr>
              <a:t>mínimo de qualidade de que trata o art. 211, §1º, CF, na forma disposta em </a:t>
            </a:r>
            <a:r>
              <a:rPr lang="pt-BR" dirty="0" smtClean="0">
                <a:latin typeface="Candara" panose="020E0502030303020204" pitchFamily="34" charset="0"/>
              </a:rPr>
              <a:t>Lei Complementar.</a:t>
            </a:r>
            <a:endParaRPr lang="pt-BR" dirty="0">
              <a:latin typeface="Candara" panose="020E0502030303020204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>
                <a:latin typeface="Candara" panose="020E0502030303020204" pitchFamily="34" charset="0"/>
              </a:rPr>
              <a:t>PLANO NACIONAL DE EDUCAÇÃO – PNE 2014-2024: </a:t>
            </a:r>
          </a:p>
        </p:txBody>
      </p:sp>
    </p:spTree>
    <p:extLst>
      <p:ext uri="{BB962C8B-B14F-4D97-AF65-F5344CB8AC3E}">
        <p14:creationId xmlns:p14="http://schemas.microsoft.com/office/powerpoint/2010/main" val="265668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b="1" dirty="0" smtClean="0">
                <a:latin typeface="Candara" panose="020E0502030303020204" pitchFamily="34" charset="0"/>
              </a:rPr>
              <a:t>PLP </a:t>
            </a:r>
            <a:r>
              <a:rPr lang="pt-BR" b="1" dirty="0">
                <a:latin typeface="Candara" panose="020E0502030303020204" pitchFamily="34" charset="0"/>
              </a:rPr>
              <a:t>235/2019</a:t>
            </a:r>
            <a:r>
              <a:rPr lang="pt-BR" dirty="0">
                <a:latin typeface="Candara" panose="020E0502030303020204" pitchFamily="34" charset="0"/>
              </a:rPr>
              <a:t>: instituirá o Sistema Nacional de Educação e fixará normas para a </a:t>
            </a:r>
            <a:r>
              <a:rPr lang="pt-BR" dirty="0" smtClean="0">
                <a:latin typeface="Candara" panose="020E0502030303020204" pitchFamily="34" charset="0"/>
              </a:rPr>
              <a:t>cooperação entre </a:t>
            </a:r>
            <a:r>
              <a:rPr lang="pt-BR" dirty="0">
                <a:latin typeface="Candara" panose="020E0502030303020204" pitchFamily="34" charset="0"/>
              </a:rPr>
              <a:t>a União, os Estados, os Municípios e o Distrito Federal nas políticas, nos programas </a:t>
            </a:r>
            <a:r>
              <a:rPr lang="pt-BR" dirty="0" smtClean="0">
                <a:latin typeface="Candara" panose="020E0502030303020204" pitchFamily="34" charset="0"/>
              </a:rPr>
              <a:t>e nas </a:t>
            </a:r>
            <a:r>
              <a:rPr lang="pt-BR" dirty="0">
                <a:latin typeface="Candara" panose="020E0502030303020204" pitchFamily="34" charset="0"/>
              </a:rPr>
              <a:t>ações educacionais, em regime de colaboração.</a:t>
            </a:r>
          </a:p>
          <a:p>
            <a:pPr algn="just"/>
            <a:endParaRPr lang="pt-BR" dirty="0"/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>
                <a:latin typeface="Candara" panose="020E0502030303020204" pitchFamily="34" charset="0"/>
              </a:rPr>
              <a:t>PLANO NACIONAL DE EDUCAÇÃO – PNE 2014-2024: </a:t>
            </a:r>
          </a:p>
        </p:txBody>
      </p:sp>
    </p:spTree>
    <p:extLst>
      <p:ext uri="{BB962C8B-B14F-4D97-AF65-F5344CB8AC3E}">
        <p14:creationId xmlns:p14="http://schemas.microsoft.com/office/powerpoint/2010/main" val="132096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pPr algn="just"/>
            <a:r>
              <a:rPr lang="pt-BR" b="1" dirty="0" smtClean="0">
                <a:latin typeface="Candara" panose="020E0502030303020204" pitchFamily="34" charset="0"/>
              </a:rPr>
              <a:t>PNE</a:t>
            </a:r>
            <a:r>
              <a:rPr lang="pt-BR" b="1" dirty="0">
                <a:latin typeface="Candara" panose="020E0502030303020204" pitchFamily="34" charset="0"/>
              </a:rPr>
              <a:t>, art. 10</a:t>
            </a:r>
            <a:r>
              <a:rPr lang="pt-BR" dirty="0">
                <a:latin typeface="Candara" panose="020E0502030303020204" pitchFamily="34" charset="0"/>
              </a:rPr>
              <a:t>: leis orçamentárias (PPA, LDO e LOA) devem assegurar dotações compatíveis com as diretrizes, metas e estratégias do PNE. </a:t>
            </a:r>
          </a:p>
          <a:p>
            <a:pPr algn="just"/>
            <a:endParaRPr lang="pt-BR" dirty="0">
              <a:latin typeface="Candara" panose="020E0502030303020204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>
                <a:latin typeface="Candara" panose="020E0502030303020204" pitchFamily="34" charset="0"/>
              </a:rPr>
              <a:t>PLANO NACIONAL DE EDUCAÇÃO – PNE 2014-2024: </a:t>
            </a:r>
          </a:p>
        </p:txBody>
      </p:sp>
    </p:spTree>
    <p:extLst>
      <p:ext uri="{BB962C8B-B14F-4D97-AF65-F5344CB8AC3E}">
        <p14:creationId xmlns:p14="http://schemas.microsoft.com/office/powerpoint/2010/main" val="8074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>
                <a:latin typeface="Candara" panose="020E0502030303020204" pitchFamily="34" charset="0"/>
              </a:rPr>
              <a:t>EC 95/2016 (Teto de Gastos): 18% da receita líquida de impostos em 2017; correção pelo IPCA</a:t>
            </a:r>
          </a:p>
          <a:p>
            <a:r>
              <a:rPr lang="pt-BR" dirty="0">
                <a:latin typeface="Candara" panose="020E0502030303020204" pitchFamily="34" charset="0"/>
              </a:rPr>
              <a:t>para exercícios seguintes.</a:t>
            </a:r>
          </a:p>
          <a:p>
            <a:r>
              <a:rPr lang="pt-BR" dirty="0">
                <a:latin typeface="Candara" panose="020E0502030303020204" pitchFamily="34" charset="0"/>
              </a:rPr>
              <a:t>EC 126/2022 (PEC Transição): 18% da receita líquida de impostos</a:t>
            </a:r>
          </a:p>
          <a:p>
            <a:r>
              <a:rPr lang="pt-BR" dirty="0">
                <a:latin typeface="Candara" panose="020E0502030303020204" pitchFamily="34" charset="0"/>
              </a:rPr>
              <a:t>Piso 2022 (regra teto de gastos): R$ 62,8 bilhões</a:t>
            </a:r>
          </a:p>
          <a:p>
            <a:r>
              <a:rPr lang="pt-BR" dirty="0">
                <a:latin typeface="Candara" panose="020E0502030303020204" pitchFamily="34" charset="0"/>
              </a:rPr>
              <a:t>Aplicações totais 2022: R$ 84,0 bilhões</a:t>
            </a:r>
          </a:p>
          <a:p>
            <a:r>
              <a:rPr lang="pt-BR" dirty="0">
                <a:latin typeface="Candara" panose="020E0502030303020204" pitchFamily="34" charset="0"/>
              </a:rPr>
              <a:t>Piso 2022 (regra original): R$ 90,7 bilhões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600" b="1" dirty="0">
                <a:latin typeface="Candara" panose="020E0502030303020204" pitchFamily="34" charset="0"/>
              </a:rPr>
              <a:t>HISTÓRICO DE APURAÇÃO DO PISO CONSTITUCIONAL DA EDUCAÇÃO: </a:t>
            </a:r>
          </a:p>
        </p:txBody>
      </p:sp>
    </p:spTree>
    <p:extLst>
      <p:ext uri="{BB962C8B-B14F-4D97-AF65-F5344CB8AC3E}">
        <p14:creationId xmlns:p14="http://schemas.microsoft.com/office/powerpoint/2010/main" val="243333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b="1" dirty="0">
                <a:latin typeface="Candara" panose="020E0502030303020204" pitchFamily="34" charset="0"/>
              </a:rPr>
              <a:t>Para 2023</a:t>
            </a:r>
            <a:r>
              <a:rPr lang="pt-BR" dirty="0">
                <a:latin typeface="Candara" panose="020E0502030303020204" pitchFamily="34" charset="0"/>
              </a:rPr>
              <a:t>: dotações totais de R$ 40 bilhões </a:t>
            </a:r>
            <a:r>
              <a:rPr lang="pt-BR" dirty="0" smtClean="0">
                <a:latin typeface="Candara" panose="020E0502030303020204" pitchFamily="34" charset="0"/>
              </a:rPr>
              <a:t>destinadas </a:t>
            </a:r>
            <a:r>
              <a:rPr lang="pt-BR" dirty="0">
                <a:latin typeface="Candara" panose="020E0502030303020204" pitchFamily="34" charset="0"/>
              </a:rPr>
              <a:t>à complementação da União </a:t>
            </a:r>
            <a:r>
              <a:rPr lang="pt-BR" dirty="0" smtClean="0">
                <a:latin typeface="Candara" panose="020E0502030303020204" pitchFamily="34" charset="0"/>
              </a:rPr>
              <a:t>ao </a:t>
            </a:r>
            <a:r>
              <a:rPr lang="pt-BR" dirty="0" err="1" smtClean="0">
                <a:latin typeface="Candara" panose="020E0502030303020204" pitchFamily="34" charset="0"/>
              </a:rPr>
              <a:t>Fundeb</a:t>
            </a:r>
            <a:r>
              <a:rPr lang="pt-BR" dirty="0">
                <a:latin typeface="Candara" panose="020E0502030303020204" pitchFamily="34" charset="0"/>
              </a:rPr>
              <a:t>.</a:t>
            </a:r>
          </a:p>
          <a:p>
            <a:pPr algn="just"/>
            <a:r>
              <a:rPr lang="pt-BR" b="1" dirty="0">
                <a:latin typeface="Candara" panose="020E0502030303020204" pitchFamily="34" charset="0"/>
              </a:rPr>
              <a:t>Para 2024</a:t>
            </a:r>
            <a:r>
              <a:rPr lang="pt-BR" dirty="0">
                <a:latin typeface="Candara" panose="020E0502030303020204" pitchFamily="34" charset="0"/>
              </a:rPr>
              <a:t>: projeção de R$ 44,7 bilhões, sendo R$ 41,2 bilhões para equalização das </a:t>
            </a:r>
            <a:r>
              <a:rPr lang="pt-BR" dirty="0" smtClean="0">
                <a:latin typeface="Candara" panose="020E0502030303020204" pitchFamily="34" charset="0"/>
              </a:rPr>
              <a:t>condições de </a:t>
            </a:r>
            <a:r>
              <a:rPr lang="pt-BR" dirty="0">
                <a:latin typeface="Candara" panose="020E0502030303020204" pitchFamily="34" charset="0"/>
              </a:rPr>
              <a:t>financiamento das redes de ensino e R$ 3,5 </a:t>
            </a:r>
            <a:r>
              <a:rPr lang="pt-BR" dirty="0" smtClean="0">
                <a:latin typeface="Candara" panose="020E0502030303020204" pitchFamily="34" charset="0"/>
              </a:rPr>
              <a:t> bilhões </a:t>
            </a:r>
            <a:r>
              <a:rPr lang="pt-BR" dirty="0">
                <a:latin typeface="Candara" panose="020E0502030303020204" pitchFamily="34" charset="0"/>
              </a:rPr>
              <a:t>distribuídos segundo indicadores </a:t>
            </a:r>
            <a:r>
              <a:rPr lang="pt-BR" dirty="0" smtClean="0">
                <a:latin typeface="Candara" panose="020E0502030303020204" pitchFamily="34" charset="0"/>
              </a:rPr>
              <a:t>de atendimento </a:t>
            </a:r>
            <a:r>
              <a:rPr lang="pt-BR" dirty="0">
                <a:latin typeface="Candara" panose="020E0502030303020204" pitchFamily="34" charset="0"/>
              </a:rPr>
              <a:t>e melhoria da aprendizagem com redução das desigualdades.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latin typeface="Candara" panose="020E0502030303020204" pitchFamily="34" charset="0"/>
              </a:rPr>
              <a:t>NOVO FUNDEB</a:t>
            </a:r>
            <a:endParaRPr lang="pt-BR" b="1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27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 smtClean="0">
                <a:latin typeface="Candara" panose="020E0502030303020204" pitchFamily="34" charset="0"/>
              </a:rPr>
              <a:t>Núcleos </a:t>
            </a:r>
            <a:r>
              <a:rPr lang="pt-BR" dirty="0">
                <a:latin typeface="Candara" panose="020E0502030303020204" pitchFamily="34" charset="0"/>
              </a:rPr>
              <a:t>Integrados para </a:t>
            </a:r>
            <a:r>
              <a:rPr lang="pt-BR" u="sng" dirty="0">
                <a:latin typeface="Candara" panose="020E0502030303020204" pitchFamily="34" charset="0"/>
              </a:rPr>
              <a:t>Crianças com Deficiências Neuropsicomotoras</a:t>
            </a:r>
            <a:r>
              <a:rPr lang="pt-BR" dirty="0">
                <a:latin typeface="Candara" panose="020E0502030303020204" pitchFamily="34" charset="0"/>
              </a:rPr>
              <a:t>; </a:t>
            </a:r>
          </a:p>
          <a:p>
            <a:pPr algn="just"/>
            <a:r>
              <a:rPr lang="pt-BR" dirty="0" smtClean="0">
                <a:latin typeface="Candara" panose="020E0502030303020204" pitchFamily="34" charset="0"/>
              </a:rPr>
              <a:t>A </a:t>
            </a:r>
            <a:r>
              <a:rPr lang="pt-BR" dirty="0">
                <a:latin typeface="Candara" panose="020E0502030303020204" pitchFamily="34" charset="0"/>
              </a:rPr>
              <a:t>atenção integral, neste contexto, envolve </a:t>
            </a:r>
            <a:r>
              <a:rPr lang="pt-BR" u="sng" dirty="0">
                <a:latin typeface="Candara" panose="020E0502030303020204" pitchFamily="34" charset="0"/>
              </a:rPr>
              <a:t>atividades educacionais e recreativas</a:t>
            </a:r>
            <a:r>
              <a:rPr lang="pt-BR" dirty="0">
                <a:latin typeface="Candara" panose="020E0502030303020204" pitchFamily="34" charset="0"/>
              </a:rPr>
              <a:t>;</a:t>
            </a:r>
          </a:p>
          <a:p>
            <a:pPr algn="just"/>
            <a:r>
              <a:rPr lang="pt-BR" dirty="0">
                <a:latin typeface="Candara" panose="020E0502030303020204" pitchFamily="34" charset="0"/>
              </a:rPr>
              <a:t>o	Item 2.4.5 da Parte Especial do Relatório Preliminar: acolhimento </a:t>
            </a:r>
            <a:r>
              <a:rPr lang="pt-BR" u="sng" dirty="0">
                <a:latin typeface="Candara" panose="020E0502030303020204" pitchFamily="34" charset="0"/>
              </a:rPr>
              <a:t>prioritário</a:t>
            </a:r>
            <a:r>
              <a:rPr lang="pt-BR" dirty="0">
                <a:latin typeface="Candara" panose="020E0502030303020204" pitchFamily="34" charset="0"/>
              </a:rPr>
              <a:t> a emendas destinadas a </a:t>
            </a:r>
            <a:r>
              <a:rPr lang="pt-BR" u="sng" dirty="0">
                <a:latin typeface="Candara" panose="020E0502030303020204" pitchFamily="34" charset="0"/>
              </a:rPr>
              <a:t>promover a educação básica </a:t>
            </a:r>
            <a:r>
              <a:rPr lang="pt-BR" dirty="0">
                <a:latin typeface="Candara" panose="020E0502030303020204" pitchFamily="34" charset="0"/>
              </a:rPr>
              <a:t>de qualidade, bem como o atendimento integral das crianças com deficiência;</a:t>
            </a:r>
          </a:p>
          <a:p>
            <a:pPr algn="just"/>
            <a:endParaRPr lang="pt-BR" dirty="0">
              <a:latin typeface="Candara" panose="020E0502030303020204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latin typeface="Candara" panose="020E0502030303020204" pitchFamily="34" charset="0"/>
              </a:rPr>
              <a:t>TEMAS RELEVANTES ELENCADOS NO RELATÓRIO PRELIMINAR</a:t>
            </a:r>
            <a:endParaRPr lang="pt-BR" b="1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630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599" y="188640"/>
            <a:ext cx="6400800" cy="1319027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chemeClr val="tx1"/>
                </a:solidFill>
              </a:rPr>
              <a:t>NÚCLEO DE ATENÇÃO A CRIANÇA/TEA</a:t>
            </a:r>
          </a:p>
        </p:txBody>
      </p:sp>
      <p:pic>
        <p:nvPicPr>
          <p:cNvPr id="1026" name="Picture 2" descr="autism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340768"/>
            <a:ext cx="9144001" cy="5517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8826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48880"/>
            <a:ext cx="9144000" cy="4509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355976" y="548680"/>
            <a:ext cx="4608512" cy="4392487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2400" b="1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2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O </a:t>
            </a:r>
            <a:r>
              <a:rPr lang="pt-BR" sz="2400" b="1" dirty="0">
                <a:solidFill>
                  <a:schemeClr val="tx1"/>
                </a:solidFill>
                <a:cs typeface="Arial" panose="020B0604020202020204" pitchFamily="34" charset="0"/>
              </a:rPr>
              <a:t>projeto Núcleo de Atenção a Criança/TEA, é a idealização da criação de </a:t>
            </a:r>
            <a:r>
              <a:rPr lang="pt-BR" sz="2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núcleos de </a:t>
            </a:r>
            <a:r>
              <a:rPr lang="pt-BR" sz="2400" b="1" dirty="0">
                <a:solidFill>
                  <a:schemeClr val="tx1"/>
                </a:solidFill>
                <a:cs typeface="Arial" panose="020B0604020202020204" pitchFamily="34" charset="0"/>
              </a:rPr>
              <a:t>saúde e educação em todo território nacional, para efetivar a Lei Federal n. 12.764/2012 que institui a Política Nacional de Direitos da Pessoa com Transtorno do Espectro Autista</a:t>
            </a:r>
            <a:r>
              <a:rPr lang="pt-BR" sz="2400" b="1" dirty="0" smtClean="0"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pt-B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13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58</TotalTime>
  <Words>894</Words>
  <Application>Microsoft Office PowerPoint</Application>
  <PresentationFormat>Apresentação na tela (4:3)</PresentationFormat>
  <Paragraphs>63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Candara</vt:lpstr>
      <vt:lpstr>Symbol</vt:lpstr>
      <vt:lpstr>Forma de Onda</vt:lpstr>
      <vt:lpstr>EDUCAÇÃO NO PLDO 2024</vt:lpstr>
      <vt:lpstr>PLANO NACIONAL DE EDUCAÇÃO – PNE 2014-2024: </vt:lpstr>
      <vt:lpstr>PLANO NACIONAL DE EDUCAÇÃO – PNE 2014-2024: </vt:lpstr>
      <vt:lpstr>PLANO NACIONAL DE EDUCAÇÃO – PNE 2014-2024: </vt:lpstr>
      <vt:lpstr>HISTÓRICO DE APURAÇÃO DO PISO CONSTITUCIONAL DA EDUCAÇÃO: </vt:lpstr>
      <vt:lpstr>NOVO FUNDEB</vt:lpstr>
      <vt:lpstr>TEMAS RELEVANTES ELENCADOS NO RELATÓRIO PRELIMINAR</vt:lpstr>
      <vt:lpstr>Apresentação do PowerPoint</vt:lpstr>
      <vt:lpstr>Apresentação do PowerPoint</vt:lpstr>
      <vt:lpstr>DOS NÚCLEOS PELO BRASIL</vt:lpstr>
      <vt:lpstr>Compromisso com o Poder Executivo </vt:lpstr>
      <vt:lpstr>TEMAS RELEVANTES TRATADOS NA CE</vt:lpstr>
      <vt:lpstr>TEMAS RELEVANTES TRATADOS NO MEC</vt:lpstr>
      <vt:lpstr>Emendas e Sugestões apresentadas</vt:lpstr>
      <vt:lpstr>Emendas e Sugestões apresentadas</vt:lpstr>
      <vt:lpstr>Emendas e Sugestões apresentadas</vt:lpstr>
    </vt:vector>
  </TitlesOfParts>
  <Company>Câmara dos Deputados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Resolução Homologatória 3216/2023 Aneel</dc:title>
  <dc:creator>Sandra De Camargo Ciucci</dc:creator>
  <cp:lastModifiedBy>Angela Silva Da Veiga</cp:lastModifiedBy>
  <cp:revision>8</cp:revision>
  <dcterms:created xsi:type="dcterms:W3CDTF">2023-07-04T22:11:25Z</dcterms:created>
  <dcterms:modified xsi:type="dcterms:W3CDTF">2023-08-30T12:38:17Z</dcterms:modified>
</cp:coreProperties>
</file>