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94" r:id="rId3"/>
    <p:sldId id="298" r:id="rId4"/>
    <p:sldId id="295" r:id="rId5"/>
    <p:sldId id="305" r:id="rId6"/>
    <p:sldId id="304" r:id="rId7"/>
    <p:sldId id="303" r:id="rId8"/>
    <p:sldId id="306" r:id="rId9"/>
    <p:sldId id="296" r:id="rId10"/>
    <p:sldId id="308" r:id="rId11"/>
    <p:sldId id="293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tWxJbyYwaiQzsAGcsFDipIxipP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ssa Pellanda" initials="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39034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561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828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8375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068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1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96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410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039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7882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8045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325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campanha.org.br/busca/?q=Inf%C3%A2ncias+Invisibilizadas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99309" y="1094508"/>
            <a:ext cx="5818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que os dados disponíveis mostram sobre a educação de crianças e adolescentes quilombolas e indígenas?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99309" y="2721114"/>
            <a:ext cx="4253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Infâncias e Adolescências </a:t>
            </a:r>
            <a:r>
              <a:rPr lang="pt-BR" sz="2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Invisibilizadas</a:t>
            </a:r>
            <a:endParaRPr lang="pt-BR" sz="2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0" y="-267854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630936" y="640080"/>
            <a:ext cx="6033100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ts val="4000"/>
            </a:pPr>
            <a:r>
              <a:rPr lang="pt-BR" sz="4000" dirty="0" smtClean="0"/>
              <a:t>Recomendações</a:t>
            </a:r>
            <a:endParaRPr dirty="0"/>
          </a:p>
        </p:txBody>
      </p:sp>
      <p:sp>
        <p:nvSpPr>
          <p:cNvPr id="103" name="Google Shape;103;p3"/>
          <p:cNvSpPr/>
          <p:nvPr/>
        </p:nvSpPr>
        <p:spPr>
          <a:xfrm>
            <a:off x="643278" y="2372868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630936" y="2660904"/>
            <a:ext cx="4818888" cy="354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800" dirty="0"/>
              <a:t>A participação </a:t>
            </a:r>
            <a:r>
              <a:rPr lang="pt-BR" sz="1800" dirty="0" smtClean="0"/>
              <a:t>indígena e quilombolas </a:t>
            </a:r>
            <a:r>
              <a:rPr lang="pt-BR" sz="1800" dirty="0"/>
              <a:t>deve ser imprescindível em todos os organismos e instâncias de poder que executem políticas públicas que lhes digam </a:t>
            </a:r>
            <a:r>
              <a:rPr lang="pt-BR" sz="1800" dirty="0" smtClean="0"/>
              <a:t>respeito. 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800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800" dirty="0" smtClean="0"/>
              <a:t>Dentre </a:t>
            </a:r>
            <a:r>
              <a:rPr lang="pt-BR" sz="1800" dirty="0"/>
              <a:t>as ações imprescindíveis para a mudança desse cenário, destacam-se o engajamento e o compromisso real do Estado brasileiro com as juventudes e as infâncias negras </a:t>
            </a:r>
            <a:r>
              <a:rPr lang="pt-BR" sz="1800" dirty="0" smtClean="0"/>
              <a:t>rurais e indígenas, </a:t>
            </a:r>
            <a:r>
              <a:rPr lang="pt-BR" sz="1800" dirty="0"/>
              <a:t>principalmente no que se refere à garantia de prerrogativas, como a Educação Escolar </a:t>
            </a:r>
            <a:r>
              <a:rPr lang="pt-BR" sz="1800" dirty="0" smtClean="0"/>
              <a:t>Quilombola e Indígena.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800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800" dirty="0"/>
              <a:t>Para isso, são necessários investimentos em mecanismos de ampliação da participação social de crianças e jovens e de interlocução desses grupos com os governos. </a:t>
            </a:r>
            <a:endParaRPr lang="pt-BR" sz="1800" dirty="0" smtClean="0"/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800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800" dirty="0"/>
              <a:t>A atuação de órgãos, como os Conselhos Tutelares e a Secretária Nacional de Juventudes, também é crucial nesse processo. As ferramentas de fiscalização e acompanhamento da implementação dos direitos das crianças e dos adolescentes têm um papel fundamental para que a lei seja </a:t>
            </a:r>
            <a:r>
              <a:rPr lang="pt-BR" sz="1800" dirty="0" smtClean="0"/>
              <a:t>cumprida.</a:t>
            </a:r>
            <a:endParaRPr sz="1800" dirty="0"/>
          </a:p>
        </p:txBody>
      </p:sp>
      <p:sp>
        <p:nvSpPr>
          <p:cNvPr id="16" name="Google Shape;104;p3"/>
          <p:cNvSpPr txBox="1">
            <a:spLocks/>
          </p:cNvSpPr>
          <p:nvPr/>
        </p:nvSpPr>
        <p:spPr>
          <a:xfrm>
            <a:off x="6417518" y="2391156"/>
            <a:ext cx="4818888" cy="354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2200"/>
              <a:buNone/>
            </a:pPr>
            <a:r>
              <a:rPr lang="pt-BR" sz="1800" dirty="0"/>
              <a:t>A consolidação da lei 11.645/2008, antiga 10.639/2003, e a continuidade das cotas raciais nos processos de ingresso do ensino superior são ações essenciais. </a:t>
            </a:r>
            <a:endParaRPr lang="pt-BR" sz="1800" dirty="0" smtClean="0"/>
          </a:p>
          <a:p>
            <a:pPr marL="0" indent="0">
              <a:spcBef>
                <a:spcPts val="0"/>
              </a:spcBef>
              <a:buSzPts val="2200"/>
              <a:buNone/>
            </a:pPr>
            <a:endParaRPr lang="pt-BR" sz="1800" dirty="0" smtClean="0"/>
          </a:p>
          <a:p>
            <a:pPr marL="0" indent="0">
              <a:spcBef>
                <a:spcPts val="0"/>
              </a:spcBef>
              <a:buSzPts val="2200"/>
              <a:buNone/>
            </a:pPr>
            <a:r>
              <a:rPr lang="pt-BR" sz="1800" dirty="0"/>
              <a:t>As ameaças ao direito da posse de terras, como o Marco Temporal, também são interdições dos direitos de crianças e adolescentes </a:t>
            </a:r>
            <a:r>
              <a:rPr lang="pt-BR" sz="1800" dirty="0" smtClean="0"/>
              <a:t>quilombolas e indígenas, </a:t>
            </a:r>
            <a:r>
              <a:rPr lang="pt-BR" sz="1800" dirty="0"/>
              <a:t>identidades que estão diretamente conectadas à territorialidade</a:t>
            </a:r>
            <a:r>
              <a:rPr lang="pt-BR" sz="1800" dirty="0" smtClean="0"/>
              <a:t>.</a:t>
            </a:r>
          </a:p>
          <a:p>
            <a:pPr marL="0" indent="0">
              <a:spcBef>
                <a:spcPts val="0"/>
              </a:spcBef>
              <a:buSzPts val="2200"/>
              <a:buNone/>
            </a:pPr>
            <a:endParaRPr lang="pt-BR" sz="1800" dirty="0"/>
          </a:p>
          <a:p>
            <a:pPr marL="0" indent="0">
              <a:spcBef>
                <a:spcPts val="0"/>
              </a:spcBef>
              <a:buSzPts val="2200"/>
              <a:buNone/>
            </a:pPr>
            <a:r>
              <a:rPr lang="pt-BR" sz="1800" dirty="0"/>
              <a:t>Em um país como o Brasil, que tem leis competentes, que contemplam sua diversidade sociocultural e mesmo jurídica, uma única e suficiente recomendação seria a de as leis sejam cumpridas</a:t>
            </a:r>
            <a:r>
              <a:rPr lang="pt-BR" sz="1800" dirty="0" smtClean="0"/>
              <a:t>.</a:t>
            </a:r>
          </a:p>
          <a:p>
            <a:pPr marL="0" indent="0">
              <a:spcBef>
                <a:spcPts val="0"/>
              </a:spcBef>
              <a:buSzPts val="2200"/>
              <a:buNone/>
            </a:pPr>
            <a:endParaRPr lang="pt-BR" sz="1800" dirty="0"/>
          </a:p>
          <a:p>
            <a:pPr marL="0" indent="0">
              <a:spcBef>
                <a:spcPts val="0"/>
              </a:spcBef>
              <a:buSzPts val="2200"/>
              <a:buFont typeface="Arial"/>
              <a:buNone/>
            </a:pPr>
            <a:endParaRPr lang="pt-BR" sz="1800" dirty="0"/>
          </a:p>
          <a:p>
            <a:pPr marL="0" indent="0">
              <a:spcBef>
                <a:spcPts val="0"/>
              </a:spcBef>
              <a:buSzPts val="2200"/>
              <a:buFont typeface="Arial"/>
              <a:buNone/>
            </a:pPr>
            <a:endParaRPr lang="pt-BR" sz="1800" dirty="0"/>
          </a:p>
          <a:p>
            <a:pPr marL="0" indent="0">
              <a:spcBef>
                <a:spcPts val="0"/>
              </a:spcBef>
              <a:buSzPts val="2200"/>
              <a:buFont typeface="Arial"/>
              <a:buNone/>
            </a:pPr>
            <a:endParaRPr lang="pt-BR" sz="1800" dirty="0"/>
          </a:p>
        </p:txBody>
      </p:sp>
      <p:grpSp>
        <p:nvGrpSpPr>
          <p:cNvPr id="3" name="Grupo 2"/>
          <p:cNvGrpSpPr/>
          <p:nvPr/>
        </p:nvGrpSpPr>
        <p:grpSpPr>
          <a:xfrm>
            <a:off x="10437090" y="5806994"/>
            <a:ext cx="1117601" cy="812801"/>
            <a:chOff x="10487418" y="652945"/>
            <a:chExt cx="1329522" cy="874422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5530" t="46734" r="77652" b="31582"/>
            <a:stretch/>
          </p:blipFill>
          <p:spPr>
            <a:xfrm rot="16200000">
              <a:off x="10891618" y="602044"/>
              <a:ext cx="663578" cy="1187067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15530" t="46734" r="77652" b="31582"/>
            <a:stretch/>
          </p:blipFill>
          <p:spPr>
            <a:xfrm rot="11719541">
              <a:off x="10487418" y="652945"/>
              <a:ext cx="448055" cy="801520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3"/>
            <a:srcRect l="15530" t="46734" r="77652" b="31582"/>
            <a:stretch/>
          </p:blipFill>
          <p:spPr>
            <a:xfrm rot="14755312">
              <a:off x="10907892" y="542249"/>
              <a:ext cx="349717" cy="6256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208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8"/>
          <p:cNvSpPr/>
          <p:nvPr/>
        </p:nvSpPr>
        <p:spPr>
          <a:xfrm>
            <a:off x="0" y="-1"/>
            <a:ext cx="6208641" cy="6858000"/>
          </a:xfrm>
          <a:custGeom>
            <a:avLst/>
            <a:gdLst/>
            <a:ahLst/>
            <a:cxnLst/>
            <a:rect l="l" t="t" r="r" b="b"/>
            <a:pathLst>
              <a:path w="6208641" h="6858000" extrusionOk="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algn="l" rotWithShape="0">
              <a:srgbClr val="D8D8D8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8"/>
          <p:cNvSpPr/>
          <p:nvPr/>
        </p:nvSpPr>
        <p:spPr>
          <a:xfrm>
            <a:off x="0" y="-227819"/>
            <a:ext cx="6203325" cy="6858000"/>
          </a:xfrm>
          <a:custGeom>
            <a:avLst/>
            <a:gdLst/>
            <a:ahLst/>
            <a:cxnLst/>
            <a:rect l="l" t="t" r="r" b="b"/>
            <a:pathLst>
              <a:path w="6203325" h="6858000" extrusionOk="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8"/>
          <p:cNvSpPr txBox="1">
            <a:spLocks noGrp="1"/>
          </p:cNvSpPr>
          <p:nvPr>
            <p:ph type="ctrTitle"/>
          </p:nvPr>
        </p:nvSpPr>
        <p:spPr>
          <a:xfrm>
            <a:off x="483782" y="2983753"/>
            <a:ext cx="5019074" cy="291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l">
              <a:buSzPts val="5400"/>
            </a:pPr>
            <a:r>
              <a:rPr lang="en-US" sz="1400" dirty="0"/>
              <a:t>Andressa Pellanda</a:t>
            </a:r>
            <a:br>
              <a:rPr lang="en-US" sz="1400" dirty="0"/>
            </a:br>
            <a:r>
              <a:rPr lang="en-US" sz="1400" dirty="0" err="1"/>
              <a:t>Coordenadora</a:t>
            </a:r>
            <a:r>
              <a:rPr lang="en-US" sz="1400" dirty="0"/>
              <a:t> </a:t>
            </a:r>
            <a:r>
              <a:rPr lang="en-US" sz="1400" dirty="0" err="1"/>
              <a:t>Geral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Marcele Frossard</a:t>
            </a:r>
            <a:br>
              <a:rPr lang="en-US" sz="1400" dirty="0"/>
            </a:br>
            <a:r>
              <a:rPr lang="en-US" sz="1400" dirty="0" err="1"/>
              <a:t>Assessora</a:t>
            </a:r>
            <a:r>
              <a:rPr lang="en-US" sz="1400" dirty="0"/>
              <a:t> de </a:t>
            </a:r>
            <a:r>
              <a:rPr lang="en-US" sz="1400" dirty="0" err="1"/>
              <a:t>Programa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/>
              <a:t/>
            </a:r>
            <a:br>
              <a:rPr lang="pt-BR" sz="1200" dirty="0"/>
            </a:br>
            <a:endParaRPr sz="1200" dirty="0"/>
          </a:p>
        </p:txBody>
      </p:sp>
      <p:sp>
        <p:nvSpPr>
          <p:cNvPr id="318" name="Google Shape;318;p38"/>
          <p:cNvSpPr/>
          <p:nvPr/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38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9946" y="2057399"/>
            <a:ext cx="2998033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93125" y="487102"/>
            <a:ext cx="453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 idx="4294967295"/>
          </p:nvPr>
        </p:nvSpPr>
        <p:spPr>
          <a:xfrm>
            <a:off x="452437" y="639763"/>
            <a:ext cx="5724525" cy="148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200" dirty="0"/>
              <a:t>Agenda </a:t>
            </a:r>
            <a:r>
              <a:rPr lang="en-US" sz="3200" dirty="0" err="1"/>
              <a:t>Infâncias</a:t>
            </a:r>
            <a:r>
              <a:rPr lang="en-US" sz="3200" dirty="0"/>
              <a:t> e </a:t>
            </a:r>
            <a:r>
              <a:rPr lang="en-US" sz="3200" dirty="0" err="1"/>
              <a:t>Adolescências</a:t>
            </a:r>
            <a:r>
              <a:rPr lang="en-US" sz="3200" dirty="0"/>
              <a:t> </a:t>
            </a:r>
            <a:r>
              <a:rPr lang="en-US" sz="3200" dirty="0" err="1"/>
              <a:t>Invisibilizadas</a:t>
            </a:r>
            <a:r>
              <a:rPr lang="en-US" sz="3200" dirty="0"/>
              <a:t> </a:t>
            </a:r>
            <a:endParaRPr sz="3600" dirty="0"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4294967295"/>
          </p:nvPr>
        </p:nvSpPr>
        <p:spPr>
          <a:xfrm>
            <a:off x="452437" y="2643124"/>
            <a:ext cx="4819650" cy="354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2400" dirty="0"/>
              <a:t>A  Agenda “Infâncias e Adolescências Invisibilizadas” tem por objetivo ampliar, qualificar e monitorar leis e políticas educacionais de forma a visibilizar e incluir crianças e adolescentes em extrema vulnerabilidade e privação de direitos humanos.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2400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dirty="0"/>
          </a:p>
        </p:txBody>
      </p:sp>
      <p:sp>
        <p:nvSpPr>
          <p:cNvPr id="103" name="Google Shape;103;p3"/>
          <p:cNvSpPr/>
          <p:nvPr/>
        </p:nvSpPr>
        <p:spPr>
          <a:xfrm>
            <a:off x="643278" y="2372868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38417" y="6129831"/>
            <a:ext cx="4618310" cy="626647"/>
            <a:chOff x="313907" y="5805221"/>
            <a:chExt cx="6099022" cy="968679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51856" t="57980" r="40265" b="26128"/>
            <a:stretch/>
          </p:blipFill>
          <p:spPr>
            <a:xfrm rot="2469753">
              <a:off x="313907" y="5805222"/>
              <a:ext cx="853751" cy="968677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51856" t="57980" r="40265" b="26128"/>
            <a:stretch/>
          </p:blipFill>
          <p:spPr>
            <a:xfrm rot="2469753">
              <a:off x="1426889" y="5805223"/>
              <a:ext cx="853751" cy="96867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51856" t="57980" r="40265" b="26128"/>
            <a:stretch/>
          </p:blipFill>
          <p:spPr>
            <a:xfrm rot="2469753">
              <a:off x="2418869" y="5805222"/>
              <a:ext cx="853751" cy="968677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51856" t="57980" r="40265" b="26128"/>
            <a:stretch/>
          </p:blipFill>
          <p:spPr>
            <a:xfrm rot="2469753">
              <a:off x="3527986" y="5805222"/>
              <a:ext cx="853751" cy="968677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51856" t="57980" r="40265" b="26128"/>
            <a:stretch/>
          </p:blipFill>
          <p:spPr>
            <a:xfrm rot="2469753">
              <a:off x="4543582" y="5805221"/>
              <a:ext cx="853751" cy="968677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51856" t="57980" r="40265" b="26128"/>
            <a:stretch/>
          </p:blipFill>
          <p:spPr>
            <a:xfrm rot="2469753">
              <a:off x="5559178" y="5805221"/>
              <a:ext cx="853751" cy="968677"/>
            </a:xfrm>
            <a:prstGeom prst="rect">
              <a:avLst/>
            </a:prstGeom>
          </p:spPr>
        </p:pic>
      </p:grp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/>
          <a:srcRect l="58371" t="31583" r="28371" b="20471"/>
          <a:stretch/>
        </p:blipFill>
        <p:spPr>
          <a:xfrm>
            <a:off x="6631895" y="2382012"/>
            <a:ext cx="1616364" cy="328814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/>
          <a:srcRect l="59129" t="42492" r="28750" b="9697"/>
          <a:stretch/>
        </p:blipFill>
        <p:spPr>
          <a:xfrm>
            <a:off x="8617616" y="2391156"/>
            <a:ext cx="1477818" cy="32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ts val="4000"/>
            </a:pPr>
            <a:r>
              <a:rPr lang="pt-BR" sz="4000" dirty="0"/>
              <a:t>Estudos</a:t>
            </a:r>
            <a:endParaRPr dirty="0"/>
          </a:p>
        </p:txBody>
      </p:sp>
      <p:sp>
        <p:nvSpPr>
          <p:cNvPr id="103" name="Google Shape;103;p3"/>
          <p:cNvSpPr/>
          <p:nvPr/>
        </p:nvSpPr>
        <p:spPr>
          <a:xfrm>
            <a:off x="643278" y="2372868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630936" y="2660904"/>
            <a:ext cx="4818888" cy="354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114300" indent="0">
              <a:buNone/>
            </a:pPr>
            <a:r>
              <a:rPr lang="pt-BR" sz="2000" dirty="0"/>
              <a:t>Em 2022, foram produzidos </a:t>
            </a:r>
            <a:r>
              <a:rPr lang="pt-BR" sz="2000" dirty="0">
                <a:hlinkClick r:id="rId3"/>
              </a:rPr>
              <a:t>8 estudos</a:t>
            </a:r>
            <a:r>
              <a:rPr lang="pt-BR" sz="2000" dirty="0"/>
              <a:t> que tiveram como tema norteador o direito à educação, no âmbito do Projeto Infâncias e Adolescências Invisibilizadas:</a:t>
            </a:r>
            <a:br>
              <a:rPr lang="pt-BR" sz="2000" dirty="0"/>
            </a:br>
            <a:endParaRPr lang="pt-BR" sz="2000" dirty="0"/>
          </a:p>
          <a:p>
            <a:r>
              <a:rPr lang="pt-BR" sz="2000" dirty="0"/>
              <a:t>Crianças e adolescentes em situação de rua;</a:t>
            </a:r>
          </a:p>
          <a:p>
            <a:r>
              <a:rPr lang="pt-BR" sz="2000" dirty="0"/>
              <a:t>Crianças e adolescentes migrantes;</a:t>
            </a:r>
          </a:p>
          <a:p>
            <a:r>
              <a:rPr lang="pt-BR" sz="2000" dirty="0"/>
              <a:t>Crianças e adolescentes residentes em territórios urbanos vulneráveis, zonas de conflito e violência;</a:t>
            </a:r>
          </a:p>
          <a:p>
            <a:r>
              <a:rPr lang="pt-BR" sz="2000" dirty="0"/>
              <a:t>Adolescentes em cumprimento de medidas socioeducativas no sistema socioeducativo;</a:t>
            </a:r>
          </a:p>
          <a:p>
            <a:r>
              <a:rPr lang="pt-BR" sz="2000" dirty="0"/>
              <a:t>Crianças e adolescentes da Reforma Agrária;</a:t>
            </a:r>
          </a:p>
          <a:p>
            <a:r>
              <a:rPr lang="pt-BR" sz="2000" dirty="0"/>
              <a:t>Crianças e adolescentes da Agricultura Familiar;</a:t>
            </a:r>
          </a:p>
          <a:p>
            <a:r>
              <a:rPr lang="pt-BR" sz="2000" dirty="0"/>
              <a:t>Crianças e adolescentes indígenas;</a:t>
            </a:r>
          </a:p>
          <a:p>
            <a:r>
              <a:rPr lang="pt-BR" sz="2000" dirty="0"/>
              <a:t>Crianças e adolescentes quilombolas.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dirty="0"/>
          </a:p>
        </p:txBody>
      </p:sp>
      <p:grpSp>
        <p:nvGrpSpPr>
          <p:cNvPr id="11" name="Grupo 10"/>
          <p:cNvGrpSpPr/>
          <p:nvPr/>
        </p:nvGrpSpPr>
        <p:grpSpPr>
          <a:xfrm>
            <a:off x="5631284" y="1380744"/>
            <a:ext cx="6180518" cy="5037098"/>
            <a:chOff x="5094493" y="430827"/>
            <a:chExt cx="7179127" cy="5668453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4"/>
            <a:srcRect l="49886" t="21616" r="30493" b="24781"/>
            <a:stretch/>
          </p:blipFill>
          <p:spPr>
            <a:xfrm>
              <a:off x="5098491" y="3274291"/>
              <a:ext cx="1838373" cy="2824989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5"/>
            <a:srcRect l="50189" t="23637" r="29356" b="21818"/>
            <a:stretch/>
          </p:blipFill>
          <p:spPr>
            <a:xfrm>
              <a:off x="8775096" y="3274291"/>
              <a:ext cx="1883327" cy="2824989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6"/>
            <a:srcRect l="50038" t="20539" r="33295" b="33131"/>
            <a:stretch/>
          </p:blipFill>
          <p:spPr>
            <a:xfrm>
              <a:off x="10658423" y="3274291"/>
              <a:ext cx="1615197" cy="2800927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7"/>
            <a:srcRect l="49735" t="20943" r="32765" b="31246"/>
            <a:stretch/>
          </p:blipFill>
          <p:spPr>
            <a:xfrm>
              <a:off x="6936864" y="3274291"/>
              <a:ext cx="1838232" cy="2824989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8"/>
            <a:srcRect l="50038" t="21077" r="30947" b="26397"/>
            <a:stretch/>
          </p:blipFill>
          <p:spPr>
            <a:xfrm>
              <a:off x="5094493" y="430828"/>
              <a:ext cx="1830023" cy="2843463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9"/>
            <a:srcRect l="50114" t="20808" r="33901" b="34747"/>
            <a:stretch/>
          </p:blipFill>
          <p:spPr>
            <a:xfrm>
              <a:off x="6924516" y="430827"/>
              <a:ext cx="1818093" cy="284346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10"/>
            <a:srcRect l="49962" t="20808" r="33371" b="33535"/>
            <a:stretch/>
          </p:blipFill>
          <p:spPr>
            <a:xfrm>
              <a:off x="8742609" y="454392"/>
              <a:ext cx="1830023" cy="2819899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11"/>
            <a:srcRect l="50228" t="21347" r="32611" b="31246"/>
            <a:stretch/>
          </p:blipFill>
          <p:spPr>
            <a:xfrm>
              <a:off x="10572632" y="454392"/>
              <a:ext cx="1700988" cy="2829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82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-3139" y="4711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ts val="4000"/>
            </a:pPr>
            <a:r>
              <a:rPr lang="pt-BR" sz="4000" dirty="0"/>
              <a:t>Da Invisibilidade para a Visibilidade</a:t>
            </a:r>
            <a:endParaRPr dirty="0"/>
          </a:p>
        </p:txBody>
      </p:sp>
      <p:sp>
        <p:nvSpPr>
          <p:cNvPr id="103" name="Google Shape;103;p3"/>
          <p:cNvSpPr/>
          <p:nvPr/>
        </p:nvSpPr>
        <p:spPr>
          <a:xfrm>
            <a:off x="643278" y="2372868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630936" y="2660904"/>
            <a:ext cx="4818888" cy="354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600" dirty="0"/>
              <a:t>A Agenda Infâncias e Adolescências Invisibilizadas aponta para a ausência de dados, de legislação e de políticas públicas para as diferentes infâncias e adolescências existentes no país. 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600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600" dirty="0"/>
              <a:t>E apesar de reconhecer a negligência do Estado como uma das causas dessa invisibilidade, provoca o debate sobre esta via de análise, convidando à reflexão sobre as infâncias e adolescências invisibilizadas a partir da condição de uma invisibilidade proposital, fruto de uma forma de gestão das populações pelo Estado. 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600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600" dirty="0"/>
              <a:t>Os estudos sobre Crianças e Adolescências Indígenas e Quilombolas destacam a importância do debate sobre o direito à educação nestes contextos. </a:t>
            </a:r>
          </a:p>
        </p:txBody>
      </p:sp>
      <p:sp>
        <p:nvSpPr>
          <p:cNvPr id="7" name="Google Shape;104;p3"/>
          <p:cNvSpPr txBox="1">
            <a:spLocks/>
          </p:cNvSpPr>
          <p:nvPr/>
        </p:nvSpPr>
        <p:spPr>
          <a:xfrm>
            <a:off x="6096000" y="2546604"/>
            <a:ext cx="4818888" cy="354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2200"/>
              <a:buNone/>
            </a:pPr>
            <a:r>
              <a:rPr lang="en-US" dirty="0"/>
              <a:t/>
            </a:r>
            <a:br>
              <a:rPr lang="en-US" dirty="0"/>
            </a:b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63370" t="22156" r="34886" b="9561"/>
          <a:stretch/>
        </p:blipFill>
        <p:spPr>
          <a:xfrm rot="16200000">
            <a:off x="2271656" y="4373477"/>
            <a:ext cx="268835" cy="468283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l="63370" t="22156" r="34886" b="9561"/>
          <a:stretch/>
        </p:blipFill>
        <p:spPr>
          <a:xfrm rot="16200000">
            <a:off x="6954494" y="4364790"/>
            <a:ext cx="268835" cy="468283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/>
          <a:srcRect l="63257" t="22156" r="34886" b="37620"/>
          <a:stretch/>
        </p:blipFill>
        <p:spPr>
          <a:xfrm rot="16200000">
            <a:off x="10666444" y="5340294"/>
            <a:ext cx="286303" cy="275853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9" t="36503" b="15322"/>
          <a:stretch/>
        </p:blipFill>
        <p:spPr>
          <a:xfrm>
            <a:off x="6195288" y="2634026"/>
            <a:ext cx="5353675" cy="27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3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630936" y="640080"/>
            <a:ext cx="5575900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SzPts val="4000"/>
            </a:pPr>
            <a:r>
              <a:rPr lang="pt-BR" sz="4000" dirty="0"/>
              <a:t>Dados e Informações sobre Crianças e Adolescentes  Quilombolas  </a:t>
            </a:r>
            <a:endParaRPr dirty="0"/>
          </a:p>
        </p:txBody>
      </p:sp>
      <p:sp>
        <p:nvSpPr>
          <p:cNvPr id="103" name="Google Shape;103;p3"/>
          <p:cNvSpPr/>
          <p:nvPr/>
        </p:nvSpPr>
        <p:spPr>
          <a:xfrm>
            <a:off x="643278" y="2372868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643278" y="2642616"/>
            <a:ext cx="4467537" cy="354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400" b="1" dirty="0"/>
              <a:t>Em relação à população Quilombola, o problema inicia-se pela ausência de uma legislação específica que assegure os direitos das crianças e adolescentes quilombolas no Brasil. 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400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400" dirty="0"/>
              <a:t>Além da ausência de menção a esse grupo no artigo 227 da Constituição Federal que estabelece como dever da família, do Estado e da sociedade a garantia do direito à vida, à saúde, à alimentação, entre outros, as crianças quilombolas não foram visibilizadas nos termos da Convenção Direitos da Criança, ratificada em 1990, nem em normativas posteriores, como o Marco Legal da Primeira Infância. Isso é, por si só, um exemplo de processos de </a:t>
            </a:r>
            <a:r>
              <a:rPr lang="pt-BR" sz="1400" dirty="0" err="1"/>
              <a:t>invisibilização</a:t>
            </a:r>
            <a:r>
              <a:rPr lang="pt-BR" sz="1400" dirty="0"/>
              <a:t> de crianças e adolescentes quilombolas. 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400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400" dirty="0"/>
              <a:t>A única forma de obter informações sobre as crianças quilombolas é a partir dos dados fragmentados e escassos que revelam, em maior parte, a realidade de suas famílias.</a:t>
            </a:r>
          </a:p>
        </p:txBody>
      </p:sp>
      <p:sp>
        <p:nvSpPr>
          <p:cNvPr id="7" name="Google Shape;104;p3"/>
          <p:cNvSpPr txBox="1">
            <a:spLocks/>
          </p:cNvSpPr>
          <p:nvPr/>
        </p:nvSpPr>
        <p:spPr>
          <a:xfrm>
            <a:off x="5948215" y="2642616"/>
            <a:ext cx="4304147" cy="354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90000"/>
              </a:lnSpc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pt-BR" dirty="0"/>
              <a:t>De acordo com o mapeamento realizado pelo IBGE, existem pelo menos 5.972 localidades quilombolas no território nacional. Contudo, as informações divulgadas pela </a:t>
            </a:r>
            <a:r>
              <a:rPr lang="pt-BR" dirty="0" err="1"/>
              <a:t>Conaq</a:t>
            </a:r>
            <a:r>
              <a:rPr lang="pt-BR" dirty="0"/>
              <a:t> divergem desse número. De acordo a </a:t>
            </a:r>
            <a:r>
              <a:rPr lang="pt-BR" dirty="0" err="1"/>
              <a:t>Conaq</a:t>
            </a:r>
            <a:r>
              <a:rPr lang="pt-BR" dirty="0"/>
              <a:t>, existem 6.330 comunidades filiadas à organização. </a:t>
            </a:r>
          </a:p>
          <a:p>
            <a:endParaRPr lang="pt-BR" dirty="0"/>
          </a:p>
          <a:p>
            <a:r>
              <a:rPr lang="pt-BR" dirty="0"/>
              <a:t>O censo escolar de 2020, assim como os levantamentos referentes aos anos de 2019 e 2018, não destaca as informações sobre as crianças, os jovens e o número de matrículas nas escolas quilombolas. Os dados disponíveis mais recentes referem-se ao ano de 2017, período em que, no Brasil, foram registradas 242.473 matrículas na educação básica em áreas remanescentes de quilombos. </a:t>
            </a:r>
          </a:p>
          <a:p>
            <a:endParaRPr lang="pt-BR" dirty="0"/>
          </a:p>
          <a:p>
            <a:r>
              <a:rPr lang="pt-BR" b="1" dirty="0"/>
              <a:t>A situação configura um apagamento que impacta negativamente a produção de políticas públicas voltadas para as infâncias e as juventudes quilombolas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2576" t="33266" r="35909" b="44243"/>
          <a:stretch/>
        </p:blipFill>
        <p:spPr>
          <a:xfrm>
            <a:off x="9966035" y="327890"/>
            <a:ext cx="1403928" cy="154247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2576" t="33266" r="35909" b="44243"/>
          <a:stretch/>
        </p:blipFill>
        <p:spPr>
          <a:xfrm>
            <a:off x="9108546" y="843326"/>
            <a:ext cx="857489" cy="94210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2576" t="33266" r="35909" b="44243"/>
          <a:stretch/>
        </p:blipFill>
        <p:spPr>
          <a:xfrm>
            <a:off x="10394779" y="1449047"/>
            <a:ext cx="857489" cy="9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1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630936" y="640080"/>
            <a:ext cx="5769864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SzPts val="4000"/>
            </a:pPr>
            <a:r>
              <a:rPr lang="pt-BR" sz="4000" dirty="0"/>
              <a:t>Dados e Informações sobre Crianças e Adolescentes  Quilombolas </a:t>
            </a:r>
            <a:endParaRPr dirty="0"/>
          </a:p>
        </p:txBody>
      </p:sp>
      <p:sp>
        <p:nvSpPr>
          <p:cNvPr id="103" name="Google Shape;103;p3"/>
          <p:cNvSpPr/>
          <p:nvPr/>
        </p:nvSpPr>
        <p:spPr>
          <a:xfrm>
            <a:off x="643278" y="2372868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643278" y="2642616"/>
            <a:ext cx="4467537" cy="354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400" dirty="0"/>
              <a:t>Até hoje, a realidade dessas crianças e adolescentes ainda é marcada pelo fechamento das escolas em seus territórios, pela precarização na contratação de professoras e professores, e pela não implementação das leis e direitos relacionados à educação escolar quilombola, além da invisibilidade nos dados demográficos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400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400" dirty="0"/>
              <a:t>Ao destacar que essas infâncias estão expostas aos impactos de marcadores sociais como gênero, raça e classe, a </a:t>
            </a:r>
            <a:r>
              <a:rPr lang="pt-BR" sz="1400" dirty="0" err="1"/>
              <a:t>Conaq</a:t>
            </a:r>
            <a:r>
              <a:rPr lang="pt-BR" sz="1400" dirty="0"/>
              <a:t> e a Terra de Direitos apontam para o fato de que essas crianças têm sido vítimas de abusos, como a violência sexual e a retirada forçada dos núcleos familiares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400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400" b="1" dirty="0"/>
              <a:t>A reversão desse quadro é um desafio a ser encarado pela sociedade brasileira como um todo. Um projeto extenso, mas necessário e possível.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5308" t="29642" r="39033" b="15819"/>
          <a:stretch/>
        </p:blipFill>
        <p:spPr>
          <a:xfrm>
            <a:off x="6737947" y="1393754"/>
            <a:ext cx="3999326" cy="477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8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630935" y="640080"/>
            <a:ext cx="6462591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SzPts val="4000"/>
            </a:pPr>
            <a:r>
              <a:rPr lang="pt-BR" sz="4000" dirty="0"/>
              <a:t>Dados e Informações sobre Crianças e Adolescentes Indígenas</a:t>
            </a:r>
            <a:endParaRPr dirty="0"/>
          </a:p>
        </p:txBody>
      </p:sp>
      <p:sp>
        <p:nvSpPr>
          <p:cNvPr id="103" name="Google Shape;103;p3"/>
          <p:cNvSpPr/>
          <p:nvPr/>
        </p:nvSpPr>
        <p:spPr>
          <a:xfrm>
            <a:off x="643278" y="2372868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643278" y="2642616"/>
            <a:ext cx="4467537" cy="354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400" b="1" dirty="0"/>
              <a:t>Em relação à população Indígena, o problema para assegurar direitos está relacionado principalmente com o cumprimento da legislação existente para assegurar os direitos das crianças e adolescentes quilombolas no Brasil. 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400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400" dirty="0"/>
              <a:t>Na LDB, a Educação Escolar Indígena é definida como obrigação dos Estados e Municípios, devendo ser bilíngue e intercultural. Como característica principal, a educação escolar indígena deveria ser diferenciada das demais escolas do Brasil. A partir disso, foram pensados cursos de formação em nível médio e superior para professores indígenas, oferecidos nas universidades públicas do Brasil. </a:t>
            </a:r>
            <a:r>
              <a:rPr lang="pt-BR" sz="1400" b="1" dirty="0"/>
              <a:t>Porém. existe ainda uma lacuna considerável entre garantir a diferença étnica aos indígenas e repassar essa garantia para a sociedade nacional, através de lei.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400" b="1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400" dirty="0"/>
              <a:t>Os povos indígenas foram fortemente impactados pela pandemia de Covid-19 e, consequentemente, o que inclui crianças e adolescentes. 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400" b="1" dirty="0"/>
          </a:p>
        </p:txBody>
      </p:sp>
      <p:sp>
        <p:nvSpPr>
          <p:cNvPr id="7" name="Google Shape;104;p3"/>
          <p:cNvSpPr txBox="1">
            <a:spLocks/>
          </p:cNvSpPr>
          <p:nvPr/>
        </p:nvSpPr>
        <p:spPr>
          <a:xfrm>
            <a:off x="5948215" y="2642616"/>
            <a:ext cx="4304147" cy="354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90000"/>
              </a:lnSpc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lvl="0"/>
            <a:r>
              <a:rPr lang="pt-BR" dirty="0"/>
              <a:t>Mesmo o Conanda tendo regulamentado o ECA para as especificidades indígenas, ainda há muito desconhecimento e desentendimento com relação aos processos de escolarização e modalidades de trabalho dos povos indígenas..</a:t>
            </a:r>
          </a:p>
          <a:p>
            <a:endParaRPr lang="pt-BR" dirty="0"/>
          </a:p>
          <a:p>
            <a:r>
              <a:rPr lang="pt-BR" b="1" dirty="0"/>
              <a:t>Os dados do Censo Escolar 2019 apontam que o Brasil tem 3. 371 escolas em Terras Indígenas , com 253.117 matrículas em 427 municípios. Dessas escolas, 59,3% têm água potável, 96,9% têm banheiros, 57% têm energia elétrica e 66,1% têm esgoto. Das 3371 escolas indígenas registradas no Brasil, 539 estão no norte do país.</a:t>
            </a:r>
          </a:p>
          <a:p>
            <a:endParaRPr lang="pt-BR" dirty="0"/>
          </a:p>
          <a:p>
            <a:r>
              <a:rPr lang="pt-BR" dirty="0"/>
              <a:t>Pesquisas identificaram as dificuldades para que a educação inclusiva aconteça nos territórios indígenas e nas escolas em que essa população se matricula. O descaso do poder público para efetivar, de fato, a educação inclusiva é apontada como um dos principais obstáculos para sua realização. 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2576" t="33266" r="35909" b="44243"/>
          <a:stretch/>
        </p:blipFill>
        <p:spPr>
          <a:xfrm>
            <a:off x="9966035" y="327890"/>
            <a:ext cx="1403928" cy="154247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2576" t="33266" r="35909" b="44243"/>
          <a:stretch/>
        </p:blipFill>
        <p:spPr>
          <a:xfrm>
            <a:off x="9108546" y="843326"/>
            <a:ext cx="857489" cy="94210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2576" t="33266" r="35909" b="44243"/>
          <a:stretch/>
        </p:blipFill>
        <p:spPr>
          <a:xfrm>
            <a:off x="10394779" y="1449047"/>
            <a:ext cx="857489" cy="9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2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630935" y="640080"/>
            <a:ext cx="6046955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SzPts val="4000"/>
            </a:pPr>
            <a:r>
              <a:rPr lang="pt-BR" sz="4000" dirty="0"/>
              <a:t>Dados e Informações sobre Crianças e Adolescentes Indígenas</a:t>
            </a:r>
            <a:endParaRPr dirty="0"/>
          </a:p>
        </p:txBody>
      </p:sp>
      <p:sp>
        <p:nvSpPr>
          <p:cNvPr id="103" name="Google Shape;103;p3"/>
          <p:cNvSpPr/>
          <p:nvPr/>
        </p:nvSpPr>
        <p:spPr>
          <a:xfrm>
            <a:off x="643278" y="2372868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643278" y="2642616"/>
            <a:ext cx="4467537" cy="354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400" dirty="0"/>
              <a:t>Esse cenário se agrava quando consideramos as atuais tentativas de alterar as leis para educação inclusiva produzidas pelo atual governo federal e exige atenção e monitoramento redobrados para que se torne implementada de fato.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400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400" b="1" dirty="0"/>
              <a:t>A luta pelo direito à educação para crianças indígenas e quilombolas está diretamente relacionada com a luta pela terra e tem sido fortemente impactada pelas ações do atual governo, como a tese do “marco temporal” de revisão da legislação que assegura a demarcação de territórios. 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400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400" dirty="0"/>
              <a:t>É preciso que haja mais informações, mais transparência e maior facilidade de acesso aos dados de gastos públicos com a educação escolar indígena; e também que esses dados sejam detalhados por regiões, estados, faixas etárias, gênero.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29559" t="28130" r="37224" b="12029"/>
          <a:stretch/>
        </p:blipFill>
        <p:spPr>
          <a:xfrm>
            <a:off x="6525493" y="1701615"/>
            <a:ext cx="4835236" cy="489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1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0" y="-267854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630936" y="640080"/>
            <a:ext cx="6033100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SzPts val="4000"/>
            </a:pPr>
            <a:r>
              <a:rPr lang="pt-BR" sz="4000" dirty="0"/>
              <a:t>Por que falar sobre Infâncias e Adolescências </a:t>
            </a:r>
            <a:r>
              <a:rPr lang="pt-BR" sz="4000" dirty="0" err="1"/>
              <a:t>Invisibilizadas</a:t>
            </a:r>
            <a:r>
              <a:rPr lang="pt-BR" sz="4000" dirty="0"/>
              <a:t>?</a:t>
            </a:r>
            <a:endParaRPr dirty="0"/>
          </a:p>
        </p:txBody>
      </p:sp>
      <p:sp>
        <p:nvSpPr>
          <p:cNvPr id="103" name="Google Shape;103;p3"/>
          <p:cNvSpPr/>
          <p:nvPr/>
        </p:nvSpPr>
        <p:spPr>
          <a:xfrm>
            <a:off x="643278" y="2372868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630936" y="2660904"/>
            <a:ext cx="4818888" cy="354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800" dirty="0"/>
              <a:t>A educação além de ser um direito fundamental é a porta de acesso a outros direitos;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800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800" dirty="0"/>
              <a:t>Os direitos humanos de crianças e adolescentes são indivisíveis e inegociáveis, logos todos são atravessamos pelo direito à educação e vice-versa, por isso a importância da </a:t>
            </a:r>
            <a:r>
              <a:rPr lang="pt-BR" sz="1800" dirty="0" err="1"/>
              <a:t>intersetorialidade</a:t>
            </a:r>
            <a:r>
              <a:rPr lang="pt-BR" sz="1800" dirty="0"/>
              <a:t> para esta agenda;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800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800" dirty="0"/>
              <a:t>O desenvolvimento sustentável passa necessariamente pela promoção de uma formação crítica, reflexiva, cidadã e emancipatória;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800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800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800" dirty="0"/>
              <a:t>Ações integradas e articuladas são mais eficientes e eficazes na garantia de direitos do que ações pontuais e dispersas;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800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800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800" dirty="0"/>
              <a:t>Decisões tomadas de forma coletiva e participativa, com tomadores de decisão e sociedade civil, são fundamentais para que todas as crianças e adolescentes sejam realmente vistas, ouvidas e reconhecidas, sem que nenhuma fique para trás;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endParaRPr lang="pt-BR" sz="1800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pt-BR" sz="1800" dirty="0"/>
              <a:t>O compartilhamento de dados fortalece as ações institucionais e as ações coletivas;</a:t>
            </a:r>
            <a:endParaRPr sz="1800" dirty="0"/>
          </a:p>
        </p:txBody>
      </p:sp>
      <p:sp>
        <p:nvSpPr>
          <p:cNvPr id="16" name="Google Shape;104;p3"/>
          <p:cNvSpPr txBox="1">
            <a:spLocks/>
          </p:cNvSpPr>
          <p:nvPr/>
        </p:nvSpPr>
        <p:spPr>
          <a:xfrm>
            <a:off x="6417518" y="2391156"/>
            <a:ext cx="4818888" cy="354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2200"/>
              <a:buFont typeface="Arial"/>
              <a:buNone/>
            </a:pPr>
            <a:r>
              <a:rPr lang="pt-BR" sz="1800" dirty="0"/>
              <a:t>É necessário reafirmar a importância da garantia do direito à educação para crianças e adolescentes, principalmente quando consideramos o cenário pós-pandemia, marcado pela exclusão escolar e pela crise econômica. </a:t>
            </a:r>
          </a:p>
          <a:p>
            <a:pPr marL="0" indent="0">
              <a:spcBef>
                <a:spcPts val="0"/>
              </a:spcBef>
              <a:buSzPts val="2200"/>
              <a:buFont typeface="Arial"/>
              <a:buNone/>
            </a:pPr>
            <a:endParaRPr lang="pt-BR" sz="1800" dirty="0"/>
          </a:p>
          <a:p>
            <a:pPr marL="0" indent="0">
              <a:spcBef>
                <a:spcPts val="0"/>
              </a:spcBef>
              <a:buSzPts val="2200"/>
              <a:buFont typeface="Arial"/>
              <a:buNone/>
            </a:pPr>
            <a:r>
              <a:rPr lang="pt-BR" sz="1800" b="1" dirty="0"/>
              <a:t>Por isso, a Câmara dos Deputados é  fundamental neste debate e para a garantia do direito à educação de crianças e  adolescentes brasileiros. </a:t>
            </a:r>
          </a:p>
          <a:p>
            <a:pPr marL="0" indent="0">
              <a:spcBef>
                <a:spcPts val="0"/>
              </a:spcBef>
              <a:buSzPts val="2200"/>
              <a:buFont typeface="Arial"/>
              <a:buNone/>
            </a:pPr>
            <a:endParaRPr lang="pt-BR" sz="1800" b="1" dirty="0"/>
          </a:p>
          <a:p>
            <a:pPr marL="0" indent="0">
              <a:spcBef>
                <a:spcPts val="0"/>
              </a:spcBef>
              <a:buSzPts val="2200"/>
              <a:buFont typeface="Arial"/>
              <a:buNone/>
            </a:pPr>
            <a:r>
              <a:rPr lang="pt-BR" sz="1800" b="1" dirty="0"/>
              <a:t>A Campanha Nacional pelo Direito à Educação e seus parceiros, portanto, reforçam a importância de que as crianças sejam visíveis de fato e por direito!</a:t>
            </a:r>
            <a:endParaRPr lang="pt-BR" sz="1800" dirty="0"/>
          </a:p>
          <a:p>
            <a:pPr marL="0" indent="0">
              <a:spcBef>
                <a:spcPts val="0"/>
              </a:spcBef>
              <a:buSzPts val="2200"/>
              <a:buFont typeface="Arial"/>
              <a:buNone/>
            </a:pPr>
            <a:endParaRPr lang="pt-BR" sz="1800" dirty="0"/>
          </a:p>
          <a:p>
            <a:pPr marL="0" indent="0">
              <a:spcBef>
                <a:spcPts val="0"/>
              </a:spcBef>
              <a:buSzPts val="2200"/>
              <a:buFont typeface="Arial"/>
              <a:buNone/>
            </a:pPr>
            <a:endParaRPr lang="pt-BR" sz="1800" dirty="0"/>
          </a:p>
          <a:p>
            <a:pPr marL="0" indent="0">
              <a:spcBef>
                <a:spcPts val="0"/>
              </a:spcBef>
              <a:buSzPts val="2200"/>
              <a:buFont typeface="Arial"/>
              <a:buNone/>
            </a:pPr>
            <a:endParaRPr lang="pt-BR" sz="1800" dirty="0"/>
          </a:p>
        </p:txBody>
      </p:sp>
      <p:grpSp>
        <p:nvGrpSpPr>
          <p:cNvPr id="3" name="Grupo 2"/>
          <p:cNvGrpSpPr/>
          <p:nvPr/>
        </p:nvGrpSpPr>
        <p:grpSpPr>
          <a:xfrm>
            <a:off x="10437090" y="5806994"/>
            <a:ext cx="1117601" cy="812801"/>
            <a:chOff x="10487418" y="652945"/>
            <a:chExt cx="1329522" cy="874422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5530" t="46734" r="77652" b="31582"/>
            <a:stretch/>
          </p:blipFill>
          <p:spPr>
            <a:xfrm rot="16200000">
              <a:off x="10891618" y="602044"/>
              <a:ext cx="663578" cy="1187067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15530" t="46734" r="77652" b="31582"/>
            <a:stretch/>
          </p:blipFill>
          <p:spPr>
            <a:xfrm rot="11719541">
              <a:off x="10487418" y="652945"/>
              <a:ext cx="448055" cy="801520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3"/>
            <a:srcRect l="15530" t="46734" r="77652" b="31582"/>
            <a:stretch/>
          </p:blipFill>
          <p:spPr>
            <a:xfrm rot="14755312">
              <a:off x="10907892" y="542249"/>
              <a:ext cx="349717" cy="6256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5135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lt1"/>
        </a:solidFill>
        <a:ln>
          <a:noFill/>
        </a:ln>
      </a:spPr>
      <a:bodyPr spcFirstLastPara="1"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spcAft>
            <a:spcPts val="0"/>
          </a:spcAft>
          <a:buNone/>
          <a:defRPr sz="1800" b="0" i="0" u="none" strike="noStrike" cap="none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1479</Words>
  <Application>Microsoft Office PowerPoint</Application>
  <PresentationFormat>Widescreen</PresentationFormat>
  <Paragraphs>92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do Office</vt:lpstr>
      <vt:lpstr>Apresentação do PowerPoint</vt:lpstr>
      <vt:lpstr>Agenda Infâncias e Adolescências Invisibilizadas </vt:lpstr>
      <vt:lpstr>Estudos</vt:lpstr>
      <vt:lpstr>Da Invisibilidade para a Visibilidade</vt:lpstr>
      <vt:lpstr>Dados e Informações sobre Crianças e Adolescentes  Quilombolas  </vt:lpstr>
      <vt:lpstr>Dados e Informações sobre Crianças e Adolescentes  Quilombolas </vt:lpstr>
      <vt:lpstr>Dados e Informações sobre Crianças e Adolescentes Indígenas</vt:lpstr>
      <vt:lpstr>Dados e Informações sobre Crianças e Adolescentes Indígenas</vt:lpstr>
      <vt:lpstr>Por que falar sobre Infâncias e Adolescências Invisibilizadas?</vt:lpstr>
      <vt:lpstr>Recomendações</vt:lpstr>
      <vt:lpstr>Andressa Pellanda Coordenadora Geral     Marcele Frossard Assessora de Programa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Iniciativa Nós</dc:title>
  <dc:creator>Andressa Pellanda</dc:creator>
  <cp:lastModifiedBy>Elizabeth Gomes de Lima Santos</cp:lastModifiedBy>
  <cp:revision>46</cp:revision>
  <dcterms:created xsi:type="dcterms:W3CDTF">2022-01-10T19:13:28Z</dcterms:created>
  <dcterms:modified xsi:type="dcterms:W3CDTF">2022-11-07T13:15:36Z</dcterms:modified>
</cp:coreProperties>
</file>