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2" r:id="rId5"/>
    <p:sldId id="529" r:id="rId6"/>
    <p:sldId id="531" r:id="rId7"/>
    <p:sldId id="505" r:id="rId8"/>
    <p:sldId id="524" r:id="rId9"/>
    <p:sldId id="522" r:id="rId10"/>
    <p:sldId id="504" r:id="rId11"/>
    <p:sldId id="523" r:id="rId12"/>
    <p:sldId id="525" r:id="rId13"/>
    <p:sldId id="526" r:id="rId14"/>
    <p:sldId id="503" r:id="rId15"/>
    <p:sldId id="527" r:id="rId16"/>
    <p:sldId id="448" r:id="rId17"/>
  </p:sldIdLst>
  <p:sldSz cx="12192000" cy="6858000"/>
  <p:notesSz cx="6818313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63"/>
    <a:srgbClr val="ABAAAB"/>
    <a:srgbClr val="B6B5B4"/>
    <a:srgbClr val="B9B0A5"/>
    <a:srgbClr val="3A3A3A"/>
    <a:srgbClr val="33255F"/>
    <a:srgbClr val="5B9BD5"/>
    <a:srgbClr val="D3685D"/>
    <a:srgbClr val="46CEBE"/>
    <a:srgbClr val="CA0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43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69A39-76B1-4259-BADB-D7BE0BB49D04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43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43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E16B-958F-44AD-90D2-75024FF603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5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01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34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01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08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19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1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5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60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0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08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38530-8CFF-4554-B104-1A2C3BFB15C7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5AF4-1634-4E1D-9688-8C0D84CF22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inel1.tcu.gov.br/QvAJAXZfc/opendoc.htm?document=DocsProd/SecexEduc/Educa%C3%A7%C3%A3o%20B%C3%A1sica/Painel%20da%20Educa%C3%A7%C3%A3o%20B%C3%A1sica.qvw&amp;host=QVS@Pro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" b="2576"/>
          <a:stretch/>
        </p:blipFill>
        <p:spPr>
          <a:xfrm>
            <a:off x="0" y="0"/>
            <a:ext cx="10321547" cy="6858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933825" y="762001"/>
            <a:ext cx="8258174" cy="4160286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69" y="4541264"/>
            <a:ext cx="2236237" cy="4074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2D27ED0-811E-4826-8149-754A2F32A6CD}"/>
              </a:ext>
            </a:extLst>
          </p:cNvPr>
          <p:cNvSpPr txBox="1"/>
          <p:nvPr/>
        </p:nvSpPr>
        <p:spPr>
          <a:xfrm>
            <a:off x="4667795" y="1439573"/>
            <a:ext cx="70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Desafios da universalização da conectividade nas escolas públicas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DB658A9-7D00-434E-9CA2-3F9A5EC22FF2}"/>
              </a:ext>
            </a:extLst>
          </p:cNvPr>
          <p:cNvSpPr txBox="1"/>
          <p:nvPr/>
        </p:nvSpPr>
        <p:spPr>
          <a:xfrm>
            <a:off x="4518871" y="3429000"/>
            <a:ext cx="732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Comissão de Educação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Comissão de Ciência e Tecnologia de Comunicação e Informação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04 de julho 2022</a:t>
            </a:r>
          </a:p>
        </p:txBody>
      </p:sp>
    </p:spTree>
    <p:extLst>
      <p:ext uri="{BB962C8B-B14F-4D97-AF65-F5344CB8AC3E}">
        <p14:creationId xmlns:p14="http://schemas.microsoft.com/office/powerpoint/2010/main" val="34344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FA61AF01-DFDD-4FAB-9DC6-05A3F167121B}"/>
              </a:ext>
            </a:extLst>
          </p:cNvPr>
          <p:cNvSpPr/>
          <p:nvPr/>
        </p:nvSpPr>
        <p:spPr>
          <a:xfrm>
            <a:off x="-1" y="0"/>
            <a:ext cx="12192000" cy="1517692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BE40FDA-25C1-41EC-A7A1-0128FD7BB369}"/>
              </a:ext>
            </a:extLst>
          </p:cNvPr>
          <p:cNvSpPr txBox="1"/>
          <p:nvPr/>
        </p:nvSpPr>
        <p:spPr>
          <a:xfrm>
            <a:off x="133350" y="281792"/>
            <a:ext cx="11713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cap="all" dirty="0">
                <a:solidFill>
                  <a:schemeClr val="bg1"/>
                </a:solidFill>
                <a:cs typeface="Arial" panose="020B0604020202020204" pitchFamily="34" charset="0"/>
              </a:rPr>
              <a:t>NÍVEIS DE MATURIDADE DAS ESCOLAS PÚBLICAS BRASILEIRAS QUANTO À ADOÇÃO DE TECNOLOGIAS NAS QUATRO DIMENSÕES ADOTADAS PELO PIEC</a:t>
            </a:r>
            <a:endParaRPr lang="pt-BR" sz="2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7CF666F-873A-4B86-AD0D-655E5E53CB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27" y="2419349"/>
            <a:ext cx="11743773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2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77408" y="0"/>
            <a:ext cx="7714593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477408" y="0"/>
            <a:ext cx="7714592" cy="1417739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477408" y="129615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Acórdão 326/2022-TCU-Plenário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Relator Min. Augusto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Nardes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(Sessão de 16/2/2022)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6374DC4E-28E1-4D43-8D49-363B17499D63}"/>
              </a:ext>
            </a:extLst>
          </p:cNvPr>
          <p:cNvSpPr/>
          <p:nvPr/>
        </p:nvSpPr>
        <p:spPr>
          <a:xfrm>
            <a:off x="5001283" y="2324257"/>
            <a:ext cx="68770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E4363"/>
                </a:solidFill>
              </a:rPr>
              <a:t>Como resultado, recomendou-se ao Ministério da Educação a adoção de providências com o objetivo de aperfeiçoar os procedimentos relacionados à governança multinível do PIEC, às ações de formação de professores e à disponibilidade de infraestrutura de conectividade e de equipamentos tecnológicos nas escolas.</a:t>
            </a:r>
            <a:endParaRPr lang="pt-BR" sz="2800" b="1" dirty="0">
              <a:solidFill>
                <a:srgbClr val="0E4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3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20278"/>
            <a:ext cx="12192000" cy="1361972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B5ABA5A4-0738-4677-A26E-323FD20E5F28}"/>
              </a:ext>
            </a:extLst>
          </p:cNvPr>
          <p:cNvSpPr/>
          <p:nvPr/>
        </p:nvSpPr>
        <p:spPr>
          <a:xfrm>
            <a:off x="339088" y="2267106"/>
            <a:ext cx="11391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E4363"/>
                </a:solidFill>
              </a:rPr>
              <a:t>Produção de conhecimento para fins de Proposta de ação de controle externo, com o fim de acompanhar as ações do Ministério da Educação (MEC), em decorrência da Lei 14.172, de 10/6/2021, que dispõe sobre a assistência da União aos Estados e ao Distrito Federal para a garantia de acesso à internet, com fins educacionais, aos alunos e aos professores da educação básica pública, nos termos do inciso III do caput do art. 9º da Lei 9.394, de 20 de dezembro de 1996 (Lei de Diretrizes e Bases da Educação Nacional).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8311C4AA-BB37-E4FD-7817-42C0E5D4449F}"/>
              </a:ext>
            </a:extLst>
          </p:cNvPr>
          <p:cNvSpPr/>
          <p:nvPr/>
        </p:nvSpPr>
        <p:spPr>
          <a:xfrm>
            <a:off x="1985552" y="682034"/>
            <a:ext cx="7820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de conhecimento – Lei da Conectividade (TC ADM 007.064/2022-5)</a:t>
            </a:r>
          </a:p>
        </p:txBody>
      </p:sp>
    </p:spTree>
    <p:extLst>
      <p:ext uri="{BB962C8B-B14F-4D97-AF65-F5344CB8AC3E}">
        <p14:creationId xmlns:p14="http://schemas.microsoft.com/office/powerpoint/2010/main" val="193706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" b="2576"/>
          <a:stretch/>
        </p:blipFill>
        <p:spPr>
          <a:xfrm>
            <a:off x="0" y="0"/>
            <a:ext cx="10321547" cy="6858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924425" y="1441969"/>
            <a:ext cx="7267574" cy="3480317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69" y="4541264"/>
            <a:ext cx="2236237" cy="40745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02238" y="4445986"/>
            <a:ext cx="2546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(secexeduc@tcu.gov.br)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933120" y="3799003"/>
            <a:ext cx="378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de Controle Externo da Educação, da Cultura e do Desporto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2D27ED0-811E-4826-8149-754A2F32A6CD}"/>
              </a:ext>
            </a:extLst>
          </p:cNvPr>
          <p:cNvSpPr txBox="1"/>
          <p:nvPr/>
        </p:nvSpPr>
        <p:spPr>
          <a:xfrm>
            <a:off x="4619109" y="2412686"/>
            <a:ext cx="7878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pela atenção!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4940D85-DCCD-41F6-ADA8-06A839254FE9}"/>
              </a:ext>
            </a:extLst>
          </p:cNvPr>
          <p:cNvSpPr txBox="1"/>
          <p:nvPr/>
        </p:nvSpPr>
        <p:spPr>
          <a:xfrm>
            <a:off x="7022991" y="3429000"/>
            <a:ext cx="3603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Alípio Dias dos Santos Neto</a:t>
            </a:r>
          </a:p>
        </p:txBody>
      </p:sp>
    </p:spTree>
    <p:extLst>
      <p:ext uri="{BB962C8B-B14F-4D97-AF65-F5344CB8AC3E}">
        <p14:creationId xmlns:p14="http://schemas.microsoft.com/office/powerpoint/2010/main" val="23244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21264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" y="0"/>
            <a:ext cx="12223896" cy="691201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2EA2FB5C-455C-4F32-B828-F32C7B1A9C6D}"/>
              </a:ext>
            </a:extLst>
          </p:cNvPr>
          <p:cNvSpPr/>
          <p:nvPr/>
        </p:nvSpPr>
        <p:spPr>
          <a:xfrm>
            <a:off x="717696" y="107722"/>
            <a:ext cx="9723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E4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NÚMEROS DA EDUCAÇÃO BÁSICA NO BRASIL (2021)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920D027-446A-4549-A1DC-C162977689C0}"/>
              </a:ext>
            </a:extLst>
          </p:cNvPr>
          <p:cNvSpPr txBox="1"/>
          <p:nvPr/>
        </p:nvSpPr>
        <p:spPr>
          <a:xfrm>
            <a:off x="255181" y="6432698"/>
            <a:ext cx="1084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83D6FF9-96F2-41D3-BA3D-19A6F59ADD2E}"/>
              </a:ext>
            </a:extLst>
          </p:cNvPr>
          <p:cNvSpPr txBox="1"/>
          <p:nvPr/>
        </p:nvSpPr>
        <p:spPr>
          <a:xfrm>
            <a:off x="255181" y="6432698"/>
            <a:ext cx="1129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3" tooltip="https://painel1.tcu.gov.br/qvajaxzfc/opendoc.htm?document=docsprod%2fsecexeduc%2feduca%c3%a7%c3%a3o%20b%c3%a1sica%2fpainel%20da%20educa%c3%a7%c3%a3o%20b%c3%a1sica.qvw&amp;host=qvs%40prod"/>
              </a:rPr>
              <a:t>https://painel1.tcu.gov.br/QvAJAXZfc/opendoc.htm?document=DocsProd%2FSecexEduc%2FEduca%C3%A7%C3%A3o%20B%C3%A1sica%2FPainel%20da%20Educa%C3%A7%C3%A3o%20B%C3%A1sica.qvw&amp;host=QVS%40Prod</a:t>
            </a:r>
            <a:endParaRPr lang="pt-BR" sz="1200" dirty="0"/>
          </a:p>
          <a:p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</p:txBody>
      </p:sp>
      <p:pic>
        <p:nvPicPr>
          <p:cNvPr id="7" name="Imagem 6" descr="Grupo de pessoas em pé lado a lado&#10;&#10;Descrição gerada automaticamente">
            <a:extLst>
              <a:ext uri="{FF2B5EF4-FFF2-40B4-BE49-F238E27FC236}">
                <a16:creationId xmlns="" xmlns:a16="http://schemas.microsoft.com/office/drawing/2014/main" id="{D3071006-333E-4C51-86E4-4FAB7D4C5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8" y="914399"/>
            <a:ext cx="3547109" cy="258260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290318D-DF88-425D-95C3-04D1B2F7AFBD}"/>
              </a:ext>
            </a:extLst>
          </p:cNvPr>
          <p:cNvSpPr/>
          <p:nvPr/>
        </p:nvSpPr>
        <p:spPr>
          <a:xfrm>
            <a:off x="3735572" y="847795"/>
            <a:ext cx="2484474" cy="787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46,6 milhões de estudantes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(81% rede pública)</a:t>
            </a:r>
          </a:p>
        </p:txBody>
      </p:sp>
      <p:pic>
        <p:nvPicPr>
          <p:cNvPr id="1026" name="Picture 2" descr="Agência Brasília">
            <a:extLst>
              <a:ext uri="{FF2B5EF4-FFF2-40B4-BE49-F238E27FC236}">
                <a16:creationId xmlns="" xmlns:a16="http://schemas.microsoft.com/office/drawing/2014/main" id="{08B09F5C-7994-4E25-B4D0-C3043AA1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007" y="1710732"/>
            <a:ext cx="3735123" cy="24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F já paga piso de R$5.016,53 mensais aos professores, e há pressão por  aumento - Diário do Poder">
            <a:extLst>
              <a:ext uri="{FF2B5EF4-FFF2-40B4-BE49-F238E27FC236}">
                <a16:creationId xmlns="" xmlns:a16="http://schemas.microsoft.com/office/drawing/2014/main" id="{3E77456F-6490-4028-A477-CBF293B3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41" y="3962029"/>
            <a:ext cx="4024498" cy="24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3F108FDE-859A-451C-A80A-572A859B6955}"/>
              </a:ext>
            </a:extLst>
          </p:cNvPr>
          <p:cNvSpPr/>
          <p:nvPr/>
        </p:nvSpPr>
        <p:spPr>
          <a:xfrm>
            <a:off x="1540955" y="3962029"/>
            <a:ext cx="2484473" cy="780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2,2 milhões de professores</a:t>
            </a:r>
          </a:p>
          <a:p>
            <a:pPr algn="ctr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86AE454-C02B-41FE-AD03-C035E488585F}"/>
              </a:ext>
            </a:extLst>
          </p:cNvPr>
          <p:cNvSpPr/>
          <p:nvPr/>
        </p:nvSpPr>
        <p:spPr>
          <a:xfrm>
            <a:off x="6096000" y="2030820"/>
            <a:ext cx="2484474" cy="865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178.400  escolas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70% urbanas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77% públicas</a:t>
            </a:r>
          </a:p>
        </p:txBody>
      </p:sp>
    </p:spTree>
    <p:extLst>
      <p:ext uri="{BB962C8B-B14F-4D97-AF65-F5344CB8AC3E}">
        <p14:creationId xmlns:p14="http://schemas.microsoft.com/office/powerpoint/2010/main" val="325917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21264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-50729"/>
            <a:ext cx="12220738" cy="695945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2EA2FB5C-455C-4F32-B828-F32C7B1A9C6D}"/>
              </a:ext>
            </a:extLst>
          </p:cNvPr>
          <p:cNvSpPr/>
          <p:nvPr/>
        </p:nvSpPr>
        <p:spPr>
          <a:xfrm>
            <a:off x="717696" y="107722"/>
            <a:ext cx="9723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E4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BÁSICA NO BRASIL – PAPEL DA UNIÃO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920D027-446A-4549-A1DC-C162977689C0}"/>
              </a:ext>
            </a:extLst>
          </p:cNvPr>
          <p:cNvSpPr txBox="1"/>
          <p:nvPr/>
        </p:nvSpPr>
        <p:spPr>
          <a:xfrm>
            <a:off x="255181" y="6432698"/>
            <a:ext cx="1084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BE9A2A7-8193-4E9A-AA3E-B3E85E5F43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13" y="956931"/>
            <a:ext cx="11971000" cy="5326911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="" xmlns:a16="http://schemas.microsoft.com/office/drawing/2014/main" id="{88C62671-55CF-47B1-A166-63887E483D9E}"/>
              </a:ext>
            </a:extLst>
          </p:cNvPr>
          <p:cNvSpPr/>
          <p:nvPr/>
        </p:nvSpPr>
        <p:spPr>
          <a:xfrm>
            <a:off x="94040" y="4688958"/>
            <a:ext cx="299365" cy="244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="" xmlns:a16="http://schemas.microsoft.com/office/drawing/2014/main" id="{7A3B4E90-1A35-425A-BCDD-74693DB20F81}"/>
              </a:ext>
            </a:extLst>
          </p:cNvPr>
          <p:cNvSpPr/>
          <p:nvPr/>
        </p:nvSpPr>
        <p:spPr>
          <a:xfrm>
            <a:off x="243722" y="4368209"/>
            <a:ext cx="299365" cy="244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CF5717D1-73C9-4D98-AB6C-727D56FE2B25}"/>
              </a:ext>
            </a:extLst>
          </p:cNvPr>
          <p:cNvSpPr/>
          <p:nvPr/>
        </p:nvSpPr>
        <p:spPr>
          <a:xfrm>
            <a:off x="8452884" y="4634023"/>
            <a:ext cx="1775638" cy="3207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BC12A1C5-3DAE-FB3E-03F9-1D4936558081}"/>
              </a:ext>
            </a:extLst>
          </p:cNvPr>
          <p:cNvSpPr/>
          <p:nvPr/>
        </p:nvSpPr>
        <p:spPr>
          <a:xfrm>
            <a:off x="8445411" y="4921101"/>
            <a:ext cx="1775638" cy="3207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81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600438"/>
            <a:ext cx="12192000" cy="3214132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06A4D0B-0193-17C6-D72E-73EB3016B1FB}"/>
              </a:ext>
            </a:extLst>
          </p:cNvPr>
          <p:cNvSpPr txBox="1"/>
          <p:nvPr/>
        </p:nvSpPr>
        <p:spPr>
          <a:xfrm>
            <a:off x="1092548" y="1894835"/>
            <a:ext cx="10611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Auditoria Operacional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Estratégia digital na educação básica: Política de Inovação Educação Conectada (PIEC)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TC 039.811/2020-4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Acórdão 326/2022-TCU-Plenário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9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2127109-1C92-431A-A0C5-A10636E98335}"/>
              </a:ext>
            </a:extLst>
          </p:cNvPr>
          <p:cNvSpPr txBox="1"/>
          <p:nvPr/>
        </p:nvSpPr>
        <p:spPr>
          <a:xfrm>
            <a:off x="2656185" y="1561219"/>
            <a:ext cx="93441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E4363"/>
                </a:solidFill>
              </a:rPr>
              <a:t> </a:t>
            </a:r>
            <a:r>
              <a:rPr lang="pt-BR" sz="2800" b="1" dirty="0">
                <a:solidFill>
                  <a:srgbClr val="0E4363"/>
                </a:solidFill>
              </a:rPr>
              <a:t>Visão</a:t>
            </a:r>
            <a:r>
              <a:rPr lang="pt-BR" sz="2800" dirty="0">
                <a:solidFill>
                  <a:srgbClr val="0E4363"/>
                </a:solidFill>
              </a:rPr>
              <a:t> (conceber e planejar a incorporação das tecnologias digitais no processo de ensino e aprendizagem, compartilhada pelos envolvidos no processo educacional);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E4363"/>
                </a:solidFill>
              </a:rPr>
              <a:t>Formação</a:t>
            </a:r>
            <a:r>
              <a:rPr lang="pt-BR" sz="2800" dirty="0">
                <a:solidFill>
                  <a:srgbClr val="0E4363"/>
                </a:solidFill>
              </a:rPr>
              <a:t> (desenvolver competência em professores e gestores educacionais sobre o uso didático das tecnologias digitais nas escolas e o seu potencial educativo);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E4363"/>
                </a:solidFill>
              </a:rPr>
              <a:t>Recursos Educacionais </a:t>
            </a:r>
            <a:r>
              <a:rPr lang="pt-BR" sz="2800" dirty="0">
                <a:solidFill>
                  <a:srgbClr val="0E4363"/>
                </a:solidFill>
              </a:rPr>
              <a:t>(selecionar e disponibilizar materiais, ferramentas e conteúdos digitais de aprendizagem e de gestão acadêmica para apoio ao processo de ensino);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E4363"/>
                </a:solidFill>
              </a:rPr>
              <a:t>Infraestrutura</a:t>
            </a:r>
            <a:r>
              <a:rPr lang="pt-BR" sz="2800" dirty="0">
                <a:solidFill>
                  <a:srgbClr val="0E4363"/>
                </a:solidFill>
              </a:rPr>
              <a:t> (prover serviços, equipamentos, dispositivos e conectividade necessários ao uso das tecnologias digitais).</a:t>
            </a:r>
            <a:endParaRPr lang="pt-BR" sz="2800" dirty="0">
              <a:solidFill>
                <a:srgbClr val="0E4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3A4F1DA1-421E-486A-BA4F-A4744DFC2C1B}"/>
              </a:ext>
            </a:extLst>
          </p:cNvPr>
          <p:cNvSpPr/>
          <p:nvPr/>
        </p:nvSpPr>
        <p:spPr>
          <a:xfrm>
            <a:off x="-703730" y="893951"/>
            <a:ext cx="3168294" cy="2883461"/>
          </a:xfrm>
          <a:prstGeom prst="ellipse">
            <a:avLst/>
          </a:prstGeom>
          <a:solidFill>
            <a:schemeClr val="accent5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53DBCEC-206B-4152-909F-CE2214360097}"/>
              </a:ext>
            </a:extLst>
          </p:cNvPr>
          <p:cNvSpPr/>
          <p:nvPr/>
        </p:nvSpPr>
        <p:spPr>
          <a:xfrm>
            <a:off x="-1" y="-41317"/>
            <a:ext cx="12192000" cy="893951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688A64CF-5774-442A-99D2-BCDEBA9F5EFE}"/>
              </a:ext>
            </a:extLst>
          </p:cNvPr>
          <p:cNvSpPr/>
          <p:nvPr/>
        </p:nvSpPr>
        <p:spPr>
          <a:xfrm>
            <a:off x="533399" y="144048"/>
            <a:ext cx="111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OBJETO: Programa de Inovação e Educação Conectada (PIEC)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24E59EC-4F47-4110-9954-F6AFD118619C}"/>
              </a:ext>
            </a:extLst>
          </p:cNvPr>
          <p:cNvSpPr txBox="1"/>
          <p:nvPr/>
        </p:nvSpPr>
        <p:spPr>
          <a:xfrm>
            <a:off x="-97661" y="1561219"/>
            <a:ext cx="2562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Quatro dimensões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321811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935523" y="143991"/>
            <a:ext cx="7256478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841C562-CD68-4C91-8606-86A95E4A07D0}"/>
              </a:ext>
            </a:extLst>
          </p:cNvPr>
          <p:cNvSpPr/>
          <p:nvPr/>
        </p:nvSpPr>
        <p:spPr>
          <a:xfrm>
            <a:off x="0" y="10924"/>
            <a:ext cx="12192000" cy="893951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7399DB12-CD70-43CD-BCF8-28498F61CD42}"/>
              </a:ext>
            </a:extLst>
          </p:cNvPr>
          <p:cNvSpPr/>
          <p:nvPr/>
        </p:nvSpPr>
        <p:spPr>
          <a:xfrm>
            <a:off x="533399" y="193433"/>
            <a:ext cx="111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OBJETO: Política de Inovação e Educação Conectada (PIEC)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B41B0EA-1C7F-4B08-9A7A-913AF0FEB70D}"/>
              </a:ext>
            </a:extLst>
          </p:cNvPr>
          <p:cNvSpPr txBox="1"/>
          <p:nvPr/>
        </p:nvSpPr>
        <p:spPr>
          <a:xfrm>
            <a:off x="4935521" y="1063034"/>
            <a:ext cx="725647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rgbClr val="0E4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Achados</a:t>
            </a:r>
            <a:endParaRPr lang="pt-BR" sz="2800" b="1" dirty="0">
              <a:solidFill>
                <a:srgbClr val="0E4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0E4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E43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2400" dirty="0">
                <a:solidFill>
                  <a:srgbClr val="0E43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lanejamento inexistente ou inadequado para a incorporação de tecnologias digitais no processo de ensino;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E43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400" dirty="0">
                <a:solidFill>
                  <a:srgbClr val="0E43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brangência insuficiente da formação de professores para incorporar o uso das tecnologias digitais no processo de ensino;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E43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dirty="0">
                <a:solidFill>
                  <a:srgbClr val="0E43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nfraestrutura física, equipamentos e conectividade indisponíveis, inadequados ou sem suporte e manutenção técnica;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E43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400" dirty="0">
                <a:solidFill>
                  <a:srgbClr val="0E43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ificuldades de coordenação e colaboração em diferentes ambientes de governo (governança central e multinível)</a:t>
            </a:r>
          </a:p>
        </p:txBody>
      </p:sp>
    </p:spTree>
    <p:extLst>
      <p:ext uri="{BB962C8B-B14F-4D97-AF65-F5344CB8AC3E}">
        <p14:creationId xmlns:p14="http://schemas.microsoft.com/office/powerpoint/2010/main" val="287365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2127109-1C92-431A-A0C5-A10636E98335}"/>
              </a:ext>
            </a:extLst>
          </p:cNvPr>
          <p:cNvSpPr txBox="1"/>
          <p:nvPr/>
        </p:nvSpPr>
        <p:spPr>
          <a:xfrm>
            <a:off x="164772" y="1850797"/>
            <a:ext cx="1170337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E4363"/>
                </a:solidFill>
                <a:cs typeface="Arial" panose="020B0604020202020204" pitchFamily="34" charset="0"/>
              </a:rPr>
              <a:t>Necessidade de fortalecer a sinergia entre as quatro dimensões do PIEC na execução e na </a:t>
            </a:r>
            <a:r>
              <a:rPr lang="pt-BR" sz="2800" i="1" dirty="0" err="1">
                <a:solidFill>
                  <a:srgbClr val="0E4363"/>
                </a:solidFill>
                <a:cs typeface="Arial" panose="020B0604020202020204" pitchFamily="34" charset="0"/>
              </a:rPr>
              <a:t>accountability</a:t>
            </a:r>
            <a:r>
              <a:rPr lang="pt-BR" sz="2800" i="1" dirty="0">
                <a:solidFill>
                  <a:srgbClr val="0E4363"/>
                </a:solidFill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0E4363"/>
                </a:solidFill>
                <a:cs typeface="Arial" panose="020B0604020202020204" pitchFamily="34" charset="0"/>
              </a:rPr>
              <a:t>de suas ações;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0E4363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E4363"/>
                </a:solidFill>
              </a:rPr>
              <a:t>A dimensão Visão do PIEC não está consolidada institucionalmente em relação aos instrumentos de planejamento definidos para o programa e às instâncias de apoio técnico às redes de ensino;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0E436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E4363"/>
                </a:solidFill>
              </a:rPr>
              <a:t>Faltam definições importantes na governança multinível do PIEC em relação às estimativas de custos para sua implementação, ao financiamento das responsabilidades atribuídas aos diferentes níveis de governo e à atuação técnica e coordenadora do Comitê Consultivo</a:t>
            </a:r>
            <a:endParaRPr lang="pt-BR" sz="2800" dirty="0">
              <a:solidFill>
                <a:srgbClr val="0E4363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0E4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53DBCEC-206B-4152-909F-CE2214360097}"/>
              </a:ext>
            </a:extLst>
          </p:cNvPr>
          <p:cNvSpPr/>
          <p:nvPr/>
        </p:nvSpPr>
        <p:spPr>
          <a:xfrm>
            <a:off x="-1" y="-41317"/>
            <a:ext cx="12192000" cy="1517692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688A64CF-5774-442A-99D2-BCDEBA9F5EFE}"/>
              </a:ext>
            </a:extLst>
          </p:cNvPr>
          <p:cNvSpPr/>
          <p:nvPr/>
        </p:nvSpPr>
        <p:spPr>
          <a:xfrm>
            <a:off x="533399" y="144048"/>
            <a:ext cx="111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OBJETO: Política de Inovação e Educação Conectada (PIEC)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67A0B8EF-BC80-419D-BCC8-DD11A805DD93}"/>
              </a:ext>
            </a:extLst>
          </p:cNvPr>
          <p:cNvSpPr txBox="1"/>
          <p:nvPr/>
        </p:nvSpPr>
        <p:spPr>
          <a:xfrm>
            <a:off x="1571794" y="836133"/>
            <a:ext cx="904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schemeClr val="bg1"/>
                </a:solidFill>
                <a:cs typeface="Arial" panose="020B0604020202020204" pitchFamily="34" charset="0"/>
              </a:rPr>
              <a:t>MECANISMOS E INSTÂNCIAS DE GOVERNANÇA</a:t>
            </a:r>
            <a:endParaRPr lang="pt-BR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0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2127109-1C92-431A-A0C5-A10636E98335}"/>
              </a:ext>
            </a:extLst>
          </p:cNvPr>
          <p:cNvSpPr txBox="1"/>
          <p:nvPr/>
        </p:nvSpPr>
        <p:spPr>
          <a:xfrm>
            <a:off x="313337" y="2202687"/>
            <a:ext cx="115653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E4363"/>
                </a:solidFill>
              </a:rPr>
              <a:t>O MEC não tem atuação destacada junto às IFES para que o uso das TDIC na prática pedagógica seja incorporado aos currículos das licenciaturas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0E436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E4363"/>
                </a:solidFill>
              </a:rPr>
              <a:t>O MEC não articula a oferta de formação continuada na perspectiva do PIEC e a oferta por meio da AVAMEC ainda é pequena, tem alcance limitado e não aplica ações direcionadas aos segmentos de professores que mais precisam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0E436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E4363"/>
                </a:solidFill>
              </a:rPr>
              <a:t>A necessidade de formação continuada tem endereço, idade e renda</a:t>
            </a:r>
            <a:endParaRPr lang="pt-BR" sz="2800" dirty="0">
              <a:solidFill>
                <a:srgbClr val="0E4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FA61AF01-DFDD-4FAB-9DC6-05A3F167121B}"/>
              </a:ext>
            </a:extLst>
          </p:cNvPr>
          <p:cNvSpPr/>
          <p:nvPr/>
        </p:nvSpPr>
        <p:spPr>
          <a:xfrm>
            <a:off x="-1" y="0"/>
            <a:ext cx="12192000" cy="1517692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688A64CF-5774-442A-99D2-BCDEBA9F5EFE}"/>
              </a:ext>
            </a:extLst>
          </p:cNvPr>
          <p:cNvSpPr/>
          <p:nvPr/>
        </p:nvSpPr>
        <p:spPr>
          <a:xfrm>
            <a:off x="533399" y="77124"/>
            <a:ext cx="111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OBJETO: Programa de Inovação e Educação Conectada (PIEC)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67A0B8EF-BC80-419D-BCC8-DD11A805DD93}"/>
              </a:ext>
            </a:extLst>
          </p:cNvPr>
          <p:cNvSpPr txBox="1"/>
          <p:nvPr/>
        </p:nvSpPr>
        <p:spPr>
          <a:xfrm>
            <a:off x="614004" y="838630"/>
            <a:ext cx="10206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cap="all" dirty="0">
                <a:solidFill>
                  <a:schemeClr val="bg1"/>
                </a:solidFill>
                <a:cs typeface="Arial" panose="020B0604020202020204" pitchFamily="34" charset="0"/>
              </a:rPr>
              <a:t>Formação inicial e continuada para uso das TDIC</a:t>
            </a:r>
            <a:endParaRPr lang="pt-BR" sz="2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2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94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2127109-1C92-431A-A0C5-A10636E98335}"/>
              </a:ext>
            </a:extLst>
          </p:cNvPr>
          <p:cNvSpPr txBox="1"/>
          <p:nvPr/>
        </p:nvSpPr>
        <p:spPr>
          <a:xfrm>
            <a:off x="379026" y="1948784"/>
            <a:ext cx="115653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E4363"/>
                </a:solidFill>
              </a:rPr>
              <a:t>Condições inadequadas de conectividade ainda são uma ameaça à efetividade do PIEC e impõem limitações para que escolas públicas de educação básica alcancem níveis de maturidade mais elevados na adoção e no uso da tecnologia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0E436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E4363"/>
                </a:solidFill>
              </a:rPr>
              <a:t>As desigualdades de acesso a equipamentos de informática pelas redes de educação básica, a obsolescência desses equipamentos e a falta de estrutura de apoio ao seu uso e manutenção condicionam os resultados almejados pelo PIEC</a:t>
            </a:r>
          </a:p>
          <a:p>
            <a:pPr algn="just"/>
            <a:endParaRPr lang="pt-BR" sz="2800" dirty="0">
              <a:solidFill>
                <a:srgbClr val="0E4363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FA61AF01-DFDD-4FAB-9DC6-05A3F167121B}"/>
              </a:ext>
            </a:extLst>
          </p:cNvPr>
          <p:cNvSpPr/>
          <p:nvPr/>
        </p:nvSpPr>
        <p:spPr>
          <a:xfrm>
            <a:off x="-1" y="0"/>
            <a:ext cx="12192000" cy="1517692"/>
          </a:xfrm>
          <a:prstGeom prst="rect">
            <a:avLst/>
          </a:prstGeom>
          <a:solidFill>
            <a:srgbClr val="0E4363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688A64CF-5774-442A-99D2-BCDEBA9F5EFE}"/>
              </a:ext>
            </a:extLst>
          </p:cNvPr>
          <p:cNvSpPr/>
          <p:nvPr/>
        </p:nvSpPr>
        <p:spPr>
          <a:xfrm>
            <a:off x="533399" y="77124"/>
            <a:ext cx="111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OBJETO: Política de Inovação e Educação Conectada (PIEC)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BE40FDA-25C1-41EC-A7A1-0128FD7BB369}"/>
              </a:ext>
            </a:extLst>
          </p:cNvPr>
          <p:cNvSpPr txBox="1"/>
          <p:nvPr/>
        </p:nvSpPr>
        <p:spPr>
          <a:xfrm>
            <a:off x="1128354" y="763742"/>
            <a:ext cx="920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cap="all" dirty="0">
                <a:solidFill>
                  <a:schemeClr val="bg1"/>
                </a:solidFill>
                <a:cs typeface="Arial" panose="020B0604020202020204" pitchFamily="34" charset="0"/>
              </a:rPr>
              <a:t>Conectividade e equipamentos tecnológicos</a:t>
            </a:r>
            <a:endParaRPr lang="pt-BR" sz="2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56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99F43830DDF4A9A4A681F44FBB59A" ma:contentTypeVersion="8" ma:contentTypeDescription="Create a new document." ma:contentTypeScope="" ma:versionID="a19f62770588d8b6fd774dc9cf809069">
  <xsd:schema xmlns:xsd="http://www.w3.org/2001/XMLSchema" xmlns:xs="http://www.w3.org/2001/XMLSchema" xmlns:p="http://schemas.microsoft.com/office/2006/metadata/properties" xmlns:ns2="3bb95838-a899-4869-9197-a8238e132c51" xmlns:ns3="9619edfc-8d56-4de3-9220-7c03349b9f47" targetNamespace="http://schemas.microsoft.com/office/2006/metadata/properties" ma:root="true" ma:fieldsID="04d4eebf620dab50ec7deb847e9cdb92" ns2:_="" ns3:_="">
    <xsd:import namespace="3bb95838-a899-4869-9197-a8238e132c51"/>
    <xsd:import namespace="9619edfc-8d56-4de3-9220-7c03349b9f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95838-a899-4869-9197-a8238e132c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9edfc-8d56-4de3-9220-7c03349b9f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BD718-E1BB-4154-9F93-78A8B72DB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95838-a899-4869-9197-a8238e132c51"/>
    <ds:schemaRef ds:uri="9619edfc-8d56-4de3-9220-7c03349b9f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38574D-7AF7-43A0-9B44-0A84DD9BFCDD}">
  <ds:schemaRefs>
    <ds:schemaRef ds:uri="3bb95838-a899-4869-9197-a8238e132c51"/>
    <ds:schemaRef ds:uri="http://purl.org/dc/terms/"/>
    <ds:schemaRef ds:uri="http://schemas.openxmlformats.org/package/2006/metadata/core-properties"/>
    <ds:schemaRef ds:uri="http://purl.org/dc/dcmitype/"/>
    <ds:schemaRef ds:uri="9619edfc-8d56-4de3-9220-7c03349b9f4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68EBF0-29CC-40FC-AC98-9A61D9ABE0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761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Patrícia M. de Alencar Nogueira de Melo</dc:creator>
  <cp:lastModifiedBy>Elizabeth Gomes de Lima Santos</cp:lastModifiedBy>
  <cp:revision>21</cp:revision>
  <dcterms:created xsi:type="dcterms:W3CDTF">2020-05-22T17:05:36Z</dcterms:created>
  <dcterms:modified xsi:type="dcterms:W3CDTF">2022-07-04T14:17:18Z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0x01010029A99F43830DDF4A9A4A681F44FBB59A</vt:lpwstr>
  </property>
</Properties>
</file>