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8" r:id="rId2"/>
  </p:sldMasterIdLst>
  <p:notesMasterIdLst>
    <p:notesMasterId r:id="rId25"/>
  </p:notesMasterIdLst>
  <p:handoutMasterIdLst>
    <p:handoutMasterId r:id="rId26"/>
  </p:handoutMasterIdLst>
  <p:sldIdLst>
    <p:sldId id="563" r:id="rId3"/>
    <p:sldId id="566" r:id="rId4"/>
    <p:sldId id="469" r:id="rId5"/>
    <p:sldId id="523" r:id="rId6"/>
    <p:sldId id="489" r:id="rId7"/>
    <p:sldId id="549" r:id="rId8"/>
    <p:sldId id="567" r:id="rId9"/>
    <p:sldId id="275" r:id="rId10"/>
    <p:sldId id="277" r:id="rId11"/>
    <p:sldId id="278" r:id="rId12"/>
    <p:sldId id="570" r:id="rId13"/>
    <p:sldId id="417" r:id="rId14"/>
    <p:sldId id="538" r:id="rId15"/>
    <p:sldId id="568" r:id="rId16"/>
    <p:sldId id="289" r:id="rId17"/>
    <p:sldId id="290" r:id="rId18"/>
    <p:sldId id="292" r:id="rId19"/>
    <p:sldId id="293" r:id="rId20"/>
    <p:sldId id="569" r:id="rId21"/>
    <p:sldId id="565" r:id="rId22"/>
    <p:sldId id="478" r:id="rId23"/>
    <p:sldId id="564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90" autoAdjust="0"/>
  </p:normalViewPr>
  <p:slideViewPr>
    <p:cSldViewPr>
      <p:cViewPr varScale="1">
        <p:scale>
          <a:sx n="110" d="100"/>
          <a:sy n="110" d="100"/>
        </p:scale>
        <p:origin x="16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projetos\cpp\apresenta&#231;&#245;es\PIS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pt-BR" dirty="0"/>
              <a:t>PISA 2015 - Abaixo do nível 2</a:t>
            </a:r>
          </a:p>
        </c:rich>
      </c:tx>
      <c:layout>
        <c:manualLayout>
          <c:xMode val="edge"/>
          <c:yMode val="edge"/>
          <c:x val="0.33386875401258259"/>
          <c:y val="3.71165133608623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0063191153239"/>
          <c:y val="0.135306553911205"/>
          <c:w val="0.83096366508688801"/>
          <c:h val="0.63213530655391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6"/>
            <c:invertIfNegative val="0"/>
            <c:bubble3D val="0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77-4AEF-88F9-CEF8D5D716DC}"/>
              </c:ext>
            </c:extLst>
          </c:dPt>
          <c:dPt>
            <c:idx val="7"/>
            <c:invertIfNegative val="0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77-4AEF-88F9-CEF8D5D716DC}"/>
              </c:ext>
            </c:extLst>
          </c:dPt>
          <c:dPt>
            <c:idx val="11"/>
            <c:invertIfNegative val="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677-4AEF-88F9-CEF8D5D716DC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677-4AEF-88F9-CEF8D5D716DC}"/>
              </c:ext>
            </c:extLst>
          </c:dPt>
          <c:dPt>
            <c:idx val="15"/>
            <c:invertIfNegative val="0"/>
            <c:bubble3D val="0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677-4AEF-88F9-CEF8D5D716DC}"/>
              </c:ext>
            </c:extLst>
          </c:dPt>
          <c:cat>
            <c:strRef>
              <c:f>'[1]Table I.3.1'!$A$14:$A$33</c:f>
              <c:strCache>
                <c:ptCount val="20"/>
                <c:pt idx="0">
                  <c:v>Shanghai-China</c:v>
                </c:pt>
                <c:pt idx="1">
                  <c:v>Finland</c:v>
                </c:pt>
                <c:pt idx="2">
                  <c:v>Korea</c:v>
                </c:pt>
                <c:pt idx="3">
                  <c:v>Singapore</c:v>
                </c:pt>
                <c:pt idx="4">
                  <c:v>Canada</c:v>
                </c:pt>
                <c:pt idx="5">
                  <c:v>United Kingdom</c:v>
                </c:pt>
                <c:pt idx="6">
                  <c:v>OECD average</c:v>
                </c:pt>
                <c:pt idx="7">
                  <c:v>United States</c:v>
                </c:pt>
                <c:pt idx="8">
                  <c:v>Portugal</c:v>
                </c:pt>
                <c:pt idx="9">
                  <c:v>France</c:v>
                </c:pt>
                <c:pt idx="10">
                  <c:v>Turkey</c:v>
                </c:pt>
                <c:pt idx="11">
                  <c:v>Chile</c:v>
                </c:pt>
                <c:pt idx="12">
                  <c:v>Mexico</c:v>
                </c:pt>
                <c:pt idx="13">
                  <c:v>Uruguay</c:v>
                </c:pt>
                <c:pt idx="14">
                  <c:v>Argentina</c:v>
                </c:pt>
                <c:pt idx="15">
                  <c:v>Brazil</c:v>
                </c:pt>
                <c:pt idx="16">
                  <c:v>Colombia</c:v>
                </c:pt>
                <c:pt idx="17">
                  <c:v>Peru</c:v>
                </c:pt>
                <c:pt idx="18">
                  <c:v>Qatar</c:v>
                </c:pt>
                <c:pt idx="19">
                  <c:v>Panama</c:v>
                </c:pt>
              </c:strCache>
            </c:strRef>
          </c:cat>
          <c:val>
            <c:numRef>
              <c:f>'Table I.3.1'!$B$14:$B$32</c:f>
              <c:numCache>
                <c:formatCode>0.0</c:formatCode>
                <c:ptCount val="19"/>
                <c:pt idx="0">
                  <c:v>8.3000000000000007</c:v>
                </c:pt>
                <c:pt idx="1">
                  <c:v>9.1</c:v>
                </c:pt>
                <c:pt idx="2">
                  <c:v>12.3</c:v>
                </c:pt>
                <c:pt idx="3">
                  <c:v>13.8</c:v>
                </c:pt>
                <c:pt idx="4">
                  <c:v>21.8</c:v>
                </c:pt>
                <c:pt idx="5">
                  <c:v>22.4</c:v>
                </c:pt>
                <c:pt idx="6">
                  <c:v>23.1</c:v>
                </c:pt>
                <c:pt idx="7">
                  <c:v>24.9</c:v>
                </c:pt>
                <c:pt idx="8">
                  <c:v>25.8</c:v>
                </c:pt>
                <c:pt idx="9">
                  <c:v>42</c:v>
                </c:pt>
                <c:pt idx="10">
                  <c:v>51.494724098931997</c:v>
                </c:pt>
                <c:pt idx="11">
                  <c:v>51.5</c:v>
                </c:pt>
                <c:pt idx="12">
                  <c:v>54.7</c:v>
                </c:pt>
                <c:pt idx="13">
                  <c:v>55.8</c:v>
                </c:pt>
                <c:pt idx="14">
                  <c:v>66.5</c:v>
                </c:pt>
                <c:pt idx="15">
                  <c:v>67.099999999999994</c:v>
                </c:pt>
                <c:pt idx="16">
                  <c:v>69.599999999999994</c:v>
                </c:pt>
                <c:pt idx="17">
                  <c:v>73.8</c:v>
                </c:pt>
                <c:pt idx="18">
                  <c:v>74.599999999999994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677-4AEF-88F9-CEF8D5D716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060928"/>
        <c:axId val="88202480"/>
      </c:barChart>
      <c:catAx>
        <c:axId val="9206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pt-BR"/>
          </a:p>
        </c:txPr>
        <c:crossAx val="8820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20248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pt-BR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1649049241172720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pt-BR"/>
          </a:p>
        </c:txPr>
        <c:crossAx val="92060928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9D3C105-50CD-406B-AAB2-2E1C180C0F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155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5AEAC-58E6-4DC1-9054-647A98BADEB4}" type="datetimeFigureOut">
              <a:rPr lang="pt-BR" smtClean="0"/>
              <a:pPr/>
              <a:t>20/06/2022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FB678-2FB9-40BC-AF67-444709D30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117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No primeiro</a:t>
            </a:r>
            <a:r>
              <a:rPr lang="pt-BR" baseline="0" dirty="0"/>
              <a:t> item, ressaltamos outros itens além de planejamento, implementação M&amp;A? Ex. diagnóstico</a:t>
            </a:r>
          </a:p>
          <a:p>
            <a:r>
              <a:rPr lang="pt-BR" baseline="0" dirty="0"/>
              <a:t>Quanto que 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gaps se encaixam nesses critérios?  (ultimo slide)</a:t>
            </a:r>
          </a:p>
          <a:p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DD649-F0ED-42D9-8A08-69CD0A82EF46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016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gráficos</a:t>
            </a:r>
            <a:r>
              <a:rPr lang="en-US" baseline="0" dirty="0"/>
              <a:t> </a:t>
            </a:r>
            <a:r>
              <a:rPr lang="en-US" baseline="0" dirty="0" err="1"/>
              <a:t>como</a:t>
            </a:r>
            <a:r>
              <a:rPr lang="en-US" baseline="0" dirty="0"/>
              <a:t> </a:t>
            </a:r>
            <a:r>
              <a:rPr lang="en-US" baseline="0" dirty="0" err="1"/>
              <a:t>esse</a:t>
            </a:r>
            <a:r>
              <a:rPr lang="en-US" baseline="0" dirty="0"/>
              <a:t> </a:t>
            </a:r>
            <a:r>
              <a:rPr lang="en-US" baseline="0" dirty="0" err="1"/>
              <a:t>permitem</a:t>
            </a:r>
            <a:r>
              <a:rPr lang="en-US" baseline="0" dirty="0"/>
              <a:t> </a:t>
            </a:r>
            <a:r>
              <a:rPr lang="en-US" baseline="0" dirty="0" err="1"/>
              <a:t>compreensão</a:t>
            </a:r>
            <a:r>
              <a:rPr lang="en-US" baseline="0" dirty="0"/>
              <a:t> </a:t>
            </a:r>
            <a:r>
              <a:rPr lang="en-US" baseline="0" dirty="0" err="1"/>
              <a:t>mais</a:t>
            </a:r>
            <a:r>
              <a:rPr lang="en-US" baseline="0" dirty="0"/>
              <a:t> </a:t>
            </a:r>
            <a:r>
              <a:rPr lang="en-US" baseline="0" dirty="0" err="1"/>
              <a:t>rápida</a:t>
            </a:r>
            <a:r>
              <a:rPr lang="en-US" baseline="0" dirty="0"/>
              <a:t> do </a:t>
            </a:r>
            <a:r>
              <a:rPr lang="en-US" baseline="0" dirty="0" err="1"/>
              <a:t>público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DD649-F0ED-42D9-8A08-69CD0A82EF46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003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bom</a:t>
            </a:r>
            <a:r>
              <a:rPr lang="en-US" dirty="0"/>
              <a:t> </a:t>
            </a:r>
            <a:r>
              <a:rPr lang="en-US" dirty="0" err="1"/>
              <a:t>gráfico</a:t>
            </a:r>
            <a:r>
              <a:rPr lang="en-US" dirty="0"/>
              <a:t>, de </a:t>
            </a:r>
            <a:r>
              <a:rPr lang="en-US" dirty="0" err="1"/>
              <a:t>fácil</a:t>
            </a:r>
            <a:r>
              <a:rPr lang="en-US" dirty="0"/>
              <a:t> </a:t>
            </a:r>
            <a:r>
              <a:rPr lang="en-US" dirty="0" err="1"/>
              <a:t>compreensão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conseguir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destaque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o </a:t>
            </a:r>
            <a:r>
              <a:rPr lang="en-US" dirty="0" err="1"/>
              <a:t>gráfico</a:t>
            </a:r>
            <a:r>
              <a:rPr lang="en-US" dirty="0"/>
              <a:t> </a:t>
            </a:r>
            <a:r>
              <a:rPr lang="en-US" dirty="0" err="1"/>
              <a:t>geral</a:t>
            </a:r>
            <a:r>
              <a:rPr lang="en-US" dirty="0"/>
              <a:t> do </a:t>
            </a:r>
            <a:r>
              <a:rPr lang="en-US" dirty="0" err="1"/>
              <a:t>Brasil</a:t>
            </a:r>
            <a:r>
              <a:rPr lang="en-US" dirty="0"/>
              <a:t> </a:t>
            </a:r>
            <a:r>
              <a:rPr lang="en-US" dirty="0" err="1"/>
              <a:t>seria</a:t>
            </a:r>
            <a:r>
              <a:rPr lang="en-US" dirty="0"/>
              <a:t> </a:t>
            </a:r>
            <a:r>
              <a:rPr lang="en-US" dirty="0" err="1"/>
              <a:t>interessante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DD649-F0ED-42D9-8A08-69CD0A82EF46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877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bom</a:t>
            </a:r>
            <a:r>
              <a:rPr lang="en-US" baseline="0" dirty="0"/>
              <a:t> </a:t>
            </a:r>
            <a:r>
              <a:rPr lang="en-US" baseline="0" dirty="0" err="1"/>
              <a:t>gráfico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DD649-F0ED-42D9-8A08-69CD0A82EF46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992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bom</a:t>
            </a:r>
            <a:r>
              <a:rPr lang="en-US" dirty="0"/>
              <a:t> </a:t>
            </a:r>
            <a:r>
              <a:rPr lang="en-US" dirty="0" err="1"/>
              <a:t>gráfico</a:t>
            </a:r>
            <a:r>
              <a:rPr lang="en-US" dirty="0"/>
              <a:t>, de </a:t>
            </a:r>
            <a:r>
              <a:rPr lang="en-US" dirty="0" err="1"/>
              <a:t>fácil</a:t>
            </a:r>
            <a:r>
              <a:rPr lang="en-US" dirty="0"/>
              <a:t> </a:t>
            </a:r>
            <a:r>
              <a:rPr lang="en-US" dirty="0" err="1"/>
              <a:t>compreensão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conseguir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destaque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o </a:t>
            </a:r>
            <a:r>
              <a:rPr lang="en-US" dirty="0" err="1"/>
              <a:t>gráfico</a:t>
            </a:r>
            <a:r>
              <a:rPr lang="en-US" dirty="0"/>
              <a:t> </a:t>
            </a:r>
            <a:r>
              <a:rPr lang="en-US" dirty="0" err="1"/>
              <a:t>geral</a:t>
            </a:r>
            <a:r>
              <a:rPr lang="en-US" dirty="0"/>
              <a:t> do </a:t>
            </a:r>
            <a:r>
              <a:rPr lang="en-US" dirty="0" err="1"/>
              <a:t>Brasil</a:t>
            </a:r>
            <a:r>
              <a:rPr lang="en-US" dirty="0"/>
              <a:t> </a:t>
            </a:r>
            <a:r>
              <a:rPr lang="en-US" dirty="0" err="1"/>
              <a:t>seria</a:t>
            </a:r>
            <a:r>
              <a:rPr lang="en-US" dirty="0"/>
              <a:t> </a:t>
            </a:r>
            <a:r>
              <a:rPr lang="en-US" dirty="0" err="1"/>
              <a:t>interessante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DD649-F0ED-42D9-8A08-69CD0A82EF46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78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título Mestre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9C9F5-9D91-4CF1-BD15-675563710989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65407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7FE14-0F37-46F6-B711-ACCFF86F45E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7780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80561-5F20-4701-9AF7-E6C50E72253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43324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AF816-9A46-4967-9814-67E0E03EA25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10273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2032D-C910-410F-AE52-0BBCE0ABF6E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7167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r>
              <a:rPr lang="pt-BR" noProof="0"/>
              <a:t>Clique no ícone para adicionar tabela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EDDD8-D7CE-4062-B593-7414BEEB82C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23828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85900"/>
            <a:ext cx="80295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12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/>
              <a:t>Clique para editar o chapéu mestre</a:t>
            </a:r>
          </a:p>
        </p:txBody>
      </p:sp>
    </p:spTree>
    <p:extLst>
      <p:ext uri="{BB962C8B-B14F-4D97-AF65-F5344CB8AC3E}">
        <p14:creationId xmlns:p14="http://schemas.microsoft.com/office/powerpoint/2010/main" val="213066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pPr/>
              <a:t>20/06/2022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/>
              <a:t>Clique para editar o chapéu mestre</a:t>
            </a:r>
          </a:p>
        </p:txBody>
      </p:sp>
      <p:sp>
        <p:nvSpPr>
          <p:cNvPr id="18" name="Espaço Reservado para Texto 4"/>
          <p:cNvSpPr>
            <a:spLocks noGrp="1"/>
          </p:cNvSpPr>
          <p:nvPr>
            <p:ph type="body" sz="quarter" idx="15" hasCustomPrompt="1"/>
          </p:nvPr>
        </p:nvSpPr>
        <p:spPr>
          <a:xfrm>
            <a:off x="4714875" y="1484313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subtítulo mestre</a:t>
            </a:r>
          </a:p>
        </p:txBody>
      </p:sp>
      <p:sp>
        <p:nvSpPr>
          <p:cNvPr id="20" name="Espaço Reservado para Texto 4"/>
          <p:cNvSpPr>
            <a:spLocks noGrp="1"/>
          </p:cNvSpPr>
          <p:nvPr>
            <p:ph type="body" sz="quarter" idx="16" hasCustomPrompt="1"/>
          </p:nvPr>
        </p:nvSpPr>
        <p:spPr>
          <a:xfrm>
            <a:off x="657225" y="1487488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subtítulo mestre</a:t>
            </a:r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2181225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2190750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4435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04590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85900"/>
            <a:ext cx="80295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2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/>
              <a:t>Clique para editar o chapéu mestre</a:t>
            </a:r>
          </a:p>
        </p:txBody>
      </p:sp>
    </p:spTree>
    <p:extLst>
      <p:ext uri="{BB962C8B-B14F-4D97-AF65-F5344CB8AC3E}">
        <p14:creationId xmlns:p14="http://schemas.microsoft.com/office/powerpoint/2010/main" val="851921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pPr/>
              <a:t>20/06/2022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/>
              <a:t>Clique para editar o chapéu mestre</a:t>
            </a:r>
          </a:p>
        </p:txBody>
      </p:sp>
      <p:sp>
        <p:nvSpPr>
          <p:cNvPr id="18" name="Espaço Reservado para Texto 4"/>
          <p:cNvSpPr>
            <a:spLocks noGrp="1"/>
          </p:cNvSpPr>
          <p:nvPr>
            <p:ph type="body" sz="quarter" idx="15" hasCustomPrompt="1"/>
          </p:nvPr>
        </p:nvSpPr>
        <p:spPr>
          <a:xfrm>
            <a:off x="4714875" y="1484313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subtítulo mestre</a:t>
            </a:r>
          </a:p>
        </p:txBody>
      </p:sp>
      <p:sp>
        <p:nvSpPr>
          <p:cNvPr id="20" name="Espaço Reservado para Texto 4"/>
          <p:cNvSpPr>
            <a:spLocks noGrp="1"/>
          </p:cNvSpPr>
          <p:nvPr>
            <p:ph type="body" sz="quarter" idx="16" hasCustomPrompt="1"/>
          </p:nvPr>
        </p:nvSpPr>
        <p:spPr>
          <a:xfrm>
            <a:off x="657225" y="1487488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subtítulo mestre</a:t>
            </a:r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2181225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2190750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54077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8796C-C27C-45C6-A68D-560ABD788F21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92575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86524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título Mestre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9C9F5-9D91-4CF1-BD15-67556371098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196187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190CC-4525-4618-9E1B-1BB1E9C9A8C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59210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85900"/>
            <a:ext cx="80295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12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/>
              <a:t>Clique para editar o chapéu mestre</a:t>
            </a:r>
          </a:p>
        </p:txBody>
      </p:sp>
    </p:spTree>
    <p:extLst>
      <p:ext uri="{BB962C8B-B14F-4D97-AF65-F5344CB8AC3E}">
        <p14:creationId xmlns:p14="http://schemas.microsoft.com/office/powerpoint/2010/main" val="36345039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8796C-C27C-45C6-A68D-560ABD788F2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263578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pPr/>
              <a:t>20/06/2022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/>
              <a:t>Clique para editar o chapéu mestre</a:t>
            </a:r>
          </a:p>
        </p:txBody>
      </p:sp>
      <p:sp>
        <p:nvSpPr>
          <p:cNvPr id="18" name="Espaço Reservado para Texto 4"/>
          <p:cNvSpPr>
            <a:spLocks noGrp="1"/>
          </p:cNvSpPr>
          <p:nvPr>
            <p:ph type="body" sz="quarter" idx="15" hasCustomPrompt="1"/>
          </p:nvPr>
        </p:nvSpPr>
        <p:spPr>
          <a:xfrm>
            <a:off x="4714875" y="1484313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subtítulo mestre</a:t>
            </a:r>
          </a:p>
        </p:txBody>
      </p:sp>
      <p:sp>
        <p:nvSpPr>
          <p:cNvPr id="20" name="Espaço Reservado para Texto 4"/>
          <p:cNvSpPr>
            <a:spLocks noGrp="1"/>
          </p:cNvSpPr>
          <p:nvPr>
            <p:ph type="body" sz="quarter" idx="16" hasCustomPrompt="1"/>
          </p:nvPr>
        </p:nvSpPr>
        <p:spPr>
          <a:xfrm>
            <a:off x="657225" y="1487488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subtítulo mestre</a:t>
            </a:r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2181225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2190750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70920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27ED-BA15-4CF4-B23D-2AEEB153C0F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0819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EBC05-5023-4656-BBFC-9B6D242B1CA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979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82CE4-4195-4D3C-AC01-CE6D3D1E582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9066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545F8-5BD8-455A-997E-FAF7FDF0FB9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010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190CC-4525-4618-9E1B-1BB1E9C9A8C5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760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27ED-BA15-4CF4-B23D-2AEEB153C0F2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0424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1D077-FF0E-4615-B76E-E6BFAE3BB34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9958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512EA-23B6-4572-80C3-80A89DE7123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293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42E9564D-B961-49E8-B2B9-95C845B5C80C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577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577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  <p:sldLayoutId id="2147483686" r:id="rId18"/>
    <p:sldLayoutId id="2147483688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EBC321-3111-41DC-841E-61BE0E5904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2800" b="1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Importância da Primeira Infância</a:t>
            </a: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A5D2482-3FEA-4447-8D39-1F86DBF20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680" y="4005064"/>
            <a:ext cx="6553200" cy="1752600"/>
          </a:xfrm>
        </p:spPr>
        <p:txBody>
          <a:bodyPr/>
          <a:lstStyle/>
          <a:p>
            <a:pPr algn="ctr"/>
            <a:r>
              <a:rPr lang="pt-BR" dirty="0">
                <a:latin typeface="Garamond" panose="02020404030301010803" pitchFamily="18" charset="0"/>
              </a:rPr>
              <a:t>Naercio Menezes Filho</a:t>
            </a:r>
          </a:p>
          <a:p>
            <a:pPr algn="ctr"/>
            <a:r>
              <a:rPr lang="pt-BR" dirty="0" err="1">
                <a:latin typeface="Garamond" panose="02020404030301010803" pitchFamily="18" charset="0"/>
              </a:rPr>
              <a:t>Insper</a:t>
            </a:r>
            <a:r>
              <a:rPr lang="pt-BR" dirty="0">
                <a:latin typeface="Garamond" panose="02020404030301010803" pitchFamily="18" charset="0"/>
              </a:rPr>
              <a:t>, USP, NCPI, ABC</a:t>
            </a:r>
          </a:p>
        </p:txBody>
      </p:sp>
    </p:spTree>
    <p:extLst>
      <p:ext uri="{BB962C8B-B14F-4D97-AF65-F5344CB8AC3E}">
        <p14:creationId xmlns:p14="http://schemas.microsoft.com/office/powerpoint/2010/main" val="1318401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506030"/>
            <a:ext cx="8481951" cy="857250"/>
          </a:xfrm>
        </p:spPr>
        <p:txBody>
          <a:bodyPr/>
          <a:lstStyle/>
          <a:p>
            <a:r>
              <a:rPr lang="pt-BR" sz="4000" dirty="0">
                <a:solidFill>
                  <a:srgbClr val="FF0000"/>
                </a:solidFill>
              </a:rPr>
              <a:t>Diferenças de Peso na Infância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668" y="1572378"/>
            <a:ext cx="7134101" cy="377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128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10FB9C-57DA-4FA0-8179-6C1F696D4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57" y="3862793"/>
            <a:ext cx="7920880" cy="1139825"/>
          </a:xfrm>
        </p:spPr>
        <p:txBody>
          <a:bodyPr/>
          <a:lstStyle/>
          <a:p>
            <a:pPr algn="r"/>
            <a:r>
              <a:rPr lang="pt-BR" dirty="0">
                <a:solidFill>
                  <a:srgbClr val="FF0000"/>
                </a:solidFill>
              </a:rPr>
              <a:t>Consequências</a:t>
            </a:r>
          </a:p>
        </p:txBody>
      </p:sp>
    </p:spTree>
    <p:extLst>
      <p:ext uri="{BB962C8B-B14F-4D97-AF65-F5344CB8AC3E}">
        <p14:creationId xmlns:p14="http://schemas.microsoft.com/office/powerpoint/2010/main" val="3479328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6"/>
          <p:cNvSpPr>
            <a:spLocks noChangeArrowheads="1"/>
          </p:cNvSpPr>
          <p:nvPr/>
        </p:nvSpPr>
        <p:spPr bwMode="auto">
          <a:xfrm>
            <a:off x="519112" y="125413"/>
            <a:ext cx="837336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Garamond" pitchFamily="18" charset="0"/>
              </a:rPr>
              <a:t>Reflexos</a:t>
            </a:r>
            <a:r>
              <a:rPr lang="en-US" sz="4000" dirty="0">
                <a:solidFill>
                  <a:srgbClr val="FF0000"/>
                </a:solidFill>
                <a:latin typeface="Garamond" pitchFamily="18" charset="0"/>
              </a:rPr>
              <a:t> no </a:t>
            </a:r>
            <a:r>
              <a:rPr lang="en-US" sz="4000" dirty="0" err="1">
                <a:solidFill>
                  <a:srgbClr val="FF0000"/>
                </a:solidFill>
                <a:latin typeface="Garamond" pitchFamily="18" charset="0"/>
              </a:rPr>
              <a:t>Aprendizado</a:t>
            </a:r>
            <a:r>
              <a:rPr lang="en-US" sz="4000" dirty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</p:txBody>
      </p:sp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80657"/>
              </p:ext>
            </p:extLst>
          </p:nvPr>
        </p:nvGraphicFramePr>
        <p:xfrm>
          <a:off x="503548" y="1124744"/>
          <a:ext cx="8136904" cy="49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7538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ítulo 120"/>
          <p:cNvSpPr>
            <a:spLocks noGrp="1"/>
          </p:cNvSpPr>
          <p:nvPr>
            <p:ph type="title"/>
          </p:nvPr>
        </p:nvSpPr>
        <p:spPr>
          <a:xfrm>
            <a:off x="507666" y="392700"/>
            <a:ext cx="8029575" cy="721519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latin typeface="Garamond" panose="02020404030301010803" pitchFamily="18" charset="0"/>
              </a:rPr>
              <a:t>Queda de desempenho ao longo do PISA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quarter" idx="13"/>
          </p:nvPr>
        </p:nvSpPr>
        <p:spPr>
          <a:xfrm>
            <a:off x="3120507" y="1155398"/>
            <a:ext cx="3971925" cy="639762"/>
          </a:xfrm>
        </p:spPr>
        <p:txBody>
          <a:bodyPr/>
          <a:lstStyle/>
          <a:p>
            <a:pPr algn="ctr"/>
            <a:r>
              <a:rPr lang="pt-BR" sz="2000" dirty="0">
                <a:latin typeface="Garamond" panose="02020404030301010803" pitchFamily="18" charset="0"/>
              </a:rPr>
              <a:t>Brasil, Finlândia e Coréia do Sul</a:t>
            </a:r>
          </a:p>
        </p:txBody>
      </p:sp>
      <p:pic>
        <p:nvPicPr>
          <p:cNvPr id="127" name="Espaço Reservado para Conteúdo 125" descr="P:\Alex\Produtividade\PISA\linha brasil media movel paises top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9387" y="1996751"/>
            <a:ext cx="6732889" cy="426409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7" name="CaixaDeTexto 26"/>
              <p:cNvSpPr txBox="1"/>
              <p:nvPr/>
            </p:nvSpPr>
            <p:spPr>
              <a:xfrm>
                <a:off x="2306717" y="7196971"/>
                <a:ext cx="163235" cy="196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675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𝑨</m:t>
                      </m:r>
                    </m:oMath>
                  </m:oMathPara>
                </a14:m>
                <a:endParaRPr lang="pt-BR" sz="675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7" name="CaixaDe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5623" y="7309961"/>
                <a:ext cx="217646" cy="2308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Rectangle 110"/>
          <p:cNvSpPr>
            <a:spLocks noChangeArrowheads="1"/>
          </p:cNvSpPr>
          <p:nvPr/>
        </p:nvSpPr>
        <p:spPr bwMode="auto">
          <a:xfrm>
            <a:off x="1143001" y="1524868"/>
            <a:ext cx="103939" cy="207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35" tIns="25718" rIns="51435" bIns="2571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1013"/>
          </a:p>
        </p:txBody>
      </p:sp>
      <p:sp>
        <p:nvSpPr>
          <p:cNvPr id="99" name="Rectangle 116"/>
          <p:cNvSpPr>
            <a:spLocks noChangeArrowheads="1"/>
          </p:cNvSpPr>
          <p:nvPr/>
        </p:nvSpPr>
        <p:spPr bwMode="auto">
          <a:xfrm>
            <a:off x="1143001" y="2958084"/>
            <a:ext cx="103939" cy="207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35" tIns="25718" rIns="51435" bIns="2571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1013"/>
          </a:p>
        </p:txBody>
      </p:sp>
    </p:spTree>
    <p:extLst>
      <p:ext uri="{BB962C8B-B14F-4D97-AF65-F5344CB8AC3E}">
        <p14:creationId xmlns:p14="http://schemas.microsoft.com/office/powerpoint/2010/main" val="126854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10FB9C-57DA-4FA0-8179-6C1F696D4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401" y="4166495"/>
            <a:ext cx="7920880" cy="1139825"/>
          </a:xfrm>
        </p:spPr>
        <p:txBody>
          <a:bodyPr/>
          <a:lstStyle/>
          <a:p>
            <a:pPr algn="r"/>
            <a:r>
              <a:rPr lang="pt-BR" dirty="0">
                <a:solidFill>
                  <a:srgbClr val="FF0000"/>
                </a:solidFill>
              </a:rPr>
              <a:t>Avanços Recentes</a:t>
            </a:r>
          </a:p>
        </p:txBody>
      </p:sp>
    </p:spTree>
    <p:extLst>
      <p:ext uri="{BB962C8B-B14F-4D97-AF65-F5344CB8AC3E}">
        <p14:creationId xmlns:p14="http://schemas.microsoft.com/office/powerpoint/2010/main" val="2891602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6864" cy="464344"/>
          </a:xfrm>
        </p:spPr>
        <p:txBody>
          <a:bodyPr>
            <a:noAutofit/>
          </a:bodyPr>
          <a:lstStyle/>
          <a:p>
            <a:pPr algn="ctr"/>
            <a:r>
              <a:rPr lang="pt-BR" sz="3600" dirty="0">
                <a:solidFill>
                  <a:srgbClr val="C00000"/>
                </a:solidFill>
                <a:latin typeface="Garamond" panose="02020404030301010803" pitchFamily="18" charset="0"/>
              </a:rPr>
              <a:t>Brasil: avanços nos últimos 30 anos</a:t>
            </a:r>
            <a:endParaRPr lang="en-US" sz="3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9208" y="1340768"/>
            <a:ext cx="7469660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Antes de 1988 – Pobreza e Mortalidade Infantil  elevadas 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Secas: mortalidade ou Migração para cidades do Sudeste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Desde 1988: SUS, Estratégia Saúde da Família, Bolsa-Família, Seguro Desemprego, Aposentadoria Rural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Quedas nas taxas de mortalidade infantil, aumento na hospitalização, diminuição da pobreza e da desigualdade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Aumento de Renda Familiar e do Consumo</a:t>
            </a:r>
          </a:p>
        </p:txBody>
      </p:sp>
    </p:spTree>
    <p:extLst>
      <p:ext uri="{BB962C8B-B14F-4D97-AF65-F5344CB8AC3E}">
        <p14:creationId xmlns:p14="http://schemas.microsoft.com/office/powerpoint/2010/main" val="3757437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249577" y="460046"/>
            <a:ext cx="61722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hangingPunct="1"/>
            <a:r>
              <a:rPr lang="pt-BR" sz="4400" dirty="0">
                <a:solidFill>
                  <a:srgbClr val="FF0000"/>
                </a:solidFill>
                <a:latin typeface="Garamond" pitchFamily="18" charset="0"/>
              </a:rPr>
              <a:t>Pobreza diminuiu muito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D2B2D570-C536-4131-BC95-17AC0258F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577" y="1581981"/>
            <a:ext cx="6644846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168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539552" y="404664"/>
            <a:ext cx="7819794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8857" tIns="54428" rIns="108857" bIns="54428" numCol="1" anchor="ctr" anchorCtr="0" compatLnSpc="1">
            <a:prstTxWarp prst="textNoShape">
              <a:avLst/>
            </a:prstTxWarp>
            <a:noAutofit/>
          </a:bodyPr>
          <a:lstStyle>
            <a:lvl1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342900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6pPr>
            <a:lvl7pPr marL="685797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7pPr>
            <a:lvl8pPr marL="1028696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8pPr>
            <a:lvl9pPr marL="1371596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3600" dirty="0">
                <a:solidFill>
                  <a:srgbClr val="FF0000"/>
                </a:solidFill>
                <a:latin typeface="Garamond" pitchFamily="18" charset="0"/>
              </a:rPr>
              <a:t>Cobertura: estratégia saúde da família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52E594C1-06FA-4A54-BB50-AB8BE7E8A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396" y="1340768"/>
            <a:ext cx="720090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96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683568" y="335931"/>
            <a:ext cx="7128792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8857" tIns="54428" rIns="108857" bIns="54428" numCol="1" anchor="ctr" anchorCtr="0" compatLnSpc="1">
            <a:prstTxWarp prst="textNoShape">
              <a:avLst/>
            </a:prstTxWarp>
            <a:noAutofit/>
          </a:bodyPr>
          <a:lstStyle>
            <a:lvl1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342900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6pPr>
            <a:lvl7pPr marL="685797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7pPr>
            <a:lvl8pPr marL="1028696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8pPr>
            <a:lvl9pPr marL="1371596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dirty="0">
                <a:solidFill>
                  <a:srgbClr val="FF0000"/>
                </a:solidFill>
                <a:latin typeface="Garamond" pitchFamily="18" charset="0"/>
              </a:rPr>
              <a:t>Queda na mortalidade infantil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CF30994F-9617-4B91-B28B-5114A04262F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6928564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792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10FB9C-57DA-4FA0-8179-6C1F696D4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401" y="4218908"/>
            <a:ext cx="7920880" cy="1139825"/>
          </a:xfrm>
        </p:spPr>
        <p:txBody>
          <a:bodyPr/>
          <a:lstStyle/>
          <a:p>
            <a:pPr algn="r"/>
            <a:r>
              <a:rPr lang="pt-BR" dirty="0">
                <a:solidFill>
                  <a:srgbClr val="FF0000"/>
                </a:solidFill>
              </a:rPr>
              <a:t>Propostas para o Futuro</a:t>
            </a:r>
          </a:p>
        </p:txBody>
      </p:sp>
    </p:spTree>
    <p:extLst>
      <p:ext uri="{BB962C8B-B14F-4D97-AF65-F5344CB8AC3E}">
        <p14:creationId xmlns:p14="http://schemas.microsoft.com/office/powerpoint/2010/main" val="330297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10FB9C-57DA-4FA0-8179-6C1F696D4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743" y="3430188"/>
            <a:ext cx="7920880" cy="1139825"/>
          </a:xfrm>
        </p:spPr>
        <p:txBody>
          <a:bodyPr/>
          <a:lstStyle/>
          <a:p>
            <a:pPr algn="r"/>
            <a:r>
              <a:rPr lang="pt-BR" dirty="0">
                <a:solidFill>
                  <a:srgbClr val="FF0000"/>
                </a:solidFill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273400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0056" y="532532"/>
            <a:ext cx="7776864" cy="464344"/>
          </a:xfrm>
        </p:spPr>
        <p:txBody>
          <a:bodyPr>
            <a:noAutofit/>
          </a:bodyPr>
          <a:lstStyle/>
          <a:p>
            <a:pPr algn="ctr"/>
            <a:r>
              <a:rPr lang="pt-BR" sz="3600" dirty="0">
                <a:solidFill>
                  <a:srgbClr val="FF0000"/>
                </a:solidFill>
                <a:latin typeface="Garamond" panose="02020404030301010803" pitchFamily="18" charset="0"/>
              </a:rPr>
              <a:t>Futuro: investir </a:t>
            </a:r>
            <a:r>
              <a:rPr lang="pt-BR" sz="4000" dirty="0">
                <a:solidFill>
                  <a:srgbClr val="FF0000"/>
                </a:solidFill>
                <a:latin typeface="Garamond" panose="02020404030301010803" pitchFamily="18" charset="0"/>
              </a:rPr>
              <a:t>mais</a:t>
            </a:r>
            <a:r>
              <a:rPr lang="pt-BR" sz="3600" dirty="0">
                <a:solidFill>
                  <a:srgbClr val="FF0000"/>
                </a:solidFill>
                <a:latin typeface="Garamond" panose="02020404030301010803" pitchFamily="18" charset="0"/>
              </a:rPr>
              <a:t> nas Crianças</a:t>
            </a:r>
            <a:endParaRPr lang="en-US" sz="36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9208" y="1340768"/>
            <a:ext cx="7469660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Estratégia Intersetorial: Assistência, Saúde, Educação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Programa Bolsa Família Ampliado – foco nas crianças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Programa Criança Feliz - avaliação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Eliminar Pobreza Infantil e igualar oportunidades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Reformular programas -&gt; melhorar custo/benefício -&gt; usando novas tecnologias</a:t>
            </a:r>
          </a:p>
          <a:p>
            <a:pPr>
              <a:lnSpc>
                <a:spcPct val="150000"/>
              </a:lnSpc>
              <a:buSzPct val="100000"/>
              <a:buFont typeface="Arial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 Expansão da educação infantil: incentivos - FUNDEB</a:t>
            </a:r>
          </a:p>
        </p:txBody>
      </p:sp>
    </p:spTree>
    <p:extLst>
      <p:ext uri="{BB962C8B-B14F-4D97-AF65-F5344CB8AC3E}">
        <p14:creationId xmlns:p14="http://schemas.microsoft.com/office/powerpoint/2010/main" val="2032502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5141"/>
            <a:ext cx="8229600" cy="619125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Conclusões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0326" y="1340768"/>
            <a:ext cx="8352928" cy="4896544"/>
          </a:xfrm>
        </p:spPr>
        <p:txBody>
          <a:bodyPr>
            <a:no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t-BR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rogramas que aliviam a situação das mães e das crianças nas famílias mais pobres têm vários efeitos importantes ao longo da vida.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que tenham um desenvolvimento saudável, as crianças precisam ter nutrição adequada, um ambiente familiar afetivo e seguro, serem constantemente estimuladas e depois uma educação de qualidade.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crianças aprendem com os seus relacionamentos afetivos desde o nascimento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investimento público para as crianças em situação de vulnerabilidade tem que ser elevado e começar muito antes delas entrarem na escola.</a:t>
            </a:r>
          </a:p>
          <a:p>
            <a:pPr>
              <a:lnSpc>
                <a:spcPct val="130000"/>
              </a:lnSpc>
            </a:pPr>
            <a:endParaRPr lang="pt-BR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319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318D11FE-D48C-4245-8070-0BE72E06C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19125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2AAEEDD-6600-407E-A07D-1253AF41F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569" y="1246820"/>
            <a:ext cx="8029575" cy="4364360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retorno econômico dos investimentos públicos na primeira infância é mais alto do que  em qualquer outro período da vida.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t-BR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mportante priorizarmos os investimentos nas famílias mais pobres com crianças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t-BR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ossa única oportunidade de sairmos da crise de produtividade que persiste por quase três décadas é investirmos nas novas gerações.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Elas precisam crescer numa sociedade com mais igualdade de oportunidades, algo que não existiu até hoje no Brasil.</a:t>
            </a:r>
          </a:p>
          <a:p>
            <a:pPr>
              <a:lnSpc>
                <a:spcPct val="150000"/>
              </a:lnSpc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52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19125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7556" y="1268760"/>
            <a:ext cx="8029575" cy="47244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10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Princípio: Igualdade de Oportunidades : todas as crianças nascidas no Brasil teriam que ter as mesmas oportunidades para se desenvolver: independente de renda, cor, sexo e região</a:t>
            </a:r>
          </a:p>
          <a:p>
            <a:pPr marL="342900" indent="-342900">
              <a:lnSpc>
                <a:spcPct val="110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Problemas na infância  podem gerar problemas no desenvolvimento - dificuldades de aprendizagem que se acumulam ao longo da vida</a:t>
            </a:r>
          </a:p>
          <a:p>
            <a:pPr marL="342900" indent="-342900">
              <a:lnSpc>
                <a:spcPct val="110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Questão principal é a falta de investimento nas crianças: gravidez, infância, adolescência.</a:t>
            </a:r>
          </a:p>
          <a:p>
            <a:pPr marL="342900" indent="-342900">
              <a:lnSpc>
                <a:spcPct val="110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Investimentos na primeira infância tem maior retorno para a sociedade: evitam gastos futuros</a:t>
            </a:r>
          </a:p>
        </p:txBody>
      </p:sp>
    </p:spTree>
    <p:extLst>
      <p:ext uri="{BB962C8B-B14F-4D97-AF65-F5344CB8AC3E}">
        <p14:creationId xmlns:p14="http://schemas.microsoft.com/office/powerpoint/2010/main" val="262198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836" y="404664"/>
            <a:ext cx="8229600" cy="619125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Introdução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11560" y="1268760"/>
            <a:ext cx="8352928" cy="5026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Importância dos primeiros estágios da vida - &gt; processo de desenvolvimento cerebral é afetado por experiências que podem modificar estrutura cerebral &amp; desenvolvimento neuronal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O cérebro tem </a:t>
            </a:r>
            <a:r>
              <a:rPr lang="pt-BR" sz="2400" b="1" dirty="0">
                <a:latin typeface="Garamond" panose="02020404030301010803" pitchFamily="18" charset="0"/>
              </a:rPr>
              <a:t>plasticidade</a:t>
            </a:r>
            <a:r>
              <a:rPr lang="pt-BR" sz="2400" dirty="0">
                <a:latin typeface="Garamond" panose="02020404030301010803" pitchFamily="18" charset="0"/>
              </a:rPr>
              <a:t> ao longo da vida, mas há momentos ideais para o desenvolvimento de certas funções, principalmente no início da vida -&gt; visão, audição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latin typeface="Garamond" panose="02020404030301010803" pitchFamily="18" charset="0"/>
              </a:rPr>
              <a:t>Pobreza pode afetar a </a:t>
            </a:r>
            <a:r>
              <a:rPr lang="pt-BR" sz="2400" b="1" dirty="0">
                <a:latin typeface="Garamond" panose="02020404030301010803" pitchFamily="18" charset="0"/>
              </a:rPr>
              <a:t>saúde mental dos pais</a:t>
            </a:r>
            <a:r>
              <a:rPr lang="pt-BR" sz="2400" dirty="0">
                <a:latin typeface="Garamond" panose="02020404030301010803" pitchFamily="18" charset="0"/>
              </a:rPr>
              <a:t> e o </a:t>
            </a:r>
            <a:r>
              <a:rPr lang="pt-BR" sz="2400" b="1" dirty="0">
                <a:latin typeface="Garamond" panose="02020404030301010803" pitchFamily="18" charset="0"/>
              </a:rPr>
              <a:t>ambiente familiar </a:t>
            </a:r>
            <a:r>
              <a:rPr lang="pt-BR" sz="2400" dirty="0">
                <a:latin typeface="Garamond" panose="02020404030301010803" pitchFamily="18" charset="0"/>
              </a:rPr>
              <a:t>-&gt; afetando as interações entre pais e filhos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65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836" y="404664"/>
            <a:ext cx="8229600" cy="619125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Recursos financeiros na 1ª Infância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431540" y="1401724"/>
            <a:ext cx="8280920" cy="4472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pt-BR" sz="2400" dirty="0">
                <a:latin typeface="Garamond" pitchFamily="18" charset="0"/>
              </a:rPr>
              <a:t>Relação clara entre </a:t>
            </a:r>
            <a:r>
              <a:rPr lang="pt-BR" sz="2400" dirty="0">
                <a:solidFill>
                  <a:srgbClr val="FF0000"/>
                </a:solidFill>
                <a:latin typeface="Garamond" pitchFamily="18" charset="0"/>
              </a:rPr>
              <a:t>nível-socioeconômico e saúde</a:t>
            </a:r>
            <a:endParaRPr lang="pt-BR" sz="2400" dirty="0">
              <a:latin typeface="Garamond" pitchFamily="18" charset="0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pt-BR" sz="2400" dirty="0">
                <a:latin typeface="Garamond" pitchFamily="18" charset="0"/>
              </a:rPr>
              <a:t> A força dessa relação aumenta à medida com a idade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pt-BR" sz="2400" dirty="0">
                <a:latin typeface="Garamond" pitchFamily="18" charset="0"/>
              </a:rPr>
              <a:t>Problemas financeiros durante os primeiros estágios da vida podem afetar a acumulação de capital humano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pt-BR" sz="2400" dirty="0">
                <a:latin typeface="Garamond" pitchFamily="18" charset="0"/>
              </a:rPr>
              <a:t>Pobreza pode afetar a aquisição de nutrientes (alimentação)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pt-BR" sz="2400" dirty="0">
                <a:solidFill>
                  <a:srgbClr val="FF0000"/>
                </a:solidFill>
                <a:latin typeface="Garamond" pitchFamily="18" charset="0"/>
              </a:rPr>
              <a:t>Períodos críticos </a:t>
            </a:r>
            <a:r>
              <a:rPr lang="pt-BR" sz="2400" dirty="0">
                <a:latin typeface="Garamond" pitchFamily="18" charset="0"/>
              </a:rPr>
              <a:t>para o desenvolvimento cerebral -&gt; falta de nutrientes afeta aquisição de habilidades cognitivas e </a:t>
            </a:r>
            <a:r>
              <a:rPr lang="pt-BR" sz="2400" dirty="0" err="1">
                <a:latin typeface="Garamond" pitchFamily="18" charset="0"/>
              </a:rPr>
              <a:t>socio-emocionais</a:t>
            </a:r>
            <a:r>
              <a:rPr lang="pt-BR" sz="2400" dirty="0">
                <a:latin typeface="Garamond" pitchFamily="18" charset="0"/>
              </a:rPr>
              <a:t> (perseverança, resiliência, </a:t>
            </a:r>
            <a:r>
              <a:rPr lang="pt-BR" sz="2400" dirty="0" err="1">
                <a:latin typeface="Garamond" pitchFamily="18" charset="0"/>
              </a:rPr>
              <a:t>neuroticismo</a:t>
            </a:r>
            <a:r>
              <a:rPr lang="pt-BR" sz="2400" dirty="0">
                <a:latin typeface="Garamond" pitchFamily="18" charset="0"/>
              </a:rPr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187623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>
                <a:solidFill>
                  <a:srgbClr val="FF0000"/>
                </a:solidFill>
              </a:rPr>
              <a:t> Estresse e Desenvolvimento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1268760"/>
            <a:ext cx="7776864" cy="5122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pt-BR" sz="2200" dirty="0">
                <a:latin typeface="+mj-lt"/>
              </a:rPr>
              <a:t>Exemplos: crescimento do PIB no mês de nascimento aumenta esperança de vida: Holanda para nascidos entre  1812-1912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pt-BR" sz="2200" dirty="0">
                <a:latin typeface="+mj-lt"/>
              </a:rPr>
              <a:t>Demissões em massa na cidade provocam queda no peso ao nascer 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pt-BR" sz="2200" dirty="0">
                <a:latin typeface="+mj-lt"/>
              </a:rPr>
              <a:t>Stress materno (exposição no útero ao hormônio cortisol) -&gt; filhos têm cognição, saúde e escolaridade piores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pt-BR" sz="2200" dirty="0">
                <a:latin typeface="+mj-lt"/>
              </a:rPr>
              <a:t>Exposição intrauterina a stress materno (morte de parente) aumenta consumo de antidepressivos e ansiolíticos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pt-BR" sz="2200" dirty="0">
                <a:latin typeface="+mj-lt"/>
              </a:rPr>
              <a:t>Separações familiares durante a gravidez-&gt; deprime indicadores ao de peso ao nascer</a:t>
            </a:r>
          </a:p>
          <a:p>
            <a:pPr marL="342900" indent="-342900">
              <a:lnSpc>
                <a:spcPct val="150000"/>
              </a:lnSpc>
              <a:buFontTx/>
              <a:buChar char="•"/>
            </a:pPr>
            <a:endParaRPr lang="pt-B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986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10FB9C-57DA-4FA0-8179-6C1F696D4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369" y="4139004"/>
            <a:ext cx="7920880" cy="1139825"/>
          </a:xfrm>
        </p:spPr>
        <p:txBody>
          <a:bodyPr/>
          <a:lstStyle/>
          <a:p>
            <a:pPr algn="r"/>
            <a:r>
              <a:rPr lang="pt-BR" dirty="0">
                <a:solidFill>
                  <a:srgbClr val="FF0000"/>
                </a:solidFill>
              </a:rPr>
              <a:t>Dados</a:t>
            </a:r>
          </a:p>
        </p:txBody>
      </p:sp>
    </p:spTree>
    <p:extLst>
      <p:ext uri="{BB962C8B-B14F-4D97-AF65-F5344CB8AC3E}">
        <p14:creationId xmlns:p14="http://schemas.microsoft.com/office/powerpoint/2010/main" val="20494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7"/>
          <p:cNvSpPr txBox="1">
            <a:spLocks/>
          </p:cNvSpPr>
          <p:nvPr/>
        </p:nvSpPr>
        <p:spPr bwMode="auto">
          <a:xfrm>
            <a:off x="365634" y="1124744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defTabSz="542925" rtl="0" eaLnBrk="0" fontAlgn="base" hangingPunct="0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342900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6pPr>
            <a:lvl7pPr marL="685797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7pPr>
            <a:lvl8pPr marL="1028696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8pPr>
            <a:lvl9pPr marL="1371596" algn="ctr" defTabSz="544115" rtl="0" fontAlgn="base">
              <a:spcBef>
                <a:spcPct val="0"/>
              </a:spcBef>
              <a:spcAft>
                <a:spcPct val="0"/>
              </a:spcAft>
              <a:defRPr sz="525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750"/>
              </a:spcBef>
            </a:pPr>
            <a:r>
              <a:rPr lang="pt-BR" sz="4000" dirty="0">
                <a:solidFill>
                  <a:srgbClr val="FF0000"/>
                </a:solidFill>
                <a:latin typeface="Garamond" panose="02020404030301010803" pitchFamily="18" charset="0"/>
                <a:ea typeface="+mn-ea"/>
                <a:cs typeface="Helvetica" panose="020B0604020202020204" pitchFamily="34" charset="0"/>
              </a:rPr>
              <a:t>Número de Crianças (0/6) no Brasil</a:t>
            </a:r>
            <a:r>
              <a:rPr lang="pt-BR" sz="4000" dirty="0">
                <a:solidFill>
                  <a:srgbClr val="FF0000"/>
                </a:solidFill>
                <a:latin typeface="Garamond" panose="02020404030301010803" pitchFamily="18" charset="0"/>
                <a:ea typeface="Dotum" charset="0"/>
                <a:cs typeface="Helvetica"/>
              </a:rPr>
              <a:t/>
            </a:r>
            <a:br>
              <a:rPr lang="pt-BR" sz="4000" dirty="0">
                <a:solidFill>
                  <a:srgbClr val="FF0000"/>
                </a:solidFill>
                <a:latin typeface="Garamond" panose="02020404030301010803" pitchFamily="18" charset="0"/>
                <a:ea typeface="Dotum" charset="0"/>
                <a:cs typeface="Helvetica"/>
              </a:rPr>
            </a:br>
            <a:endParaRPr lang="pt-BR" sz="4000" dirty="0">
              <a:solidFill>
                <a:srgbClr val="FF0000"/>
              </a:solidFill>
              <a:latin typeface="Garamond" panose="02020404030301010803" pitchFamily="18" charset="0"/>
              <a:ea typeface="Dotum" charset="0"/>
              <a:cs typeface="Helvetica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4A83FD1F-AF16-464F-A913-A075A1C4C7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276872"/>
            <a:ext cx="6480720" cy="278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16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73571"/>
          </a:xfrm>
        </p:spPr>
        <p:txBody>
          <a:bodyPr/>
          <a:lstStyle/>
          <a:p>
            <a:pPr algn="ctr"/>
            <a:r>
              <a:rPr lang="pt-BR" sz="4000" dirty="0">
                <a:solidFill>
                  <a:srgbClr val="FF0000"/>
                </a:solidFill>
              </a:rPr>
              <a:t>Crianças vivendo com Restrições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91644591-E774-4D81-9E0D-63B000590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533" y="1482943"/>
            <a:ext cx="7470934" cy="396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95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" id="{371E5A11-01C4-4B72-86B3-FF7728F0F9E4}" vid="{20833EDF-C5C6-40C1-85FC-C07470ED4CED}"/>
    </a:ext>
  </a:extLst>
</a:theme>
</file>

<file path=ppt/theme/theme2.xml><?xml version="1.0" encoding="utf-8"?>
<a:theme xmlns:a="http://schemas.openxmlformats.org/drawingml/2006/main" name="Template Olhar Futuro_HCP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18261</TotalTime>
  <Words>762</Words>
  <Application>Microsoft Office PowerPoint</Application>
  <PresentationFormat>Apresentação na tela (4:3)</PresentationFormat>
  <Paragraphs>78</Paragraphs>
  <Slides>22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36" baseType="lpstr">
      <vt:lpstr>MS PGothic</vt:lpstr>
      <vt:lpstr>Arial</vt:lpstr>
      <vt:lpstr>Calibri</vt:lpstr>
      <vt:lpstr>Calibri Light</vt:lpstr>
      <vt:lpstr>Cambria Math</vt:lpstr>
      <vt:lpstr>Dotum</vt:lpstr>
      <vt:lpstr>Garamond</vt:lpstr>
      <vt:lpstr>Helvetica</vt:lpstr>
      <vt:lpstr>Segoe UI</vt:lpstr>
      <vt:lpstr>Times New Roman</vt:lpstr>
      <vt:lpstr>Verdana</vt:lpstr>
      <vt:lpstr>Wingdings</vt:lpstr>
      <vt:lpstr>Tema1</vt:lpstr>
      <vt:lpstr>Template Olhar Futuro_HCP</vt:lpstr>
      <vt:lpstr>Importância da Primeira Infância</vt:lpstr>
      <vt:lpstr>Introdução</vt:lpstr>
      <vt:lpstr>Introdução</vt:lpstr>
      <vt:lpstr>Introdução</vt:lpstr>
      <vt:lpstr>Recursos financeiros na 1ª Infância</vt:lpstr>
      <vt:lpstr> Estresse e Desenvolvimento</vt:lpstr>
      <vt:lpstr>Dados</vt:lpstr>
      <vt:lpstr>Apresentação do PowerPoint</vt:lpstr>
      <vt:lpstr>Crianças vivendo com Restrições</vt:lpstr>
      <vt:lpstr>Diferenças de Peso na Infância</vt:lpstr>
      <vt:lpstr>Consequências</vt:lpstr>
      <vt:lpstr>Apresentação do PowerPoint</vt:lpstr>
      <vt:lpstr>Queda de desempenho ao longo do PISA</vt:lpstr>
      <vt:lpstr>Avanços Recentes</vt:lpstr>
      <vt:lpstr>Brasil: avanços nos últimos 30 anos</vt:lpstr>
      <vt:lpstr>Pobreza diminuiu muito</vt:lpstr>
      <vt:lpstr>Apresentação do PowerPoint</vt:lpstr>
      <vt:lpstr>Apresentação do PowerPoint</vt:lpstr>
      <vt:lpstr>Propostas para o Futuro</vt:lpstr>
      <vt:lpstr>Futuro: investir mais nas Crianças</vt:lpstr>
      <vt:lpstr>Conclusões</vt:lpstr>
      <vt:lpstr>Conclusões</vt:lpstr>
    </vt:vector>
  </TitlesOfParts>
  <Company>FIPE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e Distribuição de Renda no Brasil</dc:title>
  <dc:creator>Naercio</dc:creator>
  <cp:lastModifiedBy>Elizabeth Gomes de Lima Santos</cp:lastModifiedBy>
  <cp:revision>489</cp:revision>
  <dcterms:created xsi:type="dcterms:W3CDTF">2004-08-11T12:46:16Z</dcterms:created>
  <dcterms:modified xsi:type="dcterms:W3CDTF">2022-06-20T13:26:02Z</dcterms:modified>
</cp:coreProperties>
</file>