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4"/>
    <p:sldMasterId id="2147484031" r:id="rId5"/>
    <p:sldMasterId id="2147483978" r:id="rId6"/>
    <p:sldMasterId id="2147483932" r:id="rId7"/>
  </p:sldMasterIdLst>
  <p:notesMasterIdLst>
    <p:notesMasterId r:id="rId22"/>
  </p:notesMasterIdLst>
  <p:handoutMasterIdLst>
    <p:handoutMasterId r:id="rId23"/>
  </p:handoutMasterIdLst>
  <p:sldIdLst>
    <p:sldId id="3159" r:id="rId8"/>
    <p:sldId id="341" r:id="rId9"/>
    <p:sldId id="3160" r:id="rId10"/>
    <p:sldId id="299" r:id="rId11"/>
    <p:sldId id="290" r:id="rId12"/>
    <p:sldId id="428" r:id="rId13"/>
    <p:sldId id="3156" r:id="rId14"/>
    <p:sldId id="283" r:id="rId15"/>
    <p:sldId id="3157" r:id="rId16"/>
    <p:sldId id="282" r:id="rId17"/>
    <p:sldId id="281" r:id="rId18"/>
    <p:sldId id="279" r:id="rId19"/>
    <p:sldId id="277" r:id="rId20"/>
    <p:sldId id="262" r:id="rId21"/>
  </p:sldIdLst>
  <p:sldSz cx="12192000" cy="6858000"/>
  <p:notesSz cx="6792913" cy="99250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sa Araujo Santos" initials="LAS" lastIdx="9" clrIdx="0">
    <p:extLst>
      <p:ext uri="{19B8F6BF-5375-455C-9EA6-DF929625EA0E}">
        <p15:presenceInfo xmlns:p15="http://schemas.microsoft.com/office/powerpoint/2012/main" userId="S-1-12-1-3194325182-1111678808-704200076-2633989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7A5"/>
    <a:srgbClr val="E0A59E"/>
    <a:srgbClr val="FFE4B4"/>
    <a:srgbClr val="B2C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lima\AppData\Roaming\Microsoft\Excel\Portif&#243;lio%202021%20(version%201)%20(Recuperad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Planilha2!$F$1</c:f>
              <c:strCache>
                <c:ptCount val="1"/>
                <c:pt idx="0">
                  <c:v>0 a 3 anos</c:v>
                </c:pt>
              </c:strCache>
            </c:strRef>
          </c:tx>
          <c:spPr>
            <a:ln w="28575" cap="rnd">
              <a:solidFill>
                <a:srgbClr val="90BBB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0BBBA"/>
              </a:solidFill>
              <a:ln w="9525">
                <a:solidFill>
                  <a:srgbClr val="90BBBA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2C2E5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Planilha2!$E$2:$E$15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Planilha2!$F$2:$F$15</c:f>
              <c:numCache>
                <c:formatCode>0.00%</c:formatCode>
                <c:ptCount val="14"/>
                <c:pt idx="0">
                  <c:v>0.16700000000000001</c:v>
                </c:pt>
                <c:pt idx="1">
                  <c:v>0.19600000000000001</c:v>
                </c:pt>
                <c:pt idx="2">
                  <c:v>0.214</c:v>
                </c:pt>
                <c:pt idx="3" formatCode="0%">
                  <c:v>0.23</c:v>
                </c:pt>
                <c:pt idx="4">
                  <c:v>0.23200000000000001</c:v>
                </c:pt>
                <c:pt idx="5" formatCode="0.0%">
                  <c:v>0.254</c:v>
                </c:pt>
                <c:pt idx="6" formatCode="0.0%">
                  <c:v>0.25700000000000001</c:v>
                </c:pt>
                <c:pt idx="7" formatCode="0.0%">
                  <c:v>0.27900000000000003</c:v>
                </c:pt>
                <c:pt idx="8" formatCode="0.0%">
                  <c:v>0.29599999999999999</c:v>
                </c:pt>
                <c:pt idx="9" formatCode="0.0%">
                  <c:v>0.30399999999999999</c:v>
                </c:pt>
                <c:pt idx="10" formatCode="0.0%">
                  <c:v>0.31900000000000001</c:v>
                </c:pt>
                <c:pt idx="11" formatCode="0.0%">
                  <c:v>0.34100000000000003</c:v>
                </c:pt>
                <c:pt idx="12" formatCode="0.0%">
                  <c:v>0.35699999999999998</c:v>
                </c:pt>
                <c:pt idx="13" formatCode="0.0%">
                  <c:v>0.37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23C-4B0F-B704-B33A7DFA4B11}"/>
            </c:ext>
          </c:extLst>
        </c:ser>
        <c:ser>
          <c:idx val="1"/>
          <c:order val="1"/>
          <c:tx>
            <c:strRef>
              <c:f>Planilha2!$G$1</c:f>
              <c:strCache>
                <c:ptCount val="1"/>
                <c:pt idx="0">
                  <c:v>4 a 5 anos</c:v>
                </c:pt>
              </c:strCache>
            </c:strRef>
          </c:tx>
          <c:spPr>
            <a:ln w="28575" cap="rnd">
              <a:solidFill>
                <a:srgbClr val="D16B6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16B69"/>
              </a:solidFill>
              <a:ln w="9525">
                <a:solidFill>
                  <a:srgbClr val="D16B6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2C2E5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Planilha2!$E$2:$E$15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Planilha2!$G$2:$G$15</c:f>
              <c:numCache>
                <c:formatCode>0.00%</c:formatCode>
                <c:ptCount val="14"/>
                <c:pt idx="0">
                  <c:v>0.72499999999999998</c:v>
                </c:pt>
                <c:pt idx="1">
                  <c:v>0.76700000000000002</c:v>
                </c:pt>
                <c:pt idx="2">
                  <c:v>0.78900000000000003</c:v>
                </c:pt>
                <c:pt idx="3">
                  <c:v>0.81100000000000005</c:v>
                </c:pt>
                <c:pt idx="4" formatCode="0%">
                  <c:v>0.83</c:v>
                </c:pt>
                <c:pt idx="5" formatCode="0.0%">
                  <c:v>0.85599999999999998</c:v>
                </c:pt>
                <c:pt idx="6" formatCode="0.0%">
                  <c:v>0.85899999999999999</c:v>
                </c:pt>
                <c:pt idx="7" formatCode="0.0%">
                  <c:v>0.879</c:v>
                </c:pt>
                <c:pt idx="8" formatCode="0.0%">
                  <c:v>0.89100000000000001</c:v>
                </c:pt>
                <c:pt idx="9" formatCode="0.0%">
                  <c:v>0.90500000000000003</c:v>
                </c:pt>
                <c:pt idx="10" formatCode="0.0%">
                  <c:v>0.91500000000000004</c:v>
                </c:pt>
                <c:pt idx="11" formatCode="0.0%">
                  <c:v>0.93</c:v>
                </c:pt>
                <c:pt idx="12" formatCode="0.0%">
                  <c:v>0.93799999999999994</c:v>
                </c:pt>
                <c:pt idx="13" formatCode="0.0%">
                  <c:v>0.94099999999999995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23C-4B0F-B704-B33A7DFA4B1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2276704"/>
        <c:axId val="142273960"/>
      </c:lineChart>
      <c:catAx>
        <c:axId val="14227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C2E5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42273960"/>
        <c:crosses val="autoZero"/>
        <c:auto val="1"/>
        <c:lblAlgn val="ctr"/>
        <c:lblOffset val="100"/>
        <c:noMultiLvlLbl val="0"/>
      </c:catAx>
      <c:valAx>
        <c:axId val="142273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4227670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2C2E5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9DF05-21F7-4C1C-8ABD-0797FD3261A0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FA745-CD61-4F1D-93DD-E705CFC5F1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2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88C41-8E49-45EF-8604-67DC4BDA8328}" type="datetimeFigureOut">
              <a:t>20/06/2022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20634-C54E-4BCE-9EAC-EB0B7C47C67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73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5113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39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/>
          </p:nvPr>
        </p:nvSpPr>
        <p:spPr>
          <a:xfrm>
            <a:off x="-17187863" y="4019550"/>
            <a:ext cx="35723513" cy="200945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9" name="Shape 4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início da década de 60 nos Estados Unidos, cientistas aceleraram as pesquisas para entender os mecanismos que condenavam crianças à pobreza e — principalmente — o que precisava ser feito para revertê-los. Um desses estudos foi o da pré-escola Perry, do mesmo Heckman.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1962 a 1967, 123 crianças de 3 e 4 anos, na maioria negras, de um bairro pobre de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Ypsilanti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estado de Michigan, tiveram, todas as semanas, 2 horas e meia de atividades numa creche e receberam visitas dos professores em casa.</a:t>
            </a:r>
            <a:r>
              <a:rPr lang="pt-BR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Essas crianças foram acompanhadas até hoje e estão na faixa dos 50 anos.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t-BR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pesquisa continuou e agora o foco foram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 filhos dos participantes, muitos na faixa dos 20 anos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pesquisa mostrou bons resultados no que diz respeito à educação, saúde, emprego em tempo integral e redução da incidência de mau comportamento ou crime na vida deles.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 o estudo, os participantes do Perry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construíram bases sólidas para um ambiente familiar mais seguro, resultando em maiores ganhos também para a próxima geração.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que confirma como a educação na primeira infância pode ser uma maneira eficaz de quebrar o ciclo de pobreza.</a:t>
            </a:r>
          </a:p>
        </p:txBody>
      </p:sp>
    </p:spTree>
    <p:extLst>
      <p:ext uri="{BB962C8B-B14F-4D97-AF65-F5344CB8AC3E}">
        <p14:creationId xmlns:p14="http://schemas.microsoft.com/office/powerpoint/2010/main" val="419709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-204788" y="804863"/>
            <a:ext cx="7142163" cy="4017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3317" y="5090896"/>
            <a:ext cx="5386528" cy="4822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Total de matrículas 2018 8.745.184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rede pública 6.321.951 rede privada 2.423.233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Fonte: MEC/INEP </a:t>
            </a:r>
            <a:r>
              <a:rPr lang="pt-BR" dirty="0" err="1"/>
              <a:t>microdados</a:t>
            </a:r>
            <a:r>
              <a:rPr lang="pt-BR" dirty="0"/>
              <a:t> do Censo Escolar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71,6% das matrículas na rede pública</a:t>
            </a:r>
            <a:endParaRPr lang="es-E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56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5113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94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5113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608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46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0136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3869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308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Principal">
  <p:cSld name="Capa Principal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8652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67378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Helvetica Light"/>
                <a:ea typeface="Helvetica Light"/>
                <a:cs typeface="Helvetica Light"/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971697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9593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819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9761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6971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6733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514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7731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214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1582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635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6860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0446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3DF8-4FDE-4523-ADEF-2ED3B5BDFE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002-5657-43BD-A4C1-BAD4E45EF8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3365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3DF8-4FDE-4523-ADEF-2ED3B5BDFE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002-5657-43BD-A4C1-BAD4E45EF8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4572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3DF8-4FDE-4523-ADEF-2ED3B5BDFE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002-5657-43BD-A4C1-BAD4E45EF8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2255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3DF8-4FDE-4523-ADEF-2ED3B5BDFE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002-5657-43BD-A4C1-BAD4E45EF8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274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3DF8-4FDE-4523-ADEF-2ED3B5BDFE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002-5657-43BD-A4C1-BAD4E45EF8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936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3809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3DF8-4FDE-4523-ADEF-2ED3B5BDFE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002-5657-43BD-A4C1-BAD4E45EF8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4771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3DF8-4FDE-4523-ADEF-2ED3B5BDFE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002-5657-43BD-A4C1-BAD4E45EF8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9350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3DF8-4FDE-4523-ADEF-2ED3B5BDFE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002-5657-43BD-A4C1-BAD4E45EF8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4675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3DF8-4FDE-4523-ADEF-2ED3B5BDFE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002-5657-43BD-A4C1-BAD4E45EF8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2892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3DF8-4FDE-4523-ADEF-2ED3B5BDFE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002-5657-43BD-A4C1-BAD4E45EF8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9537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3DF8-4FDE-4523-ADEF-2ED3B5BDFE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002-5657-43BD-A4C1-BAD4E45EF8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7313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Principal">
  <p:cSld name="Capa Principal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8652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19724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340" y="51451"/>
            <a:ext cx="11989332" cy="6858595"/>
          </a:xfrm>
          <a:prstGeom prst="rect">
            <a:avLst/>
          </a:prstGeom>
        </p:spPr>
      </p:pic>
      <p:sp>
        <p:nvSpPr>
          <p:cNvPr id="3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798166" y="6457097"/>
            <a:ext cx="2057400" cy="381856"/>
          </a:xfrm>
          <a:prstGeom prst="rect">
            <a:avLst/>
          </a:prstGeom>
        </p:spPr>
        <p:txBody>
          <a:bodyPr/>
          <a:lstStyle>
            <a:lvl1pPr algn="r">
              <a:defRPr sz="1125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5D73498-FD56-4B79-86C4-823A94D0C74F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33" name="Espaço Reservado para Texto 32"/>
          <p:cNvSpPr>
            <a:spLocks noGrp="1"/>
          </p:cNvSpPr>
          <p:nvPr>
            <p:ph type="body" sz="quarter" idx="13"/>
          </p:nvPr>
        </p:nvSpPr>
        <p:spPr>
          <a:xfrm>
            <a:off x="551385" y="487083"/>
            <a:ext cx="11205640" cy="792163"/>
          </a:xfrm>
        </p:spPr>
        <p:txBody>
          <a:bodyPr/>
          <a:lstStyle>
            <a:lvl1pPr marL="0" indent="0" algn="l">
              <a:buNone/>
              <a:defRPr lang="pt-BR" sz="3500" b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ヒラギノ角ゴ ProN W3" charset="-128"/>
                <a:cs typeface="Arial" pitchFamily="34" charset="0"/>
                <a:sym typeface="Gill Sans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Retângulo 25"/>
          <p:cNvSpPr/>
          <p:nvPr userDrawn="1"/>
        </p:nvSpPr>
        <p:spPr>
          <a:xfrm>
            <a:off x="12545154" y="334683"/>
            <a:ext cx="304800" cy="304800"/>
          </a:xfrm>
          <a:prstGeom prst="rect">
            <a:avLst/>
          </a:prstGeom>
          <a:solidFill>
            <a:srgbClr val="00497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27" name="Retângulo 26"/>
          <p:cNvSpPr/>
          <p:nvPr userDrawn="1"/>
        </p:nvSpPr>
        <p:spPr>
          <a:xfrm>
            <a:off x="12904723" y="334683"/>
            <a:ext cx="304800" cy="304800"/>
          </a:xfrm>
          <a:prstGeom prst="rect">
            <a:avLst/>
          </a:prstGeom>
          <a:solidFill>
            <a:srgbClr val="007DB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28" name="Retângulo 27"/>
          <p:cNvSpPr/>
          <p:nvPr userDrawn="1"/>
        </p:nvSpPr>
        <p:spPr>
          <a:xfrm>
            <a:off x="13264291" y="334683"/>
            <a:ext cx="304800" cy="304800"/>
          </a:xfrm>
          <a:prstGeom prst="rect">
            <a:avLst/>
          </a:prstGeom>
          <a:solidFill>
            <a:srgbClr val="5DA9D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29" name="Retângulo 28"/>
          <p:cNvSpPr/>
          <p:nvPr userDrawn="1"/>
        </p:nvSpPr>
        <p:spPr>
          <a:xfrm>
            <a:off x="12545154" y="718065"/>
            <a:ext cx="304800" cy="304800"/>
          </a:xfrm>
          <a:prstGeom prst="rect">
            <a:avLst/>
          </a:prstGeom>
          <a:solidFill>
            <a:srgbClr val="952B2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30" name="Retângulo 29"/>
          <p:cNvSpPr/>
          <p:nvPr userDrawn="1"/>
        </p:nvSpPr>
        <p:spPr>
          <a:xfrm>
            <a:off x="13623860" y="334683"/>
            <a:ext cx="304800" cy="304800"/>
          </a:xfrm>
          <a:prstGeom prst="rect">
            <a:avLst/>
          </a:prstGeom>
          <a:solidFill>
            <a:srgbClr val="C7EAF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32" name="Retângulo 31"/>
          <p:cNvSpPr/>
          <p:nvPr userDrawn="1"/>
        </p:nvSpPr>
        <p:spPr>
          <a:xfrm>
            <a:off x="12904723" y="718065"/>
            <a:ext cx="304800" cy="304800"/>
          </a:xfrm>
          <a:prstGeom prst="rect">
            <a:avLst/>
          </a:prstGeom>
          <a:solidFill>
            <a:srgbClr val="BB223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34" name="Retângulo 33"/>
          <p:cNvSpPr/>
          <p:nvPr userDrawn="1"/>
        </p:nvSpPr>
        <p:spPr>
          <a:xfrm>
            <a:off x="13264291" y="718065"/>
            <a:ext cx="304800" cy="304800"/>
          </a:xfrm>
          <a:prstGeom prst="rect">
            <a:avLst/>
          </a:prstGeom>
          <a:solidFill>
            <a:srgbClr val="E4616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36" name="Retângulo 35"/>
          <p:cNvSpPr/>
          <p:nvPr userDrawn="1"/>
        </p:nvSpPr>
        <p:spPr>
          <a:xfrm>
            <a:off x="13623860" y="718065"/>
            <a:ext cx="304800" cy="304800"/>
          </a:xfrm>
          <a:prstGeom prst="rect">
            <a:avLst/>
          </a:prstGeom>
          <a:solidFill>
            <a:srgbClr val="EBACB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37" name="Retângulo 36"/>
          <p:cNvSpPr/>
          <p:nvPr userDrawn="1"/>
        </p:nvSpPr>
        <p:spPr>
          <a:xfrm>
            <a:off x="12545154" y="1126452"/>
            <a:ext cx="304800" cy="303609"/>
          </a:xfrm>
          <a:prstGeom prst="rect">
            <a:avLst/>
          </a:prstGeom>
          <a:solidFill>
            <a:srgbClr val="968D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38" name="Retângulo 37"/>
          <p:cNvSpPr/>
          <p:nvPr userDrawn="1"/>
        </p:nvSpPr>
        <p:spPr>
          <a:xfrm>
            <a:off x="12904723" y="1126452"/>
            <a:ext cx="304800" cy="303609"/>
          </a:xfrm>
          <a:prstGeom prst="rect">
            <a:avLst/>
          </a:prstGeom>
          <a:solidFill>
            <a:srgbClr val="B7C72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39" name="Retângulo 38"/>
          <p:cNvSpPr/>
          <p:nvPr userDrawn="1"/>
        </p:nvSpPr>
        <p:spPr>
          <a:xfrm>
            <a:off x="12545154" y="1533643"/>
            <a:ext cx="304800" cy="3048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40" name="Retângulo 39"/>
          <p:cNvSpPr/>
          <p:nvPr userDrawn="1"/>
        </p:nvSpPr>
        <p:spPr>
          <a:xfrm>
            <a:off x="13264291" y="1126452"/>
            <a:ext cx="304800" cy="303609"/>
          </a:xfrm>
          <a:prstGeom prst="rect">
            <a:avLst/>
          </a:prstGeom>
          <a:solidFill>
            <a:srgbClr val="DFE67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41" name="Retângulo 40"/>
          <p:cNvSpPr/>
          <p:nvPr userDrawn="1"/>
        </p:nvSpPr>
        <p:spPr>
          <a:xfrm>
            <a:off x="13623860" y="1126452"/>
            <a:ext cx="304800" cy="303609"/>
          </a:xfrm>
          <a:prstGeom prst="rect">
            <a:avLst/>
          </a:prstGeom>
          <a:solidFill>
            <a:srgbClr val="F4F3B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42" name="Retângulo 41"/>
          <p:cNvSpPr/>
          <p:nvPr userDrawn="1"/>
        </p:nvSpPr>
        <p:spPr>
          <a:xfrm>
            <a:off x="12904723" y="1533643"/>
            <a:ext cx="304800" cy="3048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43" name="Retângulo 42"/>
          <p:cNvSpPr/>
          <p:nvPr userDrawn="1"/>
        </p:nvSpPr>
        <p:spPr>
          <a:xfrm>
            <a:off x="13264291" y="1539596"/>
            <a:ext cx="304800" cy="303610"/>
          </a:xfrm>
          <a:prstGeom prst="rect">
            <a:avLst/>
          </a:prstGeom>
          <a:solidFill>
            <a:srgbClr val="A7A9A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44" name="Retângulo 43"/>
          <p:cNvSpPr/>
          <p:nvPr userDrawn="1"/>
        </p:nvSpPr>
        <p:spPr>
          <a:xfrm>
            <a:off x="13623860" y="1534833"/>
            <a:ext cx="304800" cy="304800"/>
          </a:xfrm>
          <a:prstGeom prst="rect">
            <a:avLst/>
          </a:prstGeom>
          <a:solidFill>
            <a:srgbClr val="DCDDD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551385" y="1533525"/>
            <a:ext cx="11089754" cy="48482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  <a:lvl2pPr algn="l">
              <a:defRPr>
                <a:solidFill>
                  <a:schemeClr val="bg1"/>
                </a:solidFill>
                <a:latin typeface="+mj-lt"/>
              </a:defRPr>
            </a:lvl2pPr>
            <a:lvl3pPr algn="l">
              <a:defRPr>
                <a:solidFill>
                  <a:schemeClr val="bg1"/>
                </a:solidFill>
                <a:latin typeface="+mj-lt"/>
              </a:defRPr>
            </a:lvl3pPr>
            <a:lvl4pPr algn="l">
              <a:defRPr>
                <a:solidFill>
                  <a:schemeClr val="bg1"/>
                </a:solidFill>
                <a:latin typeface="+mj-lt"/>
              </a:defRPr>
            </a:lvl4pPr>
            <a:lvl5pPr algn="l"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23" name="Rectangle 1"/>
          <p:cNvSpPr>
            <a:spLocks noChangeArrowheads="1"/>
          </p:cNvSpPr>
          <p:nvPr userDrawn="1"/>
        </p:nvSpPr>
        <p:spPr bwMode="auto">
          <a:xfrm>
            <a:off x="65485" y="73819"/>
            <a:ext cx="12059840" cy="6756797"/>
          </a:xfrm>
          <a:prstGeom prst="rect">
            <a:avLst/>
          </a:prstGeom>
          <a:noFill/>
          <a:ln w="190500" cmpd="sng">
            <a:solidFill>
              <a:srgbClr val="FFFFFF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lIns="81638" tIns="40819" rIns="81638" bIns="40819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67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291136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 bwMode="auto">
          <a:xfrm>
            <a:off x="155340" y="0"/>
            <a:ext cx="12036660" cy="6858000"/>
          </a:xfrm>
          <a:prstGeom prst="rect">
            <a:avLst/>
          </a:prstGeom>
          <a:solidFill>
            <a:srgbClr val="5859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kern="0">
              <a:solidFill>
                <a:prstClr val="white"/>
              </a:solidFill>
              <a:latin typeface="Century Gothic" panose="020B0502020202020204" pitchFamily="34" charset="0"/>
              <a:ea typeface="ヒラギノ角ゴ ProN W3"/>
              <a:sym typeface="Gill Sans" pitchFamily="1" charset="0"/>
            </a:endParaRPr>
          </a:p>
        </p:txBody>
      </p:sp>
      <p:sp>
        <p:nvSpPr>
          <p:cNvPr id="3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840416" y="6381328"/>
            <a:ext cx="2057400" cy="381856"/>
          </a:xfrm>
          <a:prstGeom prst="rect">
            <a:avLst/>
          </a:prstGeom>
        </p:spPr>
        <p:txBody>
          <a:bodyPr/>
          <a:lstStyle>
            <a:lvl1pPr algn="r">
              <a:defRPr sz="1125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5D73498-FD56-4B79-86C4-823A94D0C74F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33" name="Espaço Reservado para Texto 32"/>
          <p:cNvSpPr>
            <a:spLocks noGrp="1"/>
          </p:cNvSpPr>
          <p:nvPr>
            <p:ph type="body" sz="quarter" idx="13"/>
          </p:nvPr>
        </p:nvSpPr>
        <p:spPr>
          <a:xfrm>
            <a:off x="739775" y="487083"/>
            <a:ext cx="11017250" cy="792163"/>
          </a:xfrm>
        </p:spPr>
        <p:txBody>
          <a:bodyPr/>
          <a:lstStyle>
            <a:lvl1pPr marL="0" indent="0" algn="l">
              <a:buNone/>
              <a:defRPr lang="pt-BR" sz="3500" b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ヒラギノ角ゴ ProN W3" charset="-128"/>
                <a:cs typeface="Arial" pitchFamily="34" charset="0"/>
                <a:sym typeface="Gill Sans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Retângulo 9"/>
          <p:cNvSpPr/>
          <p:nvPr userDrawn="1"/>
        </p:nvSpPr>
        <p:spPr>
          <a:xfrm>
            <a:off x="12545154" y="334683"/>
            <a:ext cx="304800" cy="304800"/>
          </a:xfrm>
          <a:prstGeom prst="rect">
            <a:avLst/>
          </a:prstGeom>
          <a:solidFill>
            <a:srgbClr val="00497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12904723" y="334683"/>
            <a:ext cx="304800" cy="304800"/>
          </a:xfrm>
          <a:prstGeom prst="rect">
            <a:avLst/>
          </a:prstGeom>
          <a:solidFill>
            <a:srgbClr val="007DB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12" name="Retângulo 11"/>
          <p:cNvSpPr/>
          <p:nvPr userDrawn="1"/>
        </p:nvSpPr>
        <p:spPr>
          <a:xfrm>
            <a:off x="13264291" y="334683"/>
            <a:ext cx="304800" cy="304800"/>
          </a:xfrm>
          <a:prstGeom prst="rect">
            <a:avLst/>
          </a:prstGeom>
          <a:solidFill>
            <a:srgbClr val="5DA9D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2545154" y="718065"/>
            <a:ext cx="304800" cy="304800"/>
          </a:xfrm>
          <a:prstGeom prst="rect">
            <a:avLst/>
          </a:prstGeom>
          <a:solidFill>
            <a:srgbClr val="952B2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14" name="Retângulo 13"/>
          <p:cNvSpPr/>
          <p:nvPr userDrawn="1"/>
        </p:nvSpPr>
        <p:spPr>
          <a:xfrm>
            <a:off x="13623860" y="334683"/>
            <a:ext cx="304800" cy="304800"/>
          </a:xfrm>
          <a:prstGeom prst="rect">
            <a:avLst/>
          </a:prstGeom>
          <a:solidFill>
            <a:srgbClr val="C7EAF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15" name="Retângulo 14"/>
          <p:cNvSpPr/>
          <p:nvPr userDrawn="1"/>
        </p:nvSpPr>
        <p:spPr>
          <a:xfrm>
            <a:off x="12904723" y="718065"/>
            <a:ext cx="304800" cy="304800"/>
          </a:xfrm>
          <a:prstGeom prst="rect">
            <a:avLst/>
          </a:prstGeom>
          <a:solidFill>
            <a:srgbClr val="BB223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16" name="Retângulo 15"/>
          <p:cNvSpPr/>
          <p:nvPr userDrawn="1"/>
        </p:nvSpPr>
        <p:spPr>
          <a:xfrm>
            <a:off x="13264291" y="718065"/>
            <a:ext cx="304800" cy="304800"/>
          </a:xfrm>
          <a:prstGeom prst="rect">
            <a:avLst/>
          </a:prstGeom>
          <a:solidFill>
            <a:srgbClr val="E4616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13623860" y="718065"/>
            <a:ext cx="304800" cy="304800"/>
          </a:xfrm>
          <a:prstGeom prst="rect">
            <a:avLst/>
          </a:prstGeom>
          <a:solidFill>
            <a:srgbClr val="EBACB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19" name="Retângulo 18"/>
          <p:cNvSpPr/>
          <p:nvPr userDrawn="1"/>
        </p:nvSpPr>
        <p:spPr>
          <a:xfrm>
            <a:off x="12545154" y="1126452"/>
            <a:ext cx="304800" cy="303609"/>
          </a:xfrm>
          <a:prstGeom prst="rect">
            <a:avLst/>
          </a:prstGeom>
          <a:solidFill>
            <a:srgbClr val="968D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20" name="Retângulo 19"/>
          <p:cNvSpPr/>
          <p:nvPr userDrawn="1"/>
        </p:nvSpPr>
        <p:spPr>
          <a:xfrm>
            <a:off x="12904723" y="1126452"/>
            <a:ext cx="304800" cy="303609"/>
          </a:xfrm>
          <a:prstGeom prst="rect">
            <a:avLst/>
          </a:prstGeom>
          <a:solidFill>
            <a:srgbClr val="B7C72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21" name="Retângulo 20"/>
          <p:cNvSpPr/>
          <p:nvPr userDrawn="1"/>
        </p:nvSpPr>
        <p:spPr>
          <a:xfrm>
            <a:off x="12545154" y="1533643"/>
            <a:ext cx="304800" cy="3048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22" name="Retângulo 21"/>
          <p:cNvSpPr/>
          <p:nvPr userDrawn="1"/>
        </p:nvSpPr>
        <p:spPr>
          <a:xfrm>
            <a:off x="13264291" y="1126452"/>
            <a:ext cx="304800" cy="303609"/>
          </a:xfrm>
          <a:prstGeom prst="rect">
            <a:avLst/>
          </a:prstGeom>
          <a:solidFill>
            <a:srgbClr val="DFE67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23" name="Retângulo 22"/>
          <p:cNvSpPr/>
          <p:nvPr userDrawn="1"/>
        </p:nvSpPr>
        <p:spPr>
          <a:xfrm>
            <a:off x="13623860" y="1126452"/>
            <a:ext cx="304800" cy="303609"/>
          </a:xfrm>
          <a:prstGeom prst="rect">
            <a:avLst/>
          </a:prstGeom>
          <a:solidFill>
            <a:srgbClr val="F4F3B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24" name="Retângulo 23"/>
          <p:cNvSpPr/>
          <p:nvPr userDrawn="1"/>
        </p:nvSpPr>
        <p:spPr>
          <a:xfrm>
            <a:off x="12904723" y="1533643"/>
            <a:ext cx="304800" cy="3048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25" name="Retângulo 24"/>
          <p:cNvSpPr/>
          <p:nvPr userDrawn="1"/>
        </p:nvSpPr>
        <p:spPr>
          <a:xfrm>
            <a:off x="13264291" y="1539596"/>
            <a:ext cx="304800" cy="303610"/>
          </a:xfrm>
          <a:prstGeom prst="rect">
            <a:avLst/>
          </a:prstGeom>
          <a:solidFill>
            <a:srgbClr val="A7A9A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26" name="Retângulo 25"/>
          <p:cNvSpPr/>
          <p:nvPr userDrawn="1"/>
        </p:nvSpPr>
        <p:spPr>
          <a:xfrm>
            <a:off x="13623860" y="1534833"/>
            <a:ext cx="304800" cy="304800"/>
          </a:xfrm>
          <a:prstGeom prst="rect">
            <a:avLst/>
          </a:prstGeom>
          <a:solidFill>
            <a:srgbClr val="DCDDD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 b="0" kern="0">
              <a:solidFill>
                <a:prstClr val="white"/>
              </a:solidFill>
              <a:latin typeface="Verdana"/>
              <a:ea typeface="+mn-ea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739775" y="1430338"/>
            <a:ext cx="11017250" cy="509428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  <a:lvl2pPr algn="l">
              <a:defRPr>
                <a:solidFill>
                  <a:schemeClr val="bg1"/>
                </a:solidFill>
                <a:latin typeface="+mj-lt"/>
              </a:defRPr>
            </a:lvl2pPr>
            <a:lvl3pPr algn="l">
              <a:defRPr>
                <a:solidFill>
                  <a:schemeClr val="bg1"/>
                </a:solidFill>
                <a:latin typeface="+mj-lt"/>
              </a:defRPr>
            </a:lvl3pPr>
            <a:lvl4pPr algn="l">
              <a:defRPr>
                <a:solidFill>
                  <a:schemeClr val="bg1"/>
                </a:solidFill>
                <a:latin typeface="+mj-lt"/>
              </a:defRPr>
            </a:lvl4pPr>
            <a:lvl5pPr algn="l"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27" name="Rectangle 1"/>
          <p:cNvSpPr>
            <a:spLocks noChangeArrowheads="1"/>
          </p:cNvSpPr>
          <p:nvPr userDrawn="1"/>
        </p:nvSpPr>
        <p:spPr bwMode="auto">
          <a:xfrm>
            <a:off x="65485" y="73819"/>
            <a:ext cx="12059840" cy="6756797"/>
          </a:xfrm>
          <a:prstGeom prst="rect">
            <a:avLst/>
          </a:prstGeom>
          <a:noFill/>
          <a:ln w="190500" cmpd="sng">
            <a:solidFill>
              <a:srgbClr val="FFFFFF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lIns="81638" tIns="40819" rIns="81638" bIns="40819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67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354517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Secundária Verde">
  <p:cSld name="Capa Secundária Ver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l="9" r="19"/>
          <a:stretch/>
        </p:blipFill>
        <p:spPr>
          <a:xfrm>
            <a:off x="0" y="1"/>
            <a:ext cx="12186525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55100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55215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Secundária Amarela">
  <p:cSld name="Capa Secundária Amarel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l="9" r="19"/>
          <a:stretch/>
        </p:blipFill>
        <p:spPr>
          <a:xfrm>
            <a:off x="0" y="1"/>
            <a:ext cx="12186525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18126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0D11-AF0A-4AC3-AACC-801A6A3340D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6482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0D11-AF0A-4AC3-AACC-801A6A3340D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481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0D11-AF0A-4AC3-AACC-801A6A3340D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9169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0D11-AF0A-4AC3-AACC-801A6A3340D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6521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0D11-AF0A-4AC3-AACC-801A6A3340D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2762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0D11-AF0A-4AC3-AACC-801A6A3340D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4063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0D11-AF0A-4AC3-AACC-801A6A3340D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014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0D11-AF0A-4AC3-AACC-801A6A3340D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2595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0D11-AF0A-4AC3-AACC-801A6A3340D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0492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6438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0D11-AF0A-4AC3-AACC-801A6A3340D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3111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0D11-AF0A-4AC3-AACC-801A6A3340D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261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Helvetica Light"/>
                <a:ea typeface="Helvetica Light"/>
                <a:cs typeface="Helvetica Light"/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290671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Secundária Verde">
  <p:cSld name="Capa Secundária Ver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l="9" r="19"/>
          <a:stretch/>
        </p:blipFill>
        <p:spPr>
          <a:xfrm>
            <a:off x="0" y="1"/>
            <a:ext cx="12186525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72642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6046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0405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0956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573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5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8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253DF8-4FDE-4523-ADEF-2ED3B5BDFE8E}" type="datetimeFigureOut">
              <a:rPr lang="pt-BR" b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20/06/2022</a:t>
            </a:fld>
            <a:endParaRPr lang="pt-BR" b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b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4B4002-5657-43BD-A4C1-BAD4E45EF893}" type="slidenum">
              <a:rPr lang="pt-BR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315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4120" r:id="rId13"/>
    <p:sldLayoutId id="2147483992" r:id="rId14"/>
    <p:sldLayoutId id="2147484119" r:id="rId15"/>
    <p:sldLayoutId id="2147483977" r:id="rId16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70D11-AF0A-4AC3-AACC-801A6A3340D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4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61" r:id="rId13"/>
  </p:sldLayoutIdLst>
  <p:transition spd="med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3">
            <a:extLst>
              <a:ext uri="{FF2B5EF4-FFF2-40B4-BE49-F238E27FC236}">
                <a16:creationId xmlns:a16="http://schemas.microsoft.com/office/drawing/2014/main" xmlns="" id="{BF95F435-9AAD-40AB-B8CE-B7DDE79131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222" y="1406364"/>
            <a:ext cx="4550664" cy="4034788"/>
          </a:xfrm>
          <a:prstGeom prst="rect">
            <a:avLst/>
          </a:prstGeom>
        </p:spPr>
      </p:pic>
      <p:sp>
        <p:nvSpPr>
          <p:cNvPr id="20" name="Título 4">
            <a:extLst>
              <a:ext uri="{FF2B5EF4-FFF2-40B4-BE49-F238E27FC236}">
                <a16:creationId xmlns:a16="http://schemas.microsoft.com/office/drawing/2014/main" xmlns="" id="{9382674B-CC9F-4257-9992-E5BEC9C2160B}"/>
              </a:ext>
            </a:extLst>
          </p:cNvPr>
          <p:cNvSpPr txBox="1">
            <a:spLocks/>
          </p:cNvSpPr>
          <p:nvPr/>
        </p:nvSpPr>
        <p:spPr>
          <a:xfrm>
            <a:off x="5881687" y="1561812"/>
            <a:ext cx="5333999" cy="31625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70A7A5"/>
                </a:solidFill>
                <a:latin typeface="Century Gothic" panose="020B0502020202020204" pitchFamily="34" charset="0"/>
              </a:rPr>
              <a:t>Educação Infantil e Índice de Necessidade de Creche</a:t>
            </a:r>
          </a:p>
          <a:p>
            <a:pPr algn="ctr"/>
            <a:endParaRPr lang="pt-BR" sz="2800" b="1" dirty="0">
              <a:solidFill>
                <a:srgbClr val="70A7A5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800" b="1" dirty="0">
                <a:solidFill>
                  <a:srgbClr val="70A7A5"/>
                </a:solidFill>
                <a:latin typeface="Century Gothic" panose="020B0502020202020204" pitchFamily="34" charset="0"/>
              </a:rPr>
              <a:t>Audiência Pública – Comissão de Educação, Câmara dos Deputados </a:t>
            </a:r>
          </a:p>
          <a:p>
            <a:pPr algn="ctr"/>
            <a:endParaRPr lang="pt-BR" sz="2800" b="1" dirty="0">
              <a:solidFill>
                <a:srgbClr val="70A7A5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800" b="1" dirty="0">
                <a:solidFill>
                  <a:srgbClr val="70A7A5"/>
                </a:solidFill>
                <a:latin typeface="Century Gothic" panose="020B0502020202020204" pitchFamily="34" charset="0"/>
              </a:rPr>
              <a:t>20/06/2022</a:t>
            </a:r>
          </a:p>
        </p:txBody>
      </p:sp>
      <p:pic>
        <p:nvPicPr>
          <p:cNvPr id="21" name="Imagem 7">
            <a:extLst>
              <a:ext uri="{FF2B5EF4-FFF2-40B4-BE49-F238E27FC236}">
                <a16:creationId xmlns:a16="http://schemas.microsoft.com/office/drawing/2014/main" xmlns="" id="{DF39B42A-CC0C-41C0-8315-5FD6D5010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744" y="5133975"/>
            <a:ext cx="2909887" cy="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2368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7747E8E8-A2B3-4450-B5BB-6C695D987F68}"/>
              </a:ext>
            </a:extLst>
          </p:cNvPr>
          <p:cNvSpPr txBox="1"/>
          <p:nvPr/>
        </p:nvSpPr>
        <p:spPr>
          <a:xfrm flipH="1">
            <a:off x="943437" y="656849"/>
            <a:ext cx="11158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1E1D36"/>
                </a:solidFill>
                <a:latin typeface="Century Gothic" panose="020B0502020202020204" pitchFamily="34" charset="0"/>
              </a:rPr>
              <a:t>Resultados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4CE10569-AF9D-4D87-AA8A-D3F744DB6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119" y="1711116"/>
            <a:ext cx="9922666" cy="4138236"/>
          </a:xfrm>
          <a:prstGeom prst="rect">
            <a:avLst/>
          </a:prstGeom>
        </p:spPr>
      </p:pic>
      <p:pic>
        <p:nvPicPr>
          <p:cNvPr id="7" name="Imagem 6" descr="Uma imagem contendo luz, relógio&#10;&#10;Descrição gerada automaticamente">
            <a:extLst>
              <a:ext uri="{FF2B5EF4-FFF2-40B4-BE49-F238E27FC236}">
                <a16:creationId xmlns:a16="http://schemas.microsoft.com/office/drawing/2014/main" xmlns="" id="{EF835B57-70A8-493F-865E-C216A7C27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4824">
            <a:off x="9143128" y="-465868"/>
            <a:ext cx="3249516" cy="254181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B636946-458D-4971-A62F-3900A6A095EC}"/>
              </a:ext>
            </a:extLst>
          </p:cNvPr>
          <p:cNvSpPr txBox="1"/>
          <p:nvPr/>
        </p:nvSpPr>
        <p:spPr>
          <a:xfrm>
            <a:off x="10144959" y="404930"/>
            <a:ext cx="12458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600" b="1" dirty="0">
                <a:solidFill>
                  <a:srgbClr val="1E1D36"/>
                </a:solidFill>
                <a:latin typeface="Century Gothic"/>
              </a:rPr>
              <a:t>INC</a:t>
            </a:r>
          </a:p>
        </p:txBody>
      </p:sp>
    </p:spTree>
    <p:extLst>
      <p:ext uri="{BB962C8B-B14F-4D97-AF65-F5344CB8AC3E}">
        <p14:creationId xmlns:p14="http://schemas.microsoft.com/office/powerpoint/2010/main" val="24582349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8C8F0809-BF58-43A1-B1F6-AF0EE053D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709"/>
          <a:stretch/>
        </p:blipFill>
        <p:spPr>
          <a:xfrm>
            <a:off x="643467" y="1607009"/>
            <a:ext cx="10905066" cy="3990227"/>
          </a:xfrm>
          <a:prstGeom prst="rect">
            <a:avLst/>
          </a:prstGeom>
        </p:spPr>
      </p:pic>
      <p:pic>
        <p:nvPicPr>
          <p:cNvPr id="3" name="Imagem 2" descr="Uma imagem contendo luz, relógio&#10;&#10;Descrição gerada automaticamente">
            <a:extLst>
              <a:ext uri="{FF2B5EF4-FFF2-40B4-BE49-F238E27FC236}">
                <a16:creationId xmlns:a16="http://schemas.microsoft.com/office/drawing/2014/main" xmlns="" id="{D185AF48-7E6B-42C4-9301-C341B43D9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4824">
            <a:off x="9143128" y="-465868"/>
            <a:ext cx="3249516" cy="254181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BB2510A-8B65-4D69-BAB3-0A038F4D3A2F}"/>
              </a:ext>
            </a:extLst>
          </p:cNvPr>
          <p:cNvSpPr txBox="1"/>
          <p:nvPr/>
        </p:nvSpPr>
        <p:spPr>
          <a:xfrm>
            <a:off x="10144959" y="404930"/>
            <a:ext cx="12458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600" b="1" dirty="0">
                <a:solidFill>
                  <a:srgbClr val="1E1D36"/>
                </a:solidFill>
                <a:latin typeface="Century Gothic"/>
              </a:rPr>
              <a:t>INC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6A55997-5421-465D-918E-AD3F74D58CF0}"/>
              </a:ext>
            </a:extLst>
          </p:cNvPr>
          <p:cNvSpPr txBox="1"/>
          <p:nvPr/>
        </p:nvSpPr>
        <p:spPr>
          <a:xfrm flipH="1">
            <a:off x="943437" y="656849"/>
            <a:ext cx="11158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1E1D36"/>
                </a:solidFill>
                <a:latin typeface="Century Gothic" panose="020B050202020202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9544286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uz, relógio&#10;&#10;Descrição gerada automaticamente">
            <a:extLst>
              <a:ext uri="{FF2B5EF4-FFF2-40B4-BE49-F238E27FC236}">
                <a16:creationId xmlns:a16="http://schemas.microsoft.com/office/drawing/2014/main" xmlns="" id="{75AF70EA-7677-45BD-ACF8-8B605265C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4824">
            <a:off x="9143127" y="-532001"/>
            <a:ext cx="3249516" cy="254181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898CC1B-0545-4C0B-A795-BB743D74B135}"/>
              </a:ext>
            </a:extLst>
          </p:cNvPr>
          <p:cNvSpPr txBox="1"/>
          <p:nvPr/>
        </p:nvSpPr>
        <p:spPr>
          <a:xfrm>
            <a:off x="9245579" y="335188"/>
            <a:ext cx="3421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1E1D36"/>
                </a:solidFill>
                <a:latin typeface="Century Gothic"/>
              </a:rPr>
              <a:t>INC e frequência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466F81F-327E-4497-BB1F-65C5A588D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763" y="3429000"/>
            <a:ext cx="9564435" cy="306747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95304BB-28E6-43B3-BEAB-5A03138A4073}"/>
              </a:ext>
            </a:extLst>
          </p:cNvPr>
          <p:cNvSpPr txBox="1"/>
          <p:nvPr/>
        </p:nvSpPr>
        <p:spPr>
          <a:xfrm>
            <a:off x="927818" y="3754106"/>
            <a:ext cx="907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INC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3063F3D-4EDF-4A53-A42F-471610E7A531}"/>
              </a:ext>
            </a:extLst>
          </p:cNvPr>
          <p:cNvSpPr txBox="1"/>
          <p:nvPr/>
        </p:nvSpPr>
        <p:spPr>
          <a:xfrm>
            <a:off x="549199" y="2272898"/>
            <a:ext cx="2032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frequência escolar</a:t>
            </a:r>
          </a:p>
        </p:txBody>
      </p:sp>
      <p:sp>
        <p:nvSpPr>
          <p:cNvPr id="16" name="Seta: Dobrada 15">
            <a:extLst>
              <a:ext uri="{FF2B5EF4-FFF2-40B4-BE49-F238E27FC236}">
                <a16:creationId xmlns:a16="http://schemas.microsoft.com/office/drawing/2014/main" xmlns="" id="{168DD224-23D8-473C-8611-BBBAC361AE05}"/>
              </a:ext>
            </a:extLst>
          </p:cNvPr>
          <p:cNvSpPr/>
          <p:nvPr/>
        </p:nvSpPr>
        <p:spPr>
          <a:xfrm>
            <a:off x="2575745" y="1846903"/>
            <a:ext cx="749346" cy="2055842"/>
          </a:xfrm>
          <a:prstGeom prst="bentArrow">
            <a:avLst/>
          </a:prstGeom>
          <a:solidFill>
            <a:srgbClr val="B2CCC9"/>
          </a:solidFill>
          <a:ln>
            <a:solidFill>
              <a:srgbClr val="B2C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7E03A969-DF60-4DAB-848F-3CF68BC7F71A}"/>
              </a:ext>
            </a:extLst>
          </p:cNvPr>
          <p:cNvSpPr txBox="1"/>
          <p:nvPr/>
        </p:nvSpPr>
        <p:spPr>
          <a:xfrm>
            <a:off x="3352072" y="1823440"/>
            <a:ext cx="671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Apenas </a:t>
            </a:r>
            <a:r>
              <a:rPr lang="pt-BR" b="1" dirty="0">
                <a:solidFill>
                  <a:srgbClr val="70A7A5"/>
                </a:solidFill>
                <a:latin typeface="Century Gothic" panose="020B0502020202020204" pitchFamily="34" charset="0"/>
              </a:rPr>
              <a:t>24,4% das crianças pobres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frequentam a creche</a:t>
            </a:r>
          </a:p>
        </p:txBody>
      </p:sp>
      <p:sp>
        <p:nvSpPr>
          <p:cNvPr id="18" name="Seta: Dobrada 17">
            <a:extLst>
              <a:ext uri="{FF2B5EF4-FFF2-40B4-BE49-F238E27FC236}">
                <a16:creationId xmlns:a16="http://schemas.microsoft.com/office/drawing/2014/main" xmlns="" id="{215A32FD-337F-4967-B871-E5ADC1E49D33}"/>
              </a:ext>
            </a:extLst>
          </p:cNvPr>
          <p:cNvSpPr/>
          <p:nvPr/>
        </p:nvSpPr>
        <p:spPr>
          <a:xfrm>
            <a:off x="3995772" y="2379797"/>
            <a:ext cx="480381" cy="1395072"/>
          </a:xfrm>
          <a:prstGeom prst="bentArrow">
            <a:avLst/>
          </a:prstGeom>
          <a:solidFill>
            <a:srgbClr val="E0A59E"/>
          </a:solidFill>
          <a:ln>
            <a:solidFill>
              <a:srgbClr val="E0A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F7AF5CF1-A844-44DA-A1EE-E8E7B5327D72}"/>
              </a:ext>
            </a:extLst>
          </p:cNvPr>
          <p:cNvSpPr txBox="1"/>
          <p:nvPr/>
        </p:nvSpPr>
        <p:spPr>
          <a:xfrm>
            <a:off x="4512143" y="2326566"/>
            <a:ext cx="752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Apenas </a:t>
            </a:r>
            <a:r>
              <a:rPr lang="pt-BR" b="1" dirty="0">
                <a:solidFill>
                  <a:srgbClr val="E0A59E"/>
                </a:solidFill>
                <a:latin typeface="Century Gothic" panose="020B0502020202020204" pitchFamily="34" charset="0"/>
              </a:rPr>
              <a:t>44,9% das crianças de famílias monoparentais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frequentam a creche</a:t>
            </a:r>
          </a:p>
        </p:txBody>
      </p:sp>
      <p:sp>
        <p:nvSpPr>
          <p:cNvPr id="20" name="Seta: Dobrada 19">
            <a:extLst>
              <a:ext uri="{FF2B5EF4-FFF2-40B4-BE49-F238E27FC236}">
                <a16:creationId xmlns:a16="http://schemas.microsoft.com/office/drawing/2014/main" xmlns="" id="{06E1C18C-0FBF-41DD-81A8-DE8A2E037B38}"/>
              </a:ext>
            </a:extLst>
          </p:cNvPr>
          <p:cNvSpPr/>
          <p:nvPr/>
        </p:nvSpPr>
        <p:spPr>
          <a:xfrm>
            <a:off x="5423014" y="3017713"/>
            <a:ext cx="480381" cy="937256"/>
          </a:xfrm>
          <a:prstGeom prst="bentArrow">
            <a:avLst/>
          </a:prstGeom>
          <a:solidFill>
            <a:srgbClr val="FFE4B4"/>
          </a:solidFill>
          <a:ln>
            <a:solidFill>
              <a:srgbClr val="FFE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971B3751-B22E-4622-80F2-1068CCBF8F9C}"/>
              </a:ext>
            </a:extLst>
          </p:cNvPr>
          <p:cNvSpPr txBox="1"/>
          <p:nvPr/>
        </p:nvSpPr>
        <p:spPr>
          <a:xfrm>
            <a:off x="5994579" y="2924682"/>
            <a:ext cx="619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81,7% das crianças de famílias com cuidadores economicamente ativos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frequentam a creche</a:t>
            </a:r>
          </a:p>
        </p:txBody>
      </p:sp>
    </p:spTree>
    <p:extLst>
      <p:ext uri="{BB962C8B-B14F-4D97-AF65-F5344CB8AC3E}">
        <p14:creationId xmlns:p14="http://schemas.microsoft.com/office/powerpoint/2010/main" val="275698007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50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273"/>
          <p:cNvSpPr/>
          <p:nvPr/>
        </p:nvSpPr>
        <p:spPr>
          <a:xfrm>
            <a:off x="9254888" y="3305452"/>
            <a:ext cx="1922572" cy="1814636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4000">
              <a:latin typeface="Century Gothic"/>
              <a:ea typeface="Gill Sans"/>
              <a:cs typeface="Gill Sans"/>
              <a:sym typeface="Gill Sans"/>
            </a:endParaRPr>
          </a:p>
        </p:txBody>
      </p:sp>
      <p:sp>
        <p:nvSpPr>
          <p:cNvPr id="4" name="Shape 1273">
            <a:extLst>
              <a:ext uri="{FF2B5EF4-FFF2-40B4-BE49-F238E27FC236}">
                <a16:creationId xmlns:a16="http://schemas.microsoft.com/office/drawing/2014/main" xmlns="" id="{E03511D5-4120-4EDF-AD34-36E14009429D}"/>
              </a:ext>
            </a:extLst>
          </p:cNvPr>
          <p:cNvSpPr/>
          <p:nvPr/>
        </p:nvSpPr>
        <p:spPr>
          <a:xfrm>
            <a:off x="7408835" y="3357210"/>
            <a:ext cx="1922572" cy="1814636"/>
          </a:xfrm>
          <a:prstGeom prst="ellipse">
            <a:avLst/>
          </a:prstGeom>
          <a:solidFill>
            <a:srgbClr val="D16B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4000">
              <a:latin typeface="Century Gothic"/>
              <a:ea typeface="Gill Sans"/>
              <a:cs typeface="Gill Sans"/>
              <a:sym typeface="Gill Sans"/>
            </a:endParaRPr>
          </a:p>
        </p:txBody>
      </p:sp>
      <p:sp>
        <p:nvSpPr>
          <p:cNvPr id="5" name="Shape 1273">
            <a:extLst>
              <a:ext uri="{FF2B5EF4-FFF2-40B4-BE49-F238E27FC236}">
                <a16:creationId xmlns:a16="http://schemas.microsoft.com/office/drawing/2014/main" xmlns="" id="{67F1EED5-57E2-4093-828A-6077D1D23D72}"/>
              </a:ext>
            </a:extLst>
          </p:cNvPr>
          <p:cNvSpPr/>
          <p:nvPr/>
        </p:nvSpPr>
        <p:spPr>
          <a:xfrm>
            <a:off x="5620291" y="3437723"/>
            <a:ext cx="1922572" cy="1814636"/>
          </a:xfrm>
          <a:prstGeom prst="ellipse">
            <a:avLst/>
          </a:prstGeom>
          <a:solidFill>
            <a:srgbClr val="FDC6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4000">
              <a:latin typeface="Century Gothic"/>
              <a:ea typeface="Gill Sans"/>
              <a:cs typeface="Gill Sans"/>
              <a:sym typeface="Gill Sans"/>
            </a:endParaRPr>
          </a:p>
        </p:txBody>
      </p:sp>
      <p:sp>
        <p:nvSpPr>
          <p:cNvPr id="2" name="AutoShape 2" descr="Kindergarten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3" name="Shape 99"/>
          <p:cNvSpPr txBox="1">
            <a:spLocks/>
          </p:cNvSpPr>
          <p:nvPr/>
        </p:nvSpPr>
        <p:spPr>
          <a:xfrm>
            <a:off x="388543" y="583740"/>
            <a:ext cx="10139909" cy="11215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4800" b="1" dirty="0">
                <a:solidFill>
                  <a:srgbClr val="E6E4E4"/>
                </a:solidFill>
                <a:latin typeface="Century Gothic"/>
              </a:rPr>
              <a:t>desafios e caminhos para a expansão de vagas</a:t>
            </a:r>
          </a:p>
        </p:txBody>
      </p:sp>
      <p:sp>
        <p:nvSpPr>
          <p:cNvPr id="19" name="Shape 1275"/>
          <p:cNvSpPr/>
          <p:nvPr/>
        </p:nvSpPr>
        <p:spPr>
          <a:xfrm>
            <a:off x="5678018" y="3712738"/>
            <a:ext cx="1866847" cy="128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</a:pPr>
            <a:r>
              <a:rPr lang="pt-BR" b="0" dirty="0">
                <a:solidFill>
                  <a:srgbClr val="2C2E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b="0" dirty="0">
                <a:solidFill>
                  <a:srgbClr val="2C2E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aior repasse para EI </a:t>
            </a:r>
            <a:r>
              <a:rPr lang="pt-BR" b="0" dirty="0">
                <a:solidFill>
                  <a:srgbClr val="2C2E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</a:t>
            </a:r>
            <a:r>
              <a:rPr lang="pt-BR" b="0" dirty="0" err="1">
                <a:solidFill>
                  <a:srgbClr val="2C2E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fundeb</a:t>
            </a:r>
            <a:endParaRPr b="0" dirty="0">
              <a:solidFill>
                <a:srgbClr val="2C2E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Shape 1276"/>
          <p:cNvSpPr/>
          <p:nvPr/>
        </p:nvSpPr>
        <p:spPr>
          <a:xfrm>
            <a:off x="9199704" y="3932921"/>
            <a:ext cx="2072585" cy="7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</a:pPr>
            <a:r>
              <a:rPr lang="pt-BR" dirty="0">
                <a:solidFill>
                  <a:srgbClr val="2C2E50"/>
                </a:solidFill>
                <a:latin typeface="Century Gothic"/>
                <a:ea typeface="ヒラギノ角ゴ ProN W3"/>
              </a:rPr>
              <a:t>garantia da qualidade</a:t>
            </a:r>
          </a:p>
        </p:txBody>
      </p:sp>
      <p:sp>
        <p:nvSpPr>
          <p:cNvPr id="23" name="Shape 1278"/>
          <p:cNvSpPr/>
          <p:nvPr/>
        </p:nvSpPr>
        <p:spPr>
          <a:xfrm>
            <a:off x="7543917" y="3640094"/>
            <a:ext cx="1653916" cy="128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</a:pPr>
            <a:r>
              <a:rPr lang="pt-BR" dirty="0" err="1">
                <a:solidFill>
                  <a:srgbClr val="2C2E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financiamento</a:t>
            </a:r>
            <a:r>
              <a:rPr lang="pt-BR" b="0" dirty="0" err="1">
                <a:solidFill>
                  <a:srgbClr val="2C2E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pré-Fundeb</a:t>
            </a:r>
            <a:endParaRPr lang="en" b="0" dirty="0">
              <a:solidFill>
                <a:srgbClr val="2C2E5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7B868C35-3B74-4B00-AA1A-53765F8EB78B}"/>
              </a:ext>
            </a:extLst>
          </p:cNvPr>
          <p:cNvSpPr/>
          <p:nvPr/>
        </p:nvSpPr>
        <p:spPr>
          <a:xfrm>
            <a:off x="551118" y="2399064"/>
            <a:ext cx="5011229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2000" dirty="0">
                <a:solidFill>
                  <a:srgbClr val="E6E4E4"/>
                </a:solidFill>
                <a:latin typeface="Century Gothic"/>
                <a:cs typeface="Calibri" panose="020F0502020204030204"/>
              </a:rPr>
              <a:t>Bom diagnóstico da demanda manifesta e real</a:t>
            </a:r>
          </a:p>
          <a:p>
            <a:pPr marL="285750" indent="-285750">
              <a:buFont typeface="Arial"/>
              <a:buChar char="•"/>
            </a:pPr>
            <a:r>
              <a:rPr lang="pt-BR" sz="2000" dirty="0">
                <a:solidFill>
                  <a:srgbClr val="E6E4E4"/>
                </a:solidFill>
                <a:latin typeface="Century Gothic"/>
                <a:cs typeface="Calibri" panose="020F0502020204030204"/>
              </a:rPr>
              <a:t>Priorização de crianças vulneráveis</a:t>
            </a:r>
          </a:p>
          <a:p>
            <a:pPr marL="285750" indent="-285750">
              <a:buFont typeface="Arial"/>
              <a:buChar char="•"/>
            </a:pPr>
            <a:r>
              <a:rPr lang="pt-BR" sz="2000" dirty="0">
                <a:solidFill>
                  <a:srgbClr val="E6E4E4"/>
                </a:solidFill>
                <a:latin typeface="Century Gothic"/>
                <a:cs typeface="Calibri" panose="020F0502020204030204"/>
              </a:rPr>
              <a:t>Colaboração da União e dos Estados com os Municípios</a:t>
            </a:r>
          </a:p>
          <a:p>
            <a:pPr marL="285750" indent="-285750">
              <a:buFont typeface="Arial"/>
              <a:buChar char="•"/>
            </a:pPr>
            <a:r>
              <a:rPr lang="pt-BR" sz="2000" dirty="0">
                <a:solidFill>
                  <a:srgbClr val="E6E4E4"/>
                </a:solidFill>
                <a:latin typeface="Century Gothic"/>
                <a:cs typeface="Calibri" panose="020F0502020204030204"/>
              </a:rPr>
              <a:t>Construção ou adaptação de  unidades</a:t>
            </a:r>
            <a:endParaRPr lang="pt-BR" sz="2000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E6E4E4"/>
                </a:solidFill>
                <a:latin typeface="Century Gothic"/>
                <a:ea typeface="Century Gothic" charset="0"/>
                <a:cs typeface="Century Gothic" charset="0"/>
              </a:rPr>
              <a:t>Critérios para credenciamento e fiscalização de unidades parceiras 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pt-BR" sz="2000" dirty="0">
                <a:solidFill>
                  <a:srgbClr val="E6E4E4"/>
                </a:solidFill>
                <a:latin typeface="Century Gothic"/>
              </a:rPr>
              <a:t>Monitoramento e avaliação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E6E4E4"/>
              </a:solidFill>
              <a:latin typeface="Century Gothic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82124270-F1E9-4F3D-A080-77210C950634}"/>
              </a:ext>
            </a:extLst>
          </p:cNvPr>
          <p:cNvSpPr/>
          <p:nvPr/>
        </p:nvSpPr>
        <p:spPr>
          <a:xfrm>
            <a:off x="6456619" y="2534172"/>
            <a:ext cx="391849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err="1">
                <a:solidFill>
                  <a:srgbClr val="E6E4E4"/>
                </a:solidFill>
                <a:latin typeface="Century Gothic"/>
              </a:rPr>
              <a:t>subfinanciamento</a:t>
            </a:r>
            <a:endParaRPr lang="pt-BR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184710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4931100-461B-47BE-AA4D-18EFAF7CB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6774" y="914401"/>
            <a:ext cx="6357010" cy="5530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45A88FF-651A-47B9-BF0B-32C8327C7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3" y="5248027"/>
            <a:ext cx="2285685" cy="13956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2ADDB0B-61E2-4690-822E-3FD4C73D80A3}"/>
              </a:ext>
            </a:extLst>
          </p:cNvPr>
          <p:cNvSpPr txBox="1"/>
          <p:nvPr/>
        </p:nvSpPr>
        <p:spPr>
          <a:xfrm flipH="1">
            <a:off x="645842" y="1964786"/>
            <a:ext cx="668014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pt-BR" sz="6000" b="1" dirty="0">
                <a:solidFill>
                  <a:srgbClr val="E0A59E"/>
                </a:solidFill>
                <a:latin typeface="Century Gothic"/>
              </a:rPr>
              <a:t>Obrigada!</a:t>
            </a:r>
            <a:endParaRPr lang="pt-BR" sz="6000" b="1" i="0" u="none" strike="noStrike" kern="1200" cap="none" spc="0" normalizeH="0" baseline="0" noProof="0" dirty="0">
              <a:ln>
                <a:noFill/>
              </a:ln>
              <a:solidFill>
                <a:srgbClr val="E0A59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7" name="Imagem 7">
            <a:extLst>
              <a:ext uri="{FF2B5EF4-FFF2-40B4-BE49-F238E27FC236}">
                <a16:creationId xmlns:a16="http://schemas.microsoft.com/office/drawing/2014/main" xmlns="" id="{64086EAB-4726-477C-9B4C-FB2D99BC3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16" y="5471988"/>
            <a:ext cx="2909887" cy="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905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hape 265"/>
          <p:cNvCxnSpPr>
            <a:cxnSpLocks/>
          </p:cNvCxnSpPr>
          <p:nvPr/>
        </p:nvCxnSpPr>
        <p:spPr>
          <a:xfrm flipH="1" flipV="1">
            <a:off x="201705" y="2901606"/>
            <a:ext cx="10845417" cy="1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1" name="Shape 266"/>
          <p:cNvSpPr/>
          <p:nvPr/>
        </p:nvSpPr>
        <p:spPr>
          <a:xfrm>
            <a:off x="249664" y="2095552"/>
            <a:ext cx="886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" sz="180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Georgia"/>
              </a:rPr>
              <a:t>1988</a:t>
            </a:r>
            <a:endParaRPr sz="180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Georgia"/>
            </a:endParaRPr>
          </a:p>
        </p:txBody>
      </p:sp>
      <p:sp>
        <p:nvSpPr>
          <p:cNvPr id="52" name="Shape 267"/>
          <p:cNvSpPr/>
          <p:nvPr/>
        </p:nvSpPr>
        <p:spPr>
          <a:xfrm>
            <a:off x="336817" y="2530066"/>
            <a:ext cx="671400" cy="671100"/>
          </a:xfrm>
          <a:prstGeom prst="ellipse">
            <a:avLst/>
          </a:prstGeom>
          <a:solidFill>
            <a:srgbClr val="70A7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Shape 268"/>
          <p:cNvSpPr/>
          <p:nvPr/>
        </p:nvSpPr>
        <p:spPr>
          <a:xfrm>
            <a:off x="1814729" y="2559800"/>
            <a:ext cx="671400" cy="6711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Shape 269"/>
          <p:cNvSpPr/>
          <p:nvPr/>
        </p:nvSpPr>
        <p:spPr>
          <a:xfrm>
            <a:off x="3412048" y="2575434"/>
            <a:ext cx="671400" cy="671100"/>
          </a:xfrm>
          <a:prstGeom prst="ellipse">
            <a:avLst/>
          </a:prstGeom>
          <a:solidFill>
            <a:srgbClr val="FDC6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Shape 270"/>
          <p:cNvSpPr/>
          <p:nvPr/>
        </p:nvSpPr>
        <p:spPr>
          <a:xfrm>
            <a:off x="5221100" y="2588493"/>
            <a:ext cx="671400" cy="671100"/>
          </a:xfrm>
          <a:prstGeom prst="ellipse">
            <a:avLst/>
          </a:prstGeom>
          <a:solidFill>
            <a:srgbClr val="D16B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Shape 271"/>
          <p:cNvSpPr/>
          <p:nvPr/>
        </p:nvSpPr>
        <p:spPr>
          <a:xfrm>
            <a:off x="1802566" y="2071507"/>
            <a:ext cx="886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" sz="180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Georgia"/>
              </a:rPr>
              <a:t>1996</a:t>
            </a:r>
            <a:endParaRPr sz="180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Georgia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sz="180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Shape 272"/>
          <p:cNvSpPr/>
          <p:nvPr/>
        </p:nvSpPr>
        <p:spPr>
          <a:xfrm>
            <a:off x="3385960" y="2127443"/>
            <a:ext cx="886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" sz="180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Georgia"/>
              </a:rPr>
              <a:t>2006</a:t>
            </a:r>
            <a:endParaRPr sz="180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Georgia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sz="180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Shape 273"/>
          <p:cNvSpPr/>
          <p:nvPr/>
        </p:nvSpPr>
        <p:spPr>
          <a:xfrm>
            <a:off x="5198079" y="2080876"/>
            <a:ext cx="886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" sz="180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Georgia"/>
              </a:rPr>
              <a:t>2009</a:t>
            </a:r>
            <a:endParaRPr sz="180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Shape 274"/>
          <p:cNvSpPr/>
          <p:nvPr/>
        </p:nvSpPr>
        <p:spPr>
          <a:xfrm>
            <a:off x="46573" y="3396420"/>
            <a:ext cx="1746441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1600" b="1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constituição federal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pt-BR" sz="1600" b="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1600" b="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EI como </a:t>
            </a:r>
            <a:r>
              <a:rPr lang="pt-BR" sz="160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direito </a:t>
            </a:r>
            <a:r>
              <a:rPr lang="pt-BR" sz="1600" b="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das crianças e das famílias/ </a:t>
            </a:r>
            <a:r>
              <a:rPr lang="pt-BR" sz="160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dever </a:t>
            </a:r>
            <a:r>
              <a:rPr lang="pt-BR" sz="1600" b="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do Estado</a:t>
            </a:r>
            <a:endParaRPr sz="1600" b="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sz="1600" b="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Shape 275"/>
          <p:cNvSpPr/>
          <p:nvPr/>
        </p:nvSpPr>
        <p:spPr>
          <a:xfrm>
            <a:off x="1740268" y="3370370"/>
            <a:ext cx="16629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1600" b="1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lei de diretrizes e bases da educação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pt-BR" sz="1600" b="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1600" b="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EI como primeira etapa da educação básica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sz="1600" b="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sz="1600" b="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Shape 276"/>
          <p:cNvSpPr/>
          <p:nvPr/>
        </p:nvSpPr>
        <p:spPr>
          <a:xfrm>
            <a:off x="3062781" y="3337956"/>
            <a:ext cx="17313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sz="1200" b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sz="1200" b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Shape 277"/>
          <p:cNvSpPr/>
          <p:nvPr/>
        </p:nvSpPr>
        <p:spPr>
          <a:xfrm>
            <a:off x="5051976" y="3429000"/>
            <a:ext cx="1696024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1600" b="1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EC 59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pt-BR" sz="160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1600" b="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matrícula compulsória na pré-escola a partir dos 4 anos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pt-BR" sz="1600" b="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Shape 275"/>
          <p:cNvSpPr/>
          <p:nvPr/>
        </p:nvSpPr>
        <p:spPr>
          <a:xfrm>
            <a:off x="3275187" y="3402784"/>
            <a:ext cx="1594498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1600" b="1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EC 53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pt-BR" sz="1600" b="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1600" b="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Criação do 1º ano EF aos 6 anos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pt-BR" sz="1600" b="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1600" b="1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FUNDEB</a:t>
            </a:r>
            <a:r>
              <a:rPr lang="pt-BR" sz="1600" b="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: novo fundo inclui financiamento da EI </a:t>
            </a:r>
            <a:endParaRPr sz="1600" b="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Shape 99"/>
          <p:cNvSpPr txBox="1">
            <a:spLocks/>
          </p:cNvSpPr>
          <p:nvPr/>
        </p:nvSpPr>
        <p:spPr>
          <a:xfrm>
            <a:off x="404607" y="831443"/>
            <a:ext cx="9294737" cy="8389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5400" dirty="0">
                <a:solidFill>
                  <a:srgbClr val="2C2E50"/>
                </a:solidFill>
                <a:latin typeface="Century Gothic"/>
                <a:ea typeface="Georgia"/>
                <a:cs typeface="Georgia"/>
                <a:sym typeface="Georgia"/>
              </a:rPr>
              <a:t>direito à educação infantil</a:t>
            </a:r>
            <a:endParaRPr lang="pt-BR" sz="5400" dirty="0">
              <a:latin typeface="Century Gothic"/>
              <a:ea typeface="Georgia"/>
              <a:cs typeface="Georgia"/>
              <a:sym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5400" b="0" dirty="0">
              <a:solidFill>
                <a:srgbClr val="2C2E5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Shape 267"/>
          <p:cNvSpPr/>
          <p:nvPr/>
        </p:nvSpPr>
        <p:spPr>
          <a:xfrm>
            <a:off x="6887599" y="2594234"/>
            <a:ext cx="671400" cy="671100"/>
          </a:xfrm>
          <a:prstGeom prst="ellipse">
            <a:avLst/>
          </a:prstGeom>
          <a:solidFill>
            <a:srgbClr val="4F43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Shape 273"/>
          <p:cNvSpPr/>
          <p:nvPr/>
        </p:nvSpPr>
        <p:spPr>
          <a:xfrm>
            <a:off x="6887599" y="2121909"/>
            <a:ext cx="886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" sz="180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Georgia"/>
              </a:rPr>
              <a:t>2014</a:t>
            </a:r>
            <a:endParaRPr sz="180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Shape 277"/>
          <p:cNvSpPr/>
          <p:nvPr/>
        </p:nvSpPr>
        <p:spPr>
          <a:xfrm>
            <a:off x="6774897" y="3433192"/>
            <a:ext cx="19608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1600" b="1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PNE 2014-2024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pt-BR" sz="160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1600" b="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meta 1: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1600" b="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50% das crianças 0-3 na creche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1600" b="0" dirty="0">
                <a:solidFill>
                  <a:srgbClr val="233348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100% das crianças de 4 e 5 na pré-escola</a:t>
            </a:r>
            <a:endParaRPr sz="1600" b="0" dirty="0">
              <a:solidFill>
                <a:srgbClr val="233348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Shape 267">
            <a:extLst>
              <a:ext uri="{FF2B5EF4-FFF2-40B4-BE49-F238E27FC236}">
                <a16:creationId xmlns:a16="http://schemas.microsoft.com/office/drawing/2014/main" xmlns="" id="{82025B67-B5CC-42CF-A135-7B24D3DBFB36}"/>
              </a:ext>
            </a:extLst>
          </p:cNvPr>
          <p:cNvSpPr/>
          <p:nvPr/>
        </p:nvSpPr>
        <p:spPr>
          <a:xfrm>
            <a:off x="10762286" y="2605887"/>
            <a:ext cx="671400" cy="671100"/>
          </a:xfrm>
          <a:prstGeom prst="ellipse">
            <a:avLst/>
          </a:prstGeom>
          <a:solidFill>
            <a:srgbClr val="EECE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Shape 266">
            <a:extLst>
              <a:ext uri="{FF2B5EF4-FFF2-40B4-BE49-F238E27FC236}">
                <a16:creationId xmlns:a16="http://schemas.microsoft.com/office/drawing/2014/main" xmlns="" id="{D4379755-DEF0-4E42-9D79-D99E2136FE81}"/>
              </a:ext>
            </a:extLst>
          </p:cNvPr>
          <p:cNvSpPr/>
          <p:nvPr/>
        </p:nvSpPr>
        <p:spPr>
          <a:xfrm>
            <a:off x="8892403" y="2165167"/>
            <a:ext cx="886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" dirty="0">
                <a:solidFill>
                  <a:srgbClr val="233348"/>
                </a:solidFill>
                <a:latin typeface="Georgia" panose="02040502050405020303" pitchFamily="18" charset="0"/>
                <a:sym typeface="Georgia"/>
              </a:rPr>
              <a:t>2016</a:t>
            </a:r>
            <a:endParaRPr dirty="0">
              <a:solidFill>
                <a:srgbClr val="233348"/>
              </a:solidFill>
              <a:latin typeface="Georgia" panose="02040502050405020303" pitchFamily="18" charset="0"/>
              <a:sym typeface="Georgia"/>
            </a:endParaRPr>
          </a:p>
        </p:txBody>
      </p:sp>
      <p:sp>
        <p:nvSpPr>
          <p:cNvPr id="25" name="Shape 274">
            <a:extLst>
              <a:ext uri="{FF2B5EF4-FFF2-40B4-BE49-F238E27FC236}">
                <a16:creationId xmlns:a16="http://schemas.microsoft.com/office/drawing/2014/main" xmlns="" id="{CD849B28-E364-4FF6-85B3-B9C2090A7AE3}"/>
              </a:ext>
            </a:extLst>
          </p:cNvPr>
          <p:cNvSpPr/>
          <p:nvPr/>
        </p:nvSpPr>
        <p:spPr>
          <a:xfrm>
            <a:off x="8673229" y="3435601"/>
            <a:ext cx="1732063" cy="92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</a:pPr>
            <a:r>
              <a:rPr lang="pt-BR" sz="1600" b="1" dirty="0">
                <a:solidFill>
                  <a:srgbClr val="233348"/>
                </a:solidFill>
                <a:latin typeface="Georgia" panose="02040502050405020303" pitchFamily="18" charset="0"/>
              </a:rPr>
              <a:t>Marco legal da primeira infância</a:t>
            </a:r>
          </a:p>
          <a:p>
            <a:pPr>
              <a:lnSpc>
                <a:spcPct val="90000"/>
              </a:lnSpc>
              <a:buClr>
                <a:prstClr val="black"/>
              </a:buClr>
            </a:pPr>
            <a:endParaRPr lang="pt-BR" sz="1600" b="1" dirty="0">
              <a:solidFill>
                <a:srgbClr val="233348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Clr>
                <a:prstClr val="black"/>
              </a:buClr>
            </a:pPr>
            <a:r>
              <a:rPr lang="pt-BR" sz="1600" dirty="0">
                <a:solidFill>
                  <a:srgbClr val="233348"/>
                </a:solidFill>
                <a:latin typeface="Georgia" panose="02040502050405020303" pitchFamily="18" charset="0"/>
              </a:rPr>
              <a:t>Proteção integral às crianças de 0 a 6 anos</a:t>
            </a:r>
          </a:p>
          <a:p>
            <a:pPr>
              <a:lnSpc>
                <a:spcPct val="90000"/>
              </a:lnSpc>
              <a:buClr>
                <a:prstClr val="black"/>
              </a:buClr>
            </a:pPr>
            <a:endParaRPr lang="pt-BR" sz="1600" dirty="0">
              <a:solidFill>
                <a:srgbClr val="233348"/>
              </a:solidFill>
              <a:latin typeface="Georgia" panose="02040502050405020303" pitchFamily="18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pt-BR" sz="1600" b="1" dirty="0">
              <a:solidFill>
                <a:srgbClr val="23334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sz="1600" b="1" dirty="0">
              <a:solidFill>
                <a:srgbClr val="23334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Shape 267">
            <a:extLst>
              <a:ext uri="{FF2B5EF4-FFF2-40B4-BE49-F238E27FC236}">
                <a16:creationId xmlns:a16="http://schemas.microsoft.com/office/drawing/2014/main" xmlns="" id="{D9628551-A533-4596-96B1-DFE9FB841821}"/>
              </a:ext>
            </a:extLst>
          </p:cNvPr>
          <p:cNvSpPr/>
          <p:nvPr/>
        </p:nvSpPr>
        <p:spPr>
          <a:xfrm>
            <a:off x="8943267" y="2559800"/>
            <a:ext cx="671400" cy="671100"/>
          </a:xfrm>
          <a:prstGeom prst="ellipse">
            <a:avLst/>
          </a:prstGeom>
          <a:solidFill>
            <a:srgbClr val="70A7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  <a:lvl2pPr marL="342077"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2pPr>
            <a:lvl3pPr marL="684154"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3pPr>
            <a:lvl4pPr marL="1026231"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4pPr>
            <a:lvl5pPr marL="1368308"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5pPr>
            <a:lvl6pPr marL="1710385" algn="l" defTabSz="684154" rtl="0" eaLnBrk="1" latinLnBrk="0" hangingPunct="1"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6pPr>
            <a:lvl7pPr marL="2052462" algn="l" defTabSz="684154" rtl="0" eaLnBrk="1" latinLnBrk="0" hangingPunct="1"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7pPr>
            <a:lvl8pPr marL="2394539" algn="l" defTabSz="684154" rtl="0" eaLnBrk="1" latinLnBrk="0" hangingPunct="1"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8pPr>
            <a:lvl9pPr marL="2736616" algn="l" defTabSz="684154" rtl="0" eaLnBrk="1" latinLnBrk="0" hangingPunct="1"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Shape 272">
            <a:extLst>
              <a:ext uri="{FF2B5EF4-FFF2-40B4-BE49-F238E27FC236}">
                <a16:creationId xmlns:a16="http://schemas.microsoft.com/office/drawing/2014/main" xmlns="" id="{1123A5C1-9BB5-4190-819F-1D2DD8CCA7BF}"/>
              </a:ext>
            </a:extLst>
          </p:cNvPr>
          <p:cNvSpPr/>
          <p:nvPr/>
        </p:nvSpPr>
        <p:spPr>
          <a:xfrm>
            <a:off x="10762286" y="2169679"/>
            <a:ext cx="922481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t-BR" dirty="0">
                <a:solidFill>
                  <a:srgbClr val="233348"/>
                </a:solidFill>
                <a:latin typeface="Georgia" panose="02040502050405020303" pitchFamily="18" charset="0"/>
                <a:sym typeface="Georgia"/>
              </a:rPr>
              <a:t>2020</a:t>
            </a:r>
            <a:endParaRPr lang="pt-BR" dirty="0">
              <a:solidFill>
                <a:srgbClr val="233348"/>
              </a:solidFill>
              <a:latin typeface="Georgia" panose="02040502050405020303" pitchFamily="18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sz="1800" dirty="0">
              <a:solidFill>
                <a:srgbClr val="23334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Shape 277">
            <a:extLst>
              <a:ext uri="{FF2B5EF4-FFF2-40B4-BE49-F238E27FC236}">
                <a16:creationId xmlns:a16="http://schemas.microsoft.com/office/drawing/2014/main" xmlns="" id="{ED5C5E62-8605-4185-AE67-E64B882A3C11}"/>
              </a:ext>
            </a:extLst>
          </p:cNvPr>
          <p:cNvSpPr/>
          <p:nvPr/>
        </p:nvSpPr>
        <p:spPr>
          <a:xfrm>
            <a:off x="10459937" y="3475418"/>
            <a:ext cx="1732063" cy="106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1600" b="1" dirty="0">
                <a:solidFill>
                  <a:srgbClr val="233348"/>
                </a:solidFill>
                <a:latin typeface="Georgia" panose="02040502050405020303" pitchFamily="18" charset="0"/>
                <a:sym typeface="Century Gothic"/>
              </a:rPr>
              <a:t>Novo Fundeb</a:t>
            </a:r>
            <a:endParaRPr lang="pt-BR" sz="1600" b="1" dirty="0">
              <a:solidFill>
                <a:srgbClr val="233348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pt-BR" sz="1600" b="0" dirty="0">
              <a:solidFill>
                <a:srgbClr val="233348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pt-BR" sz="1600" dirty="0">
                <a:solidFill>
                  <a:srgbClr val="233348"/>
                </a:solidFill>
                <a:latin typeface="Georgia" panose="02040502050405020303" pitchFamily="18" charset="0"/>
              </a:rPr>
              <a:t>permanente</a:t>
            </a:r>
          </a:p>
          <a:p>
            <a:pPr>
              <a:lnSpc>
                <a:spcPct val="90000"/>
              </a:lnSpc>
            </a:pPr>
            <a:endParaRPr lang="pt-BR" sz="1600" dirty="0">
              <a:solidFill>
                <a:srgbClr val="233348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pt-BR" sz="1600" dirty="0">
                <a:solidFill>
                  <a:srgbClr val="233348"/>
                </a:solidFill>
                <a:latin typeface="Georgia" panose="02040502050405020303" pitchFamily="18" charset="0"/>
              </a:rPr>
              <a:t>mais equitativo</a:t>
            </a:r>
          </a:p>
          <a:p>
            <a:pPr>
              <a:lnSpc>
                <a:spcPct val="90000"/>
              </a:lnSpc>
            </a:pPr>
            <a:endParaRPr lang="pt-BR" sz="1600" dirty="0">
              <a:solidFill>
                <a:srgbClr val="233348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pt-BR" sz="1600" dirty="0">
                <a:solidFill>
                  <a:srgbClr val="233348"/>
                </a:solidFill>
                <a:latin typeface="Georgia" panose="02040502050405020303" pitchFamily="18" charset="0"/>
              </a:rPr>
              <a:t>maior complementação da União</a:t>
            </a:r>
          </a:p>
          <a:p>
            <a:pPr>
              <a:lnSpc>
                <a:spcPct val="90000"/>
              </a:lnSpc>
            </a:pPr>
            <a:endParaRPr lang="pt-BR" sz="1600" dirty="0">
              <a:solidFill>
                <a:srgbClr val="233348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pt-BR" sz="1600" dirty="0">
                <a:solidFill>
                  <a:srgbClr val="233348"/>
                </a:solidFill>
                <a:latin typeface="Georgia" panose="02040502050405020303" pitchFamily="18" charset="0"/>
              </a:rPr>
              <a:t>complementação específica para a EI</a:t>
            </a:r>
          </a:p>
          <a:p>
            <a:pPr>
              <a:lnSpc>
                <a:spcPct val="90000"/>
              </a:lnSpc>
            </a:pPr>
            <a:endParaRPr lang="pt-BR" sz="1600" dirty="0">
              <a:solidFill>
                <a:srgbClr val="233348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endParaRPr lang="pt-BR" sz="1600" dirty="0">
              <a:solidFill>
                <a:srgbClr val="233348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Clr>
                <a:prstClr val="black"/>
              </a:buClr>
            </a:pPr>
            <a:endParaRPr lang="pt-BR" sz="1600" dirty="0">
              <a:solidFill>
                <a:srgbClr val="233348"/>
              </a:solidFill>
              <a:latin typeface="Century Gothic"/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41109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A75A281A-7426-47B5-B2A0-B6FC55731F61}"/>
              </a:ext>
            </a:extLst>
          </p:cNvPr>
          <p:cNvSpPr/>
          <p:nvPr/>
        </p:nvSpPr>
        <p:spPr bwMode="auto">
          <a:xfrm>
            <a:off x="1098752" y="2409252"/>
            <a:ext cx="1994851" cy="1853897"/>
          </a:xfrm>
          <a:prstGeom prst="ellipse">
            <a:avLst/>
          </a:prstGeom>
          <a:solidFill>
            <a:srgbClr val="CCCCC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pt-BR">
              <a:latin typeface="Century Gothic"/>
              <a:sym typeface="Gill Sans" pitchFamily="1" charset="0"/>
            </a:endParaRPr>
          </a:p>
        </p:txBody>
      </p:sp>
      <p:sp>
        <p:nvSpPr>
          <p:cNvPr id="11" name="Shape 33"/>
          <p:cNvSpPr txBox="1"/>
          <p:nvPr/>
        </p:nvSpPr>
        <p:spPr>
          <a:xfrm>
            <a:off x="420913" y="617100"/>
            <a:ext cx="10217211" cy="7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4800" b="1" dirty="0">
                <a:solidFill>
                  <a:srgbClr val="70A7A5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a importância da educação infantil</a:t>
            </a:r>
            <a:endParaRPr sz="4800" b="1" dirty="0">
              <a:solidFill>
                <a:srgbClr val="70A7A5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DAC5DF7-C482-49C1-B32D-6E6E335E1DD8}"/>
              </a:ext>
            </a:extLst>
          </p:cNvPr>
          <p:cNvSpPr txBox="1">
            <a:spLocks/>
          </p:cNvSpPr>
          <p:nvPr/>
        </p:nvSpPr>
        <p:spPr>
          <a:xfrm>
            <a:off x="4205815" y="1828383"/>
            <a:ext cx="2716381" cy="86564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altLang="pt-BR" b="1" dirty="0">
                <a:solidFill>
                  <a:srgbClr val="2C2E50"/>
                </a:solidFill>
                <a:latin typeface="Century Gothic"/>
                <a:ea typeface="+mn-ea"/>
                <a:cs typeface="+mn-cs"/>
              </a:rPr>
              <a:t>hoje</a:t>
            </a:r>
            <a:endParaRPr lang="pt-BR" dirty="0"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BF963E70-F7EA-4C9D-A3CE-8D027FBAF9EB}"/>
              </a:ext>
            </a:extLst>
          </p:cNvPr>
          <p:cNvSpPr>
            <a:spLocks/>
          </p:cNvSpPr>
          <p:nvPr/>
        </p:nvSpPr>
        <p:spPr bwMode="auto">
          <a:xfrm>
            <a:off x="2333656" y="4019423"/>
            <a:ext cx="2226469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buChar char="•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1pPr>
            <a:lvl2pPr marL="742950" indent="-285750" algn="ctr">
              <a:buChar char="–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2pPr>
            <a:lvl3pPr marL="1143000" indent="-228600" algn="ctr">
              <a:buChar char="•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3pPr>
            <a:lvl4pPr marL="1600200" indent="-228600" algn="ctr">
              <a:buChar char="–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4pPr>
            <a:lvl5pPr marL="2057400" indent="-228600" algn="ctr"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9pPr>
          </a:lstStyle>
          <a:p>
            <a:pPr>
              <a:buFontTx/>
              <a:buNone/>
            </a:pPr>
            <a:endParaRPr lang="en-US" altLang="pt-BR" sz="2100">
              <a:solidFill>
                <a:srgbClr val="FFFFFF"/>
              </a:solidFill>
              <a:latin typeface="Century Gothic" panose="020B0502020202020204" pitchFamily="34" charset="0"/>
              <a:sym typeface="Myriad Pro Bold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C4AD328B-2C18-4593-8616-83C41D77510C}"/>
              </a:ext>
            </a:extLst>
          </p:cNvPr>
          <p:cNvSpPr>
            <a:spLocks/>
          </p:cNvSpPr>
          <p:nvPr/>
        </p:nvSpPr>
        <p:spPr bwMode="auto">
          <a:xfrm>
            <a:off x="6954222" y="3347497"/>
            <a:ext cx="1805345" cy="8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buChar char="•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1pPr>
            <a:lvl2pPr marL="742950" indent="-285750" algn="ctr">
              <a:buChar char="–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2pPr>
            <a:lvl3pPr marL="1143000" indent="-228600" algn="ctr">
              <a:buChar char="•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3pPr>
            <a:lvl4pPr marL="1600200" indent="-228600" algn="ctr">
              <a:buChar char="–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4pPr>
            <a:lvl5pPr marL="2057400" indent="-228600" algn="ctr"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pt-BR" altLang="pt-BR" sz="1600" dirty="0">
                <a:solidFill>
                  <a:schemeClr val="bg1"/>
                </a:solidFill>
                <a:latin typeface="Century Gothic"/>
                <a:ea typeface="Georgia"/>
                <a:cs typeface="Georgia"/>
              </a:rPr>
              <a:t>qualidade diretamente relacionada à aprendizagem das crianças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pt-BR" altLang="pt-BR" sz="1600" dirty="0">
              <a:solidFill>
                <a:schemeClr val="bg1"/>
              </a:solidFill>
              <a:latin typeface="Century Gothic"/>
              <a:ea typeface="Georgia"/>
              <a:cs typeface="Georgia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pt-BR" altLang="pt-BR" sz="1600" dirty="0">
              <a:solidFill>
                <a:schemeClr val="bg1"/>
              </a:solidFill>
              <a:latin typeface="Century Gothic"/>
              <a:ea typeface="Georgia"/>
              <a:cs typeface="Georgia"/>
            </a:endParaRPr>
          </a:p>
        </p:txBody>
      </p:sp>
      <p:sp>
        <p:nvSpPr>
          <p:cNvPr id="15" name="Shape 267">
            <a:extLst>
              <a:ext uri="{FF2B5EF4-FFF2-40B4-BE49-F238E27FC236}">
                <a16:creationId xmlns:a16="http://schemas.microsoft.com/office/drawing/2014/main" xmlns="" id="{AF7615F0-1A41-4726-B6C6-F109F22EA88F}"/>
              </a:ext>
            </a:extLst>
          </p:cNvPr>
          <p:cNvSpPr/>
          <p:nvPr/>
        </p:nvSpPr>
        <p:spPr>
          <a:xfrm>
            <a:off x="3335008" y="3242595"/>
            <a:ext cx="1994851" cy="1853897"/>
          </a:xfrm>
          <a:prstGeom prst="ellipse">
            <a:avLst/>
          </a:prstGeom>
          <a:solidFill>
            <a:srgbClr val="70A7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  <a:lvl2pPr marL="342077"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2pPr>
            <a:lvl3pPr marL="684154"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3pPr>
            <a:lvl4pPr marL="1026231"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4pPr>
            <a:lvl5pPr marL="1368308"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5pPr>
            <a:lvl6pPr marL="1710385" algn="l" defTabSz="684154" rtl="0" eaLnBrk="1" latinLnBrk="0" hangingPunct="1"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6pPr>
            <a:lvl7pPr marL="2052462" algn="l" defTabSz="684154" rtl="0" eaLnBrk="1" latinLnBrk="0" hangingPunct="1"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7pPr>
            <a:lvl8pPr marL="2394539" algn="l" defTabSz="684154" rtl="0" eaLnBrk="1" latinLnBrk="0" hangingPunct="1"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8pPr>
            <a:lvl9pPr marL="2736616" algn="l" defTabSz="684154" rtl="0" eaLnBrk="1" latinLnBrk="0" hangingPunct="1"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1200" b="0" dirty="0">
                <a:solidFill>
                  <a:schemeClr val="bg1"/>
                </a:solidFill>
                <a:latin typeface="Century Gothic"/>
                <a:sym typeface="Century Gothic"/>
              </a:rPr>
              <a:t>Brincar, interações positivas, contato com a natureza e estimulante​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3CFC672B-B9A3-4537-9FB8-D525148299F3}"/>
              </a:ext>
            </a:extLst>
          </p:cNvPr>
          <p:cNvSpPr/>
          <p:nvPr/>
        </p:nvSpPr>
        <p:spPr bwMode="auto">
          <a:xfrm>
            <a:off x="1011785" y="4460535"/>
            <a:ext cx="1994851" cy="1900238"/>
          </a:xfrm>
          <a:prstGeom prst="ellipse">
            <a:avLst/>
          </a:prstGeom>
          <a:solidFill>
            <a:srgbClr val="D16B6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Century Gothic"/>
                <a:ea typeface="ヒラギノ角ゴ ProN W3" charset="-128"/>
                <a:cs typeface="Tuffy" pitchFamily="34" charset="0"/>
                <a:sym typeface="Gill Sans" pitchFamily="1" charset="0"/>
              </a:rPr>
              <a:t>alimentação sadia, higiene e saúde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934747A3-2A27-48FF-8A80-6C8DAF392308}"/>
              </a:ext>
            </a:extLst>
          </p:cNvPr>
          <p:cNvSpPr>
            <a:spLocks/>
          </p:cNvSpPr>
          <p:nvPr/>
        </p:nvSpPr>
        <p:spPr bwMode="auto">
          <a:xfrm>
            <a:off x="1211847" y="3084339"/>
            <a:ext cx="1805345" cy="8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buChar char="•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1pPr>
            <a:lvl2pPr marL="742950" indent="-285750" algn="ctr">
              <a:buChar char="–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2pPr>
            <a:lvl3pPr marL="1143000" indent="-228600" algn="ctr">
              <a:buChar char="•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3pPr>
            <a:lvl4pPr marL="1600200" indent="-228600" algn="ctr">
              <a:buChar char="–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4pPr>
            <a:lvl5pPr marL="2057400" indent="-228600" algn="ctr"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9pPr>
          </a:lstStyle>
          <a:p>
            <a:pPr>
              <a:buClr>
                <a:srgbClr val="000000"/>
              </a:buClr>
              <a:buSzPts val="4400"/>
              <a:buNone/>
            </a:pPr>
            <a:r>
              <a:rPr lang="pt-BR" sz="1600" dirty="0">
                <a:solidFill>
                  <a:srgbClr val="2C2E50"/>
                </a:solidFill>
                <a:latin typeface="Century Gothic"/>
                <a:sym typeface="Century Gothic"/>
              </a:rPr>
              <a:t>pleno potencial de desenvolvimento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pt-BR" altLang="pt-BR" sz="1600" dirty="0">
              <a:solidFill>
                <a:schemeClr val="bg1"/>
              </a:solidFill>
              <a:latin typeface="Century Gothic"/>
              <a:ea typeface="Georgia"/>
              <a:cs typeface="Georgia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pt-BR" altLang="pt-BR" sz="1600" dirty="0">
              <a:solidFill>
                <a:schemeClr val="bg1"/>
              </a:solidFill>
              <a:latin typeface="Century Gothic"/>
              <a:ea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225472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A75A281A-7426-47B5-B2A0-B6FC55731F61}"/>
              </a:ext>
            </a:extLst>
          </p:cNvPr>
          <p:cNvSpPr/>
          <p:nvPr/>
        </p:nvSpPr>
        <p:spPr bwMode="auto">
          <a:xfrm>
            <a:off x="1098752" y="2409252"/>
            <a:ext cx="1994851" cy="1853897"/>
          </a:xfrm>
          <a:prstGeom prst="ellipse">
            <a:avLst/>
          </a:prstGeom>
          <a:solidFill>
            <a:srgbClr val="CCCCC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pt-BR">
              <a:latin typeface="Century Gothic"/>
              <a:sym typeface="Gill Sans" pitchFamily="1" charset="0"/>
            </a:endParaRPr>
          </a:p>
        </p:txBody>
      </p:sp>
      <p:sp>
        <p:nvSpPr>
          <p:cNvPr id="11" name="Shape 33"/>
          <p:cNvSpPr txBox="1"/>
          <p:nvPr/>
        </p:nvSpPr>
        <p:spPr>
          <a:xfrm>
            <a:off x="420913" y="617100"/>
            <a:ext cx="10217211" cy="7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4800" b="1" dirty="0">
                <a:solidFill>
                  <a:srgbClr val="70A7A5"/>
                </a:solidFill>
                <a:latin typeface="Georgia" panose="02040502050405020303" pitchFamily="18" charset="0"/>
                <a:ea typeface="Century Gothic"/>
                <a:cs typeface="Century Gothic"/>
                <a:sym typeface="Century Gothic"/>
              </a:rPr>
              <a:t>a importância da educação infantil</a:t>
            </a:r>
            <a:endParaRPr sz="4800" b="1" dirty="0">
              <a:solidFill>
                <a:srgbClr val="70A7A5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DAC5DF7-C482-49C1-B32D-6E6E335E1DD8}"/>
              </a:ext>
            </a:extLst>
          </p:cNvPr>
          <p:cNvSpPr txBox="1">
            <a:spLocks/>
          </p:cNvSpPr>
          <p:nvPr/>
        </p:nvSpPr>
        <p:spPr>
          <a:xfrm>
            <a:off x="4205815" y="1828383"/>
            <a:ext cx="2716381" cy="86564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altLang="pt-BR" b="1" dirty="0">
                <a:solidFill>
                  <a:srgbClr val="2C2E50"/>
                </a:solidFill>
                <a:latin typeface="Century Gothic"/>
                <a:ea typeface="+mn-ea"/>
                <a:cs typeface="+mn-cs"/>
              </a:rPr>
              <a:t>hoje</a:t>
            </a:r>
            <a:endParaRPr lang="pt-BR" dirty="0">
              <a:ea typeface="+mn-ea"/>
              <a:cs typeface="+mn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7E814B3D-87DC-4ED5-94F0-6434BB232A94}"/>
              </a:ext>
            </a:extLst>
          </p:cNvPr>
          <p:cNvSpPr txBox="1">
            <a:spLocks/>
          </p:cNvSpPr>
          <p:nvPr/>
        </p:nvSpPr>
        <p:spPr>
          <a:xfrm>
            <a:off x="9452954" y="1773382"/>
            <a:ext cx="2716381" cy="83564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altLang="pt-BR" b="1" dirty="0">
                <a:solidFill>
                  <a:srgbClr val="2C2E50"/>
                </a:solidFill>
                <a:latin typeface="Century Gothic"/>
                <a:ea typeface="+mn-ea"/>
                <a:cs typeface="+mn-cs"/>
              </a:rPr>
              <a:t>amanhã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84FA46C2-4BD4-4EB9-B945-CBFBD1BC183E}"/>
              </a:ext>
            </a:extLst>
          </p:cNvPr>
          <p:cNvSpPr/>
          <p:nvPr/>
        </p:nvSpPr>
        <p:spPr bwMode="auto">
          <a:xfrm>
            <a:off x="7645846" y="4587788"/>
            <a:ext cx="1994851" cy="1853897"/>
          </a:xfrm>
          <a:prstGeom prst="ellipse">
            <a:avLst/>
          </a:prstGeom>
          <a:solidFill>
            <a:srgbClr val="CCCCC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pt-BR">
              <a:latin typeface="Century Gothic"/>
              <a:sym typeface="Gill Sans" pitchFamily="1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B4451875-2702-4AC1-8B50-FF405042DAE9}"/>
              </a:ext>
            </a:extLst>
          </p:cNvPr>
          <p:cNvSpPr/>
          <p:nvPr/>
        </p:nvSpPr>
        <p:spPr bwMode="auto">
          <a:xfrm>
            <a:off x="9472949" y="3207991"/>
            <a:ext cx="1994852" cy="1853897"/>
          </a:xfrm>
          <a:prstGeom prst="ellipse">
            <a:avLst/>
          </a:prstGeom>
          <a:solidFill>
            <a:srgbClr val="FDC6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pt-BR" sz="2800">
              <a:latin typeface="Century Gothic"/>
              <a:sym typeface="Gill Sans" pitchFamily="1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A80D1136-876F-43F9-8107-8FEC2CE3199B}"/>
              </a:ext>
            </a:extLst>
          </p:cNvPr>
          <p:cNvSpPr/>
          <p:nvPr/>
        </p:nvSpPr>
        <p:spPr bwMode="auto">
          <a:xfrm>
            <a:off x="6876263" y="2664684"/>
            <a:ext cx="1994851" cy="1853897"/>
          </a:xfrm>
          <a:prstGeom prst="ellipse">
            <a:avLst/>
          </a:prstGeom>
          <a:solidFill>
            <a:srgbClr val="D16B6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pt-BR" sz="2000">
              <a:sym typeface="Gill Sans" pitchFamily="1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BF963E70-F7EA-4C9D-A3CE-8D027FBAF9EB}"/>
              </a:ext>
            </a:extLst>
          </p:cNvPr>
          <p:cNvSpPr>
            <a:spLocks/>
          </p:cNvSpPr>
          <p:nvPr/>
        </p:nvSpPr>
        <p:spPr bwMode="auto">
          <a:xfrm>
            <a:off x="2333656" y="4019423"/>
            <a:ext cx="2226469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buChar char="•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1pPr>
            <a:lvl2pPr marL="742950" indent="-285750" algn="ctr">
              <a:buChar char="–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2pPr>
            <a:lvl3pPr marL="1143000" indent="-228600" algn="ctr">
              <a:buChar char="•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3pPr>
            <a:lvl4pPr marL="1600200" indent="-228600" algn="ctr">
              <a:buChar char="–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4pPr>
            <a:lvl5pPr marL="2057400" indent="-228600" algn="ctr"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9pPr>
          </a:lstStyle>
          <a:p>
            <a:pPr>
              <a:buFontTx/>
              <a:buNone/>
            </a:pPr>
            <a:endParaRPr lang="en-US" altLang="pt-BR" sz="2100">
              <a:solidFill>
                <a:srgbClr val="FFFFFF"/>
              </a:solidFill>
              <a:latin typeface="Century Gothic" panose="020B0502020202020204" pitchFamily="34" charset="0"/>
              <a:sym typeface="Myriad Pro Bold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C6A55251-C9A1-4FA2-97C4-EA67A38C99BC}"/>
              </a:ext>
            </a:extLst>
          </p:cNvPr>
          <p:cNvSpPr>
            <a:spLocks/>
          </p:cNvSpPr>
          <p:nvPr/>
        </p:nvSpPr>
        <p:spPr bwMode="auto">
          <a:xfrm>
            <a:off x="9443524" y="3465099"/>
            <a:ext cx="2098038" cy="14519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altLang="pt-BR" sz="1600" dirty="0">
                <a:solidFill>
                  <a:srgbClr val="2C2E50"/>
                </a:solidFill>
                <a:latin typeface="Century Gothic"/>
                <a:ea typeface="Georgia"/>
                <a:cs typeface="Georgia"/>
                <a:sym typeface="Myriad Pro Bold" charset="0"/>
              </a:rPr>
              <a:t>melhor desempenho no Ensino Fundamental</a:t>
            </a:r>
            <a:endParaRPr lang="pt-BR" altLang="pt-BR" sz="1600" dirty="0">
              <a:solidFill>
                <a:srgbClr val="2C2E50"/>
              </a:solidFill>
              <a:latin typeface="Century Gothic"/>
              <a:ea typeface="Georgia"/>
              <a:cs typeface="Georgia"/>
              <a:sym typeface="Gill Sans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022FD4C9-6D0A-40D4-A8FC-A217F31F4DB0}"/>
              </a:ext>
            </a:extLst>
          </p:cNvPr>
          <p:cNvSpPr>
            <a:spLocks/>
          </p:cNvSpPr>
          <p:nvPr/>
        </p:nvSpPr>
        <p:spPr bwMode="auto">
          <a:xfrm>
            <a:off x="7815413" y="5096492"/>
            <a:ext cx="1657536" cy="83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buChar char="•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1pPr>
            <a:lvl2pPr marL="742950" indent="-285750" algn="ctr">
              <a:buChar char="–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2pPr>
            <a:lvl3pPr marL="1143000" indent="-228600" algn="ctr">
              <a:buChar char="•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3pPr>
            <a:lvl4pPr marL="1600200" indent="-228600" algn="ctr">
              <a:buChar char="–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4pPr>
            <a:lvl5pPr marL="2057400" indent="-228600" algn="ctr"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pt-BR" altLang="pt-BR" sz="1400" dirty="0">
                <a:solidFill>
                  <a:srgbClr val="2C2E50"/>
                </a:solidFill>
                <a:latin typeface="Century Gothic"/>
                <a:ea typeface="ヒラギノ角ゴ ProN W3"/>
              </a:rPr>
              <a:t>menor chance de evasão escolar</a:t>
            </a:r>
            <a:endParaRPr lang="pt-BR" sz="1800" dirty="0">
              <a:latin typeface="Century Gothic"/>
              <a:ea typeface="ヒラギノ角ゴ ProN W3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C4AD328B-2C18-4593-8616-83C41D77510C}"/>
              </a:ext>
            </a:extLst>
          </p:cNvPr>
          <p:cNvSpPr>
            <a:spLocks/>
          </p:cNvSpPr>
          <p:nvPr/>
        </p:nvSpPr>
        <p:spPr bwMode="auto">
          <a:xfrm>
            <a:off x="6954222" y="3347497"/>
            <a:ext cx="1805345" cy="8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buChar char="•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1pPr>
            <a:lvl2pPr marL="742950" indent="-285750" algn="ctr">
              <a:buChar char="–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2pPr>
            <a:lvl3pPr marL="1143000" indent="-228600" algn="ctr">
              <a:buChar char="•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3pPr>
            <a:lvl4pPr marL="1600200" indent="-228600" algn="ctr">
              <a:buChar char="–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4pPr>
            <a:lvl5pPr marL="2057400" indent="-228600" algn="ctr"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pt-BR" altLang="pt-BR" sz="1600" dirty="0">
                <a:solidFill>
                  <a:schemeClr val="bg1"/>
                </a:solidFill>
                <a:latin typeface="Century Gothic"/>
                <a:ea typeface="Georgia"/>
                <a:cs typeface="Georgia"/>
              </a:rPr>
              <a:t>qualidade diretamente relacionada à aprendizagem das crianças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pt-BR" altLang="pt-BR" sz="1600" dirty="0">
              <a:solidFill>
                <a:schemeClr val="bg1"/>
              </a:solidFill>
              <a:latin typeface="Century Gothic"/>
              <a:ea typeface="Georgia"/>
              <a:cs typeface="Georgia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pt-BR" altLang="pt-BR" sz="1600" dirty="0">
              <a:solidFill>
                <a:schemeClr val="bg1"/>
              </a:solidFill>
              <a:latin typeface="Century Gothic"/>
              <a:ea typeface="Georgia"/>
              <a:cs typeface="Georgia"/>
            </a:endParaRPr>
          </a:p>
        </p:txBody>
      </p:sp>
      <p:sp>
        <p:nvSpPr>
          <p:cNvPr id="15" name="Shape 267">
            <a:extLst>
              <a:ext uri="{FF2B5EF4-FFF2-40B4-BE49-F238E27FC236}">
                <a16:creationId xmlns:a16="http://schemas.microsoft.com/office/drawing/2014/main" xmlns="" id="{AF7615F0-1A41-4726-B6C6-F109F22EA88F}"/>
              </a:ext>
            </a:extLst>
          </p:cNvPr>
          <p:cNvSpPr/>
          <p:nvPr/>
        </p:nvSpPr>
        <p:spPr>
          <a:xfrm>
            <a:off x="3335008" y="3242595"/>
            <a:ext cx="1994851" cy="1853897"/>
          </a:xfrm>
          <a:prstGeom prst="ellipse">
            <a:avLst/>
          </a:prstGeom>
          <a:solidFill>
            <a:srgbClr val="70A7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  <a:lvl2pPr marL="342077"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2pPr>
            <a:lvl3pPr marL="684154"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3pPr>
            <a:lvl4pPr marL="1026231"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4pPr>
            <a:lvl5pPr marL="1368308" algn="l" rtl="0" fontAlgn="base">
              <a:spcBef>
                <a:spcPct val="0"/>
              </a:spcBef>
              <a:spcAft>
                <a:spcPct val="0"/>
              </a:spcAft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5pPr>
            <a:lvl6pPr marL="1710385" algn="l" defTabSz="684154" rtl="0" eaLnBrk="1" latinLnBrk="0" hangingPunct="1"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6pPr>
            <a:lvl7pPr marL="2052462" algn="l" defTabSz="684154" rtl="0" eaLnBrk="1" latinLnBrk="0" hangingPunct="1"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7pPr>
            <a:lvl8pPr marL="2394539" algn="l" defTabSz="684154" rtl="0" eaLnBrk="1" latinLnBrk="0" hangingPunct="1"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8pPr>
            <a:lvl9pPr marL="2736616" algn="l" defTabSz="684154" rtl="0" eaLnBrk="1" latinLnBrk="0" hangingPunct="1">
              <a:defRPr sz="2843" b="1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1200" b="0" dirty="0">
                <a:solidFill>
                  <a:schemeClr val="bg1"/>
                </a:solidFill>
                <a:latin typeface="Century Gothic"/>
                <a:sym typeface="Century Gothic"/>
              </a:rPr>
              <a:t>Brincar, interações positivas, contato com a natureza e estimulante​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3CFC672B-B9A3-4537-9FB8-D525148299F3}"/>
              </a:ext>
            </a:extLst>
          </p:cNvPr>
          <p:cNvSpPr/>
          <p:nvPr/>
        </p:nvSpPr>
        <p:spPr bwMode="auto">
          <a:xfrm>
            <a:off x="1011785" y="4460535"/>
            <a:ext cx="1994851" cy="1900238"/>
          </a:xfrm>
          <a:prstGeom prst="ellipse">
            <a:avLst/>
          </a:prstGeom>
          <a:solidFill>
            <a:srgbClr val="D16B6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Century Gothic"/>
                <a:ea typeface="ヒラギノ角ゴ ProN W3" charset="-128"/>
                <a:cs typeface="Tuffy" pitchFamily="34" charset="0"/>
                <a:sym typeface="Gill Sans" pitchFamily="1" charset="0"/>
              </a:rPr>
              <a:t>alimentação sadia, higiene e saúde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934747A3-2A27-48FF-8A80-6C8DAF392308}"/>
              </a:ext>
            </a:extLst>
          </p:cNvPr>
          <p:cNvSpPr>
            <a:spLocks/>
          </p:cNvSpPr>
          <p:nvPr/>
        </p:nvSpPr>
        <p:spPr bwMode="auto">
          <a:xfrm>
            <a:off x="1211847" y="3084339"/>
            <a:ext cx="1805345" cy="8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buChar char="•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1pPr>
            <a:lvl2pPr marL="742950" indent="-285750" algn="ctr">
              <a:buChar char="–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2pPr>
            <a:lvl3pPr marL="1143000" indent="-228600" algn="ctr">
              <a:buChar char="•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3pPr>
            <a:lvl4pPr marL="1600200" indent="-228600" algn="ctr">
              <a:buChar char="–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4pPr>
            <a:lvl5pPr marL="2057400" indent="-228600" algn="ctr"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uffy" pitchFamily="34" charset="0"/>
                <a:ea typeface="ヒラギノ角ゴ ProN W3" charset="-128"/>
                <a:cs typeface="Tuffy" pitchFamily="34" charset="0"/>
                <a:sym typeface="Gill Sans" charset="0"/>
              </a:defRPr>
            </a:lvl9pPr>
          </a:lstStyle>
          <a:p>
            <a:pPr>
              <a:buClr>
                <a:srgbClr val="000000"/>
              </a:buClr>
              <a:buSzPts val="4400"/>
              <a:buNone/>
            </a:pPr>
            <a:r>
              <a:rPr lang="pt-BR" sz="1600" dirty="0">
                <a:solidFill>
                  <a:srgbClr val="2C2E50"/>
                </a:solidFill>
                <a:latin typeface="Century Gothic"/>
                <a:sym typeface="Century Gothic"/>
              </a:rPr>
              <a:t>pleno potencial de desenvolvimento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pt-BR" altLang="pt-BR" sz="1600" dirty="0">
              <a:solidFill>
                <a:schemeClr val="bg1"/>
              </a:solidFill>
              <a:latin typeface="Century Gothic"/>
              <a:ea typeface="Georgia"/>
              <a:cs typeface="Georgia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pt-BR" altLang="pt-BR" sz="1600" dirty="0">
              <a:solidFill>
                <a:schemeClr val="bg1"/>
              </a:solidFill>
              <a:latin typeface="Century Gothic"/>
              <a:ea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489124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49193A-3562-7247-AFD6-7F3552CC47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8965" y="-15434"/>
            <a:ext cx="13812455" cy="9168035"/>
          </a:xfrm>
          <a:prstGeom prst="rect">
            <a:avLst/>
          </a:prstGeom>
        </p:spPr>
      </p:pic>
      <p:sp>
        <p:nvSpPr>
          <p:cNvPr id="476" name="Retângulo 16"/>
          <p:cNvSpPr txBox="1"/>
          <p:nvPr/>
        </p:nvSpPr>
        <p:spPr>
          <a:xfrm>
            <a:off x="4994532" y="1460654"/>
            <a:ext cx="7148308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lvl="1" indent="342882" hangingPunct="0">
              <a:defRPr sz="3600" b="1">
                <a:solidFill>
                  <a:srgbClr val="2D2F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pt-BR" sz="4800" b="1">
                <a:solidFill>
                  <a:srgbClr val="F3D1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</a:t>
            </a:r>
            <a:r>
              <a:rPr lang="pt-BR" sz="3200" b="1">
                <a:solidFill>
                  <a:srgbClr val="2D2F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qualidade</a:t>
            </a:r>
            <a:r>
              <a:rPr lang="pt-BR" sz="3200" b="1">
                <a:solidFill>
                  <a:srgbClr val="F3D1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4800" b="1">
                <a:solidFill>
                  <a:srgbClr val="F3D1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 primeira infância </a:t>
            </a:r>
            <a:r>
              <a:rPr lang="pt-BR" sz="3200" b="1">
                <a:solidFill>
                  <a:srgbClr val="2D2F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</a:t>
            </a:r>
            <a:r>
              <a:rPr lang="pt-BR" sz="3467" b="1">
                <a:solidFill>
                  <a:srgbClr val="2D2F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4800" b="1">
                <a:solidFill>
                  <a:srgbClr val="F3D1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quebrar o ciclo da pobreza </a:t>
            </a:r>
            <a:r>
              <a:rPr lang="pt-BR" sz="3200" b="1">
                <a:solidFill>
                  <a:srgbClr val="2D2F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uma geração para outra</a:t>
            </a:r>
            <a:r>
              <a:rPr sz="3200" b="1">
                <a:solidFill>
                  <a:srgbClr val="2D2F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>
                <a:solidFill>
                  <a:srgbClr val="2D2F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3200" b="1">
              <a:solidFill>
                <a:srgbClr val="2D2F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020302" y="5021376"/>
            <a:ext cx="2953053" cy="20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51" i="1">
                <a:solidFill>
                  <a:schemeClr val="bg1"/>
                </a:solidFill>
                <a:latin typeface="Georgia" panose="02040502050405020303" pitchFamily="18" charset="0"/>
                <a:ea typeface="ヒラギノ角ゴ ProN W3" charset="-128"/>
                <a:cs typeface="Tuffy" pitchFamily="34" charset="0"/>
              </a:rPr>
              <a:t>Perry </a:t>
            </a:r>
            <a:r>
              <a:rPr lang="pt-BR" sz="751" i="1" err="1">
                <a:solidFill>
                  <a:schemeClr val="bg1"/>
                </a:solidFill>
                <a:latin typeface="Georgia" panose="02040502050405020303" pitchFamily="18" charset="0"/>
                <a:ea typeface="ヒラギノ角ゴ ProN W3" charset="-128"/>
                <a:cs typeface="Tuffy" pitchFamily="34" charset="0"/>
              </a:rPr>
              <a:t>Preschool</a:t>
            </a:r>
            <a:r>
              <a:rPr lang="pt-BR" sz="751" i="1">
                <a:solidFill>
                  <a:schemeClr val="bg1"/>
                </a:solidFill>
                <a:latin typeface="Georgia" panose="02040502050405020303" pitchFamily="18" charset="0"/>
                <a:ea typeface="ヒラギノ角ゴ ProN W3" charset="-128"/>
                <a:cs typeface="Tuffy" pitchFamily="34" charset="0"/>
              </a:rPr>
              <a:t>: </a:t>
            </a:r>
            <a:r>
              <a:rPr lang="pt-BR" sz="751" i="1" err="1">
                <a:solidFill>
                  <a:schemeClr val="bg1"/>
                </a:solidFill>
                <a:latin typeface="Georgia" panose="02040502050405020303" pitchFamily="18" charset="0"/>
                <a:ea typeface="ヒラギノ角ゴ ProN W3" charset="-128"/>
                <a:cs typeface="Tuffy" pitchFamily="34" charset="0"/>
              </a:rPr>
              <a:t>Intergenerational</a:t>
            </a:r>
            <a:r>
              <a:rPr lang="pt-BR" sz="751" i="1">
                <a:solidFill>
                  <a:schemeClr val="bg1"/>
                </a:solidFill>
                <a:latin typeface="Georgia" panose="02040502050405020303" pitchFamily="18" charset="0"/>
                <a:ea typeface="ヒラギノ角ゴ ProN W3" charset="-128"/>
                <a:cs typeface="Tuffy" pitchFamily="34" charset="0"/>
              </a:rPr>
              <a:t> </a:t>
            </a:r>
            <a:r>
              <a:rPr lang="pt-BR" sz="751" i="1" err="1">
                <a:solidFill>
                  <a:schemeClr val="bg1"/>
                </a:solidFill>
                <a:latin typeface="Georgia" panose="02040502050405020303" pitchFamily="18" charset="0"/>
                <a:ea typeface="ヒラギノ角ゴ ProN W3" charset="-128"/>
                <a:cs typeface="Tuffy" pitchFamily="34" charset="0"/>
              </a:rPr>
              <a:t>Effects</a:t>
            </a:r>
            <a:r>
              <a:rPr lang="pt-BR" sz="751" i="1">
                <a:solidFill>
                  <a:schemeClr val="bg1"/>
                </a:solidFill>
                <a:latin typeface="Georgia" panose="02040502050405020303" pitchFamily="18" charset="0"/>
                <a:ea typeface="ヒラギノ角ゴ ProN W3" charset="-128"/>
                <a:cs typeface="Tuffy" pitchFamily="34" charset="0"/>
              </a:rPr>
              <a:t> – Heckman </a:t>
            </a:r>
            <a:r>
              <a:rPr lang="pt-BR" sz="751" i="1" err="1">
                <a:solidFill>
                  <a:schemeClr val="bg1"/>
                </a:solidFill>
                <a:latin typeface="Georgia" panose="02040502050405020303" pitchFamily="18" charset="0"/>
                <a:ea typeface="ヒラギノ角ゴ ProN W3" charset="-128"/>
                <a:cs typeface="Tuffy" pitchFamily="34" charset="0"/>
              </a:rPr>
              <a:t>Equation</a:t>
            </a:r>
            <a:endParaRPr lang="pt-BR" sz="751" i="1">
              <a:solidFill>
                <a:schemeClr val="bg1"/>
              </a:solidFill>
              <a:latin typeface="Georgia" panose="02040502050405020303" pitchFamily="18" charset="0"/>
              <a:ea typeface="ヒラギノ角ゴ ProN W3" charset="-128"/>
              <a:cs typeface="Tuffy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F0BAC793-C06E-4E85-B850-9C7DACD3717D}"/>
              </a:ext>
            </a:extLst>
          </p:cNvPr>
          <p:cNvSpPr txBox="1">
            <a:spLocks/>
          </p:cNvSpPr>
          <p:nvPr/>
        </p:nvSpPr>
        <p:spPr>
          <a:xfrm>
            <a:off x="4423440" y="383090"/>
            <a:ext cx="5272767" cy="86022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altLang="pt-BR" b="1">
                <a:solidFill>
                  <a:srgbClr val="2C2E50"/>
                </a:solidFill>
                <a:latin typeface="Century Gothic"/>
                <a:ea typeface="+mn-ea"/>
                <a:cs typeface="+mn-cs"/>
              </a:rPr>
              <a:t>para toda a vida</a:t>
            </a:r>
            <a:endParaRPr lang="pt-BR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4169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365B3B16-71A4-474B-81F3-AB57520A8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4824">
            <a:off x="9143128" y="-465868"/>
            <a:ext cx="3249516" cy="2541817"/>
          </a:xfrm>
          <a:prstGeom prst="rect">
            <a:avLst/>
          </a:prstGeom>
        </p:spPr>
      </p:pic>
      <p:sp>
        <p:nvSpPr>
          <p:cNvPr id="17" name="Shape 163">
            <a:extLst>
              <a:ext uri="{FF2B5EF4-FFF2-40B4-BE49-F238E27FC236}">
                <a16:creationId xmlns:a16="http://schemas.microsoft.com/office/drawing/2014/main" xmlns="" id="{E3846328-CFD8-4A3C-AB6D-48C7D82EFB77}"/>
              </a:ext>
            </a:extLst>
          </p:cNvPr>
          <p:cNvSpPr txBox="1">
            <a:spLocks/>
          </p:cNvSpPr>
          <p:nvPr/>
        </p:nvSpPr>
        <p:spPr>
          <a:xfrm>
            <a:off x="334735" y="403063"/>
            <a:ext cx="8088800" cy="76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pt-BR" sz="4600" b="1" dirty="0">
                <a:solidFill>
                  <a:srgbClr val="1E1D3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INFANTIL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B0EADDD-E7E1-4CBE-B721-8549454D7383}"/>
              </a:ext>
            </a:extLst>
          </p:cNvPr>
          <p:cNvSpPr txBox="1"/>
          <p:nvPr/>
        </p:nvSpPr>
        <p:spPr>
          <a:xfrm>
            <a:off x="9539508" y="388193"/>
            <a:ext cx="22284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600" b="1" dirty="0">
                <a:solidFill>
                  <a:srgbClr val="1E1D36"/>
                </a:solidFill>
                <a:latin typeface="Century Gothic"/>
              </a:rPr>
              <a:t>acesso</a:t>
            </a:r>
          </a:p>
        </p:txBody>
      </p:sp>
      <p:sp>
        <p:nvSpPr>
          <p:cNvPr id="10" name="Shape 99">
            <a:extLst>
              <a:ext uri="{FF2B5EF4-FFF2-40B4-BE49-F238E27FC236}">
                <a16:creationId xmlns:a16="http://schemas.microsoft.com/office/drawing/2014/main" xmlns="" id="{C0486B5C-5023-46E8-A072-2FFFF8A34939}"/>
              </a:ext>
            </a:extLst>
          </p:cNvPr>
          <p:cNvSpPr txBox="1">
            <a:spLocks/>
          </p:cNvSpPr>
          <p:nvPr/>
        </p:nvSpPr>
        <p:spPr>
          <a:xfrm>
            <a:off x="9433422" y="4795401"/>
            <a:ext cx="3009788" cy="8389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0" dirty="0">
                <a:solidFill>
                  <a:srgbClr val="333857"/>
                </a:solidFill>
                <a:latin typeface="Century Gothic"/>
                <a:ea typeface="Georgia"/>
                <a:cs typeface="Georgia"/>
                <a:sym typeface="Georgia"/>
              </a:rPr>
              <a:t>Meta PNE 2024 50%</a:t>
            </a:r>
            <a:endParaRPr lang="pt-BR" sz="1400" b="0" dirty="0">
              <a:solidFill>
                <a:srgbClr val="333857"/>
              </a:solidFill>
              <a:latin typeface="Century Gothic"/>
              <a:ea typeface="Georgia"/>
              <a:cs typeface="Georgia"/>
            </a:endParaRPr>
          </a:p>
        </p:txBody>
      </p:sp>
      <p:sp>
        <p:nvSpPr>
          <p:cNvPr id="11" name="Shape 99">
            <a:extLst>
              <a:ext uri="{FF2B5EF4-FFF2-40B4-BE49-F238E27FC236}">
                <a16:creationId xmlns:a16="http://schemas.microsoft.com/office/drawing/2014/main" xmlns="" id="{03488E1C-CE8D-4E62-9155-4107C3A37D63}"/>
              </a:ext>
            </a:extLst>
          </p:cNvPr>
          <p:cNvSpPr txBox="1">
            <a:spLocks/>
          </p:cNvSpPr>
          <p:nvPr/>
        </p:nvSpPr>
        <p:spPr>
          <a:xfrm>
            <a:off x="9927994" y="4338684"/>
            <a:ext cx="1734997" cy="8245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pt-BR" sz="2400" dirty="0">
                <a:solidFill>
                  <a:srgbClr val="333857"/>
                </a:solidFill>
                <a:latin typeface="Century Gothic"/>
              </a:rPr>
              <a:t>acessam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333857"/>
                </a:solidFill>
                <a:latin typeface="Century Gothic"/>
              </a:rPr>
              <a:t>a creche</a:t>
            </a:r>
            <a:endParaRPr lang="pt-BR" sz="2400" dirty="0">
              <a:solidFill>
                <a:srgbClr val="333857"/>
              </a:solidFill>
              <a:latin typeface="Century Gothic"/>
              <a:ea typeface="Georgia"/>
              <a:cs typeface="Georgia"/>
            </a:endParaRPr>
          </a:p>
        </p:txBody>
      </p:sp>
      <p:sp>
        <p:nvSpPr>
          <p:cNvPr id="12" name="Shape 99">
            <a:extLst>
              <a:ext uri="{FF2B5EF4-FFF2-40B4-BE49-F238E27FC236}">
                <a16:creationId xmlns:a16="http://schemas.microsoft.com/office/drawing/2014/main" xmlns="" id="{9337D0A3-93ED-4E50-B23A-28D21BB9EA10}"/>
              </a:ext>
            </a:extLst>
          </p:cNvPr>
          <p:cNvSpPr txBox="1">
            <a:spLocks/>
          </p:cNvSpPr>
          <p:nvPr/>
        </p:nvSpPr>
        <p:spPr>
          <a:xfrm>
            <a:off x="9068362" y="4378392"/>
            <a:ext cx="1649237" cy="8522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3600" b="1" dirty="0">
                <a:solidFill>
                  <a:srgbClr val="70A7A5"/>
                </a:solidFill>
                <a:latin typeface="Century Gothic"/>
              </a:rPr>
              <a:t>37%</a:t>
            </a:r>
            <a:endParaRPr lang="pt-BR" sz="3600" b="1" dirty="0">
              <a:solidFill>
                <a:srgbClr val="70A7A5"/>
              </a:solidFill>
              <a:latin typeface="Century Gothic"/>
              <a:ea typeface="Georgia"/>
              <a:cs typeface="Georgia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952DDBAF-A804-4099-A318-B45DA98AA2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748333"/>
              </p:ext>
            </p:extLst>
          </p:nvPr>
        </p:nvGraphicFramePr>
        <p:xfrm>
          <a:off x="423997" y="1463040"/>
          <a:ext cx="8088800" cy="490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Shape 99">
            <a:extLst>
              <a:ext uri="{FF2B5EF4-FFF2-40B4-BE49-F238E27FC236}">
                <a16:creationId xmlns:a16="http://schemas.microsoft.com/office/drawing/2014/main" xmlns="" id="{03C340BA-3FC6-42E9-94C1-9C39611CE8DA}"/>
              </a:ext>
            </a:extLst>
          </p:cNvPr>
          <p:cNvSpPr txBox="1">
            <a:spLocks/>
          </p:cNvSpPr>
          <p:nvPr/>
        </p:nvSpPr>
        <p:spPr>
          <a:xfrm>
            <a:off x="9059342" y="3078606"/>
            <a:ext cx="2741412" cy="8532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 dirty="0">
                <a:solidFill>
                  <a:srgbClr val="333857"/>
                </a:solidFill>
                <a:latin typeface="Century Gothic"/>
              </a:rPr>
              <a:t>em torno de 316 mil crianças fora da pré-escola</a:t>
            </a:r>
            <a:r>
              <a:rPr lang="pt-BR" sz="1600" dirty="0">
                <a:solidFill>
                  <a:srgbClr val="333857"/>
                </a:solidFill>
                <a:latin typeface="Century Gothic"/>
                <a:ea typeface="Georgia"/>
                <a:cs typeface="Georgia"/>
                <a:sym typeface="Georgia"/>
              </a:rPr>
              <a:t> </a:t>
            </a:r>
            <a:endParaRPr lang="pt-BR" sz="1600" b="0" dirty="0">
              <a:solidFill>
                <a:srgbClr val="333857"/>
              </a:solidFill>
              <a:latin typeface="Century Gothic"/>
              <a:ea typeface="Georgi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600" b="0" dirty="0">
                <a:solidFill>
                  <a:srgbClr val="333857"/>
                </a:solidFill>
                <a:latin typeface="Century Gothic"/>
                <a:ea typeface="Georgia"/>
                <a:cs typeface="Georgia"/>
                <a:sym typeface="Georgia"/>
              </a:rPr>
              <a:t>Meta PNE 2016 100%</a:t>
            </a:r>
            <a:endParaRPr lang="pt-BR" sz="1600" b="0" dirty="0">
              <a:solidFill>
                <a:srgbClr val="333857"/>
              </a:solidFill>
              <a:latin typeface="Century Gothic"/>
              <a:ea typeface="Georgia"/>
              <a:cs typeface="Georgia"/>
            </a:endParaRPr>
          </a:p>
        </p:txBody>
      </p:sp>
      <p:sp>
        <p:nvSpPr>
          <p:cNvPr id="16" name="Shape 99">
            <a:extLst>
              <a:ext uri="{FF2B5EF4-FFF2-40B4-BE49-F238E27FC236}">
                <a16:creationId xmlns:a16="http://schemas.microsoft.com/office/drawing/2014/main" xmlns="" id="{AE7E2231-2A25-4709-B6C4-0294DABC0AE5}"/>
              </a:ext>
            </a:extLst>
          </p:cNvPr>
          <p:cNvSpPr txBox="1">
            <a:spLocks/>
          </p:cNvSpPr>
          <p:nvPr/>
        </p:nvSpPr>
        <p:spPr>
          <a:xfrm>
            <a:off x="9068362" y="1933384"/>
            <a:ext cx="1595763" cy="8389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srgbClr val="D16B69"/>
                </a:solidFill>
                <a:latin typeface="Century Gothic"/>
              </a:rPr>
              <a:t>94,1%</a:t>
            </a:r>
            <a:endParaRPr lang="pt-BR" sz="3200" b="1" dirty="0">
              <a:solidFill>
                <a:srgbClr val="D16B69"/>
              </a:solidFill>
              <a:latin typeface="Century Gothic"/>
              <a:ea typeface="Georgia"/>
              <a:cs typeface="Georgia"/>
            </a:endParaRPr>
          </a:p>
        </p:txBody>
      </p:sp>
      <p:sp>
        <p:nvSpPr>
          <p:cNvPr id="13" name="Shape 99">
            <a:extLst>
              <a:ext uri="{FF2B5EF4-FFF2-40B4-BE49-F238E27FC236}">
                <a16:creationId xmlns:a16="http://schemas.microsoft.com/office/drawing/2014/main" xmlns="" id="{76F8AE79-4861-46B7-8AE2-4AFC0F51CA5A}"/>
              </a:ext>
            </a:extLst>
          </p:cNvPr>
          <p:cNvSpPr txBox="1">
            <a:spLocks/>
          </p:cNvSpPr>
          <p:nvPr/>
        </p:nvSpPr>
        <p:spPr>
          <a:xfrm>
            <a:off x="407463" y="5990335"/>
            <a:ext cx="4213690" cy="8676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200" b="0" dirty="0">
                <a:solidFill>
                  <a:srgbClr val="1E1D36"/>
                </a:solidFill>
                <a:latin typeface="Century Gothic"/>
                <a:ea typeface="Georgia"/>
                <a:cs typeface="Georgia"/>
                <a:sym typeface="Georgia"/>
              </a:rPr>
              <a:t>Fonte: PNAD - Anuário Brasileiro de Educação Básica </a:t>
            </a:r>
            <a:r>
              <a:rPr lang="pt-BR" sz="1200" dirty="0">
                <a:solidFill>
                  <a:srgbClr val="1E1D36"/>
                </a:solidFill>
                <a:latin typeface="Century Gothic"/>
                <a:ea typeface="Georgia"/>
                <a:cs typeface="Georgia"/>
                <a:sym typeface="Georgia"/>
              </a:rPr>
              <a:t>2021</a:t>
            </a:r>
            <a:r>
              <a:rPr lang="pt-BR" sz="1200" b="0" dirty="0">
                <a:solidFill>
                  <a:srgbClr val="1E1D36"/>
                </a:solidFill>
                <a:latin typeface="Century Gothic"/>
                <a:ea typeface="Georgia"/>
                <a:cs typeface="Georgia"/>
                <a:sym typeface="Georgia"/>
              </a:rPr>
              <a:t>  </a:t>
            </a:r>
            <a:endParaRPr lang="pt-BR" sz="1200" b="0" dirty="0">
              <a:solidFill>
                <a:srgbClr val="1E1D36"/>
              </a:solidFill>
              <a:latin typeface="Century Gothic"/>
              <a:ea typeface="Georgia"/>
              <a:cs typeface="Georgia"/>
            </a:endParaRPr>
          </a:p>
        </p:txBody>
      </p:sp>
      <p:sp>
        <p:nvSpPr>
          <p:cNvPr id="18" name="Shape 99">
            <a:extLst>
              <a:ext uri="{FF2B5EF4-FFF2-40B4-BE49-F238E27FC236}">
                <a16:creationId xmlns:a16="http://schemas.microsoft.com/office/drawing/2014/main" xmlns="" id="{B2AD441C-BFF6-46C3-BE07-B74E203732DC}"/>
              </a:ext>
            </a:extLst>
          </p:cNvPr>
          <p:cNvSpPr txBox="1">
            <a:spLocks/>
          </p:cNvSpPr>
          <p:nvPr/>
        </p:nvSpPr>
        <p:spPr>
          <a:xfrm>
            <a:off x="10331020" y="2059607"/>
            <a:ext cx="1734997" cy="8245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2400" dirty="0">
                <a:solidFill>
                  <a:srgbClr val="333857"/>
                </a:solidFill>
                <a:latin typeface="Century Gothic"/>
              </a:rPr>
              <a:t>acessam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333857"/>
                </a:solidFill>
                <a:latin typeface="Century Gothic"/>
              </a:rPr>
              <a:t>a pré-escola</a:t>
            </a:r>
            <a:endParaRPr lang="pt-BR" sz="2400" dirty="0">
              <a:solidFill>
                <a:srgbClr val="333857"/>
              </a:solidFill>
              <a:latin typeface="Century Gothic"/>
              <a:ea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744158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276"/>
          <p:cNvSpPr/>
          <p:nvPr/>
        </p:nvSpPr>
        <p:spPr>
          <a:xfrm>
            <a:off x="1305342" y="2145327"/>
            <a:ext cx="2251805" cy="38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</a:pPr>
            <a:r>
              <a:rPr lang="pt-BR" sz="2800" b="1" dirty="0">
                <a:solidFill>
                  <a:srgbClr val="2C2E50"/>
                </a:solidFill>
                <a:latin typeface="Century Gothic"/>
                <a:sym typeface="Century Gothic"/>
              </a:rPr>
              <a:t>por região</a:t>
            </a:r>
            <a:endParaRPr lang="pt-BR" sz="2000" b="0" dirty="0">
              <a:solidFill>
                <a:srgbClr val="2C2E50"/>
              </a:solidFill>
              <a:latin typeface="Century Gothic"/>
              <a:ea typeface="ヒラギノ角ゴ ProN W3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F4AC57F-F704-4299-AB92-19F3A93F6464}"/>
              </a:ext>
            </a:extLst>
          </p:cNvPr>
          <p:cNvSpPr txBox="1"/>
          <p:nvPr/>
        </p:nvSpPr>
        <p:spPr>
          <a:xfrm>
            <a:off x="4505195" y="2964453"/>
            <a:ext cx="2571065" cy="1782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700"/>
              </a:spcAft>
            </a:pPr>
            <a:r>
              <a:rPr lang="pt-BR" sz="2000" dirty="0">
                <a:solidFill>
                  <a:srgbClr val="2C2E50"/>
                </a:solidFill>
                <a:latin typeface="Century Gothic"/>
              </a:rPr>
              <a:t>quartil mais rico: 54,3%</a:t>
            </a:r>
            <a:endParaRPr lang="pt-BR" dirty="0">
              <a:cs typeface="Calibri" panose="020F0502020204030204"/>
            </a:endParaRPr>
          </a:p>
          <a:p>
            <a:pPr algn="ctr"/>
            <a:endParaRPr lang="pt-BR" sz="2000" dirty="0">
              <a:solidFill>
                <a:srgbClr val="2C2E50"/>
              </a:solidFill>
              <a:latin typeface="Century Gothic"/>
            </a:endParaRPr>
          </a:p>
          <a:p>
            <a:pPr algn="ctr">
              <a:spcAft>
                <a:spcPts val="700"/>
              </a:spcAft>
            </a:pPr>
            <a:r>
              <a:rPr lang="pt-BR" sz="2000" b="1" dirty="0">
                <a:solidFill>
                  <a:srgbClr val="D26E69"/>
                </a:solidFill>
                <a:latin typeface="Century Gothic"/>
              </a:rPr>
              <a:t>quartil mais pobre: </a:t>
            </a:r>
            <a:r>
              <a:rPr lang="pt-BR" sz="2400" b="1" dirty="0">
                <a:solidFill>
                  <a:srgbClr val="D26E69"/>
                </a:solidFill>
                <a:latin typeface="Century Gothic"/>
              </a:rPr>
              <a:t>27,8%</a:t>
            </a:r>
            <a:endParaRPr lang="pt-BR" sz="2400" b="1">
              <a:solidFill>
                <a:srgbClr val="D26E69"/>
              </a:solidFill>
              <a:cs typeface="Calibri" panose="020F0502020204030204"/>
            </a:endParaRPr>
          </a:p>
        </p:txBody>
      </p:sp>
      <p:sp>
        <p:nvSpPr>
          <p:cNvPr id="4" name="Shape 99">
            <a:extLst>
              <a:ext uri="{FF2B5EF4-FFF2-40B4-BE49-F238E27FC236}">
                <a16:creationId xmlns:a16="http://schemas.microsoft.com/office/drawing/2014/main" xmlns="" id="{D00A451D-DE06-485C-9991-03A864047EDA}"/>
              </a:ext>
            </a:extLst>
          </p:cNvPr>
          <p:cNvSpPr txBox="1">
            <a:spLocks/>
          </p:cNvSpPr>
          <p:nvPr/>
        </p:nvSpPr>
        <p:spPr>
          <a:xfrm>
            <a:off x="407463" y="5990335"/>
            <a:ext cx="4213690" cy="8676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200" b="0" dirty="0">
                <a:solidFill>
                  <a:srgbClr val="1E1D36"/>
                </a:solidFill>
                <a:latin typeface="Century Gothic"/>
                <a:ea typeface="Georgia"/>
                <a:cs typeface="Georgia"/>
                <a:sym typeface="Georgia"/>
              </a:rPr>
              <a:t>Fonte: Anuário Brasileiro de Educação Básica </a:t>
            </a:r>
            <a:r>
              <a:rPr lang="pt-BR" sz="1200" dirty="0">
                <a:solidFill>
                  <a:srgbClr val="1E1D36"/>
                </a:solidFill>
                <a:latin typeface="Century Gothic"/>
                <a:ea typeface="Georgia"/>
                <a:cs typeface="Georgia"/>
                <a:sym typeface="Georgia"/>
              </a:rPr>
              <a:t>2021</a:t>
            </a:r>
            <a:r>
              <a:rPr lang="pt-BR" sz="1200" b="0" dirty="0">
                <a:solidFill>
                  <a:srgbClr val="1E1D36"/>
                </a:solidFill>
                <a:latin typeface="Century Gothic"/>
                <a:ea typeface="Georgia"/>
                <a:cs typeface="Georgia"/>
                <a:sym typeface="Georgia"/>
              </a:rPr>
              <a:t>  </a:t>
            </a:r>
            <a:endParaRPr lang="pt-BR" sz="1200" b="0" dirty="0">
              <a:solidFill>
                <a:srgbClr val="1E1D36"/>
              </a:solidFill>
              <a:latin typeface="Century Gothic"/>
              <a:ea typeface="Georgia"/>
              <a:cs typeface="Georgia"/>
            </a:endParaRPr>
          </a:p>
        </p:txBody>
      </p:sp>
      <p:sp>
        <p:nvSpPr>
          <p:cNvPr id="2" name="Shape 163">
            <a:extLst>
              <a:ext uri="{FF2B5EF4-FFF2-40B4-BE49-F238E27FC236}">
                <a16:creationId xmlns:a16="http://schemas.microsoft.com/office/drawing/2014/main" xmlns="" id="{4763E392-458B-48A2-9B67-4919B0415C48}"/>
              </a:ext>
            </a:extLst>
          </p:cNvPr>
          <p:cNvSpPr txBox="1">
            <a:spLocks/>
          </p:cNvSpPr>
          <p:nvPr/>
        </p:nvSpPr>
        <p:spPr>
          <a:xfrm>
            <a:off x="334735" y="403063"/>
            <a:ext cx="8088800" cy="76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pt-BR" sz="4600" b="1" dirty="0">
                <a:solidFill>
                  <a:srgbClr val="1E1D3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INFANTIL</a:t>
            </a:r>
          </a:p>
        </p:txBody>
      </p:sp>
      <p:pic>
        <p:nvPicPr>
          <p:cNvPr id="5" name="Imagem 4" descr="Uma imagem contendo luz, relógio&#10;&#10;Descrição gerada automaticamente">
            <a:extLst>
              <a:ext uri="{FF2B5EF4-FFF2-40B4-BE49-F238E27FC236}">
                <a16:creationId xmlns:a16="http://schemas.microsoft.com/office/drawing/2014/main" xmlns="" id="{0D686BB6-E32A-4B9D-AEA5-43CD7A385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4824">
            <a:off x="9143128" y="-465868"/>
            <a:ext cx="3249516" cy="254181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174D855-C496-4C0E-9BA9-66A969A3E650}"/>
              </a:ext>
            </a:extLst>
          </p:cNvPr>
          <p:cNvSpPr txBox="1"/>
          <p:nvPr/>
        </p:nvSpPr>
        <p:spPr>
          <a:xfrm>
            <a:off x="9539508" y="388193"/>
            <a:ext cx="22284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600" b="1" dirty="0">
                <a:solidFill>
                  <a:srgbClr val="1E1D36"/>
                </a:solidFill>
                <a:latin typeface="Century Gothic"/>
              </a:rPr>
              <a:t>acesso</a:t>
            </a:r>
          </a:p>
        </p:txBody>
      </p:sp>
      <p:sp>
        <p:nvSpPr>
          <p:cNvPr id="7" name="Shape 99">
            <a:extLst>
              <a:ext uri="{FF2B5EF4-FFF2-40B4-BE49-F238E27FC236}">
                <a16:creationId xmlns:a16="http://schemas.microsoft.com/office/drawing/2014/main" xmlns="" id="{7A50F464-EB38-4533-88AD-39FC84D38AEA}"/>
              </a:ext>
            </a:extLst>
          </p:cNvPr>
          <p:cNvSpPr txBox="1">
            <a:spLocks/>
          </p:cNvSpPr>
          <p:nvPr/>
        </p:nvSpPr>
        <p:spPr>
          <a:xfrm>
            <a:off x="305903" y="786063"/>
            <a:ext cx="9916777" cy="11303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pt-BR" sz="2400" b="1" dirty="0">
                <a:solidFill>
                  <a:srgbClr val="FFC873"/>
                </a:solidFill>
                <a:latin typeface="Century Gothic"/>
              </a:rPr>
              <a:t>desigualdade no acesso à creche</a:t>
            </a:r>
            <a:endParaRPr lang="pt-BR">
              <a:solidFill>
                <a:srgbClr val="FFC873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8C048A7-37A1-4528-B0F9-9B36ABFE0E82}"/>
              </a:ext>
            </a:extLst>
          </p:cNvPr>
          <p:cNvSpPr txBox="1"/>
          <p:nvPr/>
        </p:nvSpPr>
        <p:spPr>
          <a:xfrm>
            <a:off x="900023" y="2855344"/>
            <a:ext cx="2743200" cy="24356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D26E69"/>
                </a:solidFill>
                <a:latin typeface="Century Gothic"/>
                <a:cs typeface="Segoe UI"/>
              </a:rPr>
              <a:t>norte: </a:t>
            </a:r>
            <a:r>
              <a:rPr lang="pt-BR" sz="2400" b="1" dirty="0">
                <a:solidFill>
                  <a:srgbClr val="D26E69"/>
                </a:solidFill>
                <a:latin typeface="Century Gothic"/>
                <a:cs typeface="Segoe UI"/>
              </a:rPr>
              <a:t>18,7%​</a:t>
            </a:r>
            <a:endParaRPr lang="pt-BR" dirty="0"/>
          </a:p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2C2E50"/>
                </a:solidFill>
                <a:latin typeface="Century Gothic"/>
                <a:cs typeface="Segoe UI"/>
              </a:rPr>
              <a:t>nordeste: 33%</a:t>
            </a:r>
            <a:r>
              <a:rPr lang="pt-BR" sz="2000" dirty="0">
                <a:latin typeface="Century Gothic"/>
                <a:cs typeface="Segoe UI"/>
              </a:rPr>
              <a:t>​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2C2E50"/>
                </a:solidFill>
                <a:latin typeface="Century Gothic"/>
                <a:cs typeface="Segoe UI"/>
              </a:rPr>
              <a:t>centro-oeste: 29,7%</a:t>
            </a:r>
            <a:r>
              <a:rPr lang="pt-BR" sz="2000" dirty="0">
                <a:latin typeface="Century Gothic"/>
                <a:cs typeface="Segoe UI"/>
              </a:rPr>
              <a:t>​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2C2E50"/>
                </a:solidFill>
                <a:latin typeface="Century Gothic"/>
                <a:cs typeface="Segoe UI"/>
              </a:rPr>
              <a:t>sul: 44%</a:t>
            </a:r>
            <a:r>
              <a:rPr lang="pt-BR" sz="2000" dirty="0">
                <a:latin typeface="Century Gothic"/>
                <a:cs typeface="Segoe UI"/>
              </a:rPr>
              <a:t>​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2C2E50"/>
                </a:solidFill>
                <a:latin typeface="Century Gothic"/>
                <a:cs typeface="Segoe UI"/>
              </a:rPr>
              <a:t>sudeste: 43,9%</a:t>
            </a:r>
            <a:r>
              <a:rPr lang="en-US" sz="2000" dirty="0">
                <a:latin typeface="Century Gothic"/>
                <a:cs typeface="Segoe UI"/>
              </a:rPr>
              <a:t>​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xmlns="" id="{30A64A71-3221-40DF-8EAC-081F44CF09DB}"/>
              </a:ext>
            </a:extLst>
          </p:cNvPr>
          <p:cNvCxnSpPr/>
          <p:nvPr/>
        </p:nvCxnSpPr>
        <p:spPr>
          <a:xfrm>
            <a:off x="4057291" y="2296064"/>
            <a:ext cx="14377" cy="2659810"/>
          </a:xfrm>
          <a:prstGeom prst="straightConnector1">
            <a:avLst/>
          </a:prstGeom>
          <a:ln w="28575">
            <a:solidFill>
              <a:srgbClr val="FFC8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1276">
            <a:extLst>
              <a:ext uri="{FF2B5EF4-FFF2-40B4-BE49-F238E27FC236}">
                <a16:creationId xmlns:a16="http://schemas.microsoft.com/office/drawing/2014/main" xmlns="" id="{6360F061-2CCC-48F5-B5CF-80223FB3D473}"/>
              </a:ext>
            </a:extLst>
          </p:cNvPr>
          <p:cNvSpPr/>
          <p:nvPr/>
        </p:nvSpPr>
        <p:spPr>
          <a:xfrm>
            <a:off x="4879553" y="2110821"/>
            <a:ext cx="2251805" cy="38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</a:pPr>
            <a:r>
              <a:rPr lang="pt-BR" sz="2800" b="1" dirty="0">
                <a:solidFill>
                  <a:srgbClr val="2C2E50"/>
                </a:solidFill>
                <a:latin typeface="Century Gothic"/>
                <a:sym typeface="Century Gothic"/>
              </a:rPr>
              <a:t>por renda</a:t>
            </a:r>
            <a:endParaRPr lang="pt-BR" sz="2000" b="0" dirty="0">
              <a:solidFill>
                <a:srgbClr val="2C2E50"/>
              </a:solidFill>
              <a:latin typeface="Century Gothic"/>
              <a:ea typeface="ヒラギノ角ゴ ProN W3"/>
            </a:endParaRP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xmlns="" id="{E495B961-6C05-48E1-B3B9-087065259ADA}"/>
              </a:ext>
            </a:extLst>
          </p:cNvPr>
          <p:cNvCxnSpPr>
            <a:cxnSpLocks/>
          </p:cNvCxnSpPr>
          <p:nvPr/>
        </p:nvCxnSpPr>
        <p:spPr>
          <a:xfrm>
            <a:off x="7435970" y="2296063"/>
            <a:ext cx="14377" cy="2659810"/>
          </a:xfrm>
          <a:prstGeom prst="straightConnector1">
            <a:avLst/>
          </a:prstGeom>
          <a:ln w="28575">
            <a:solidFill>
              <a:srgbClr val="FFC8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1276">
            <a:extLst>
              <a:ext uri="{FF2B5EF4-FFF2-40B4-BE49-F238E27FC236}">
                <a16:creationId xmlns:a16="http://schemas.microsoft.com/office/drawing/2014/main" xmlns="" id="{8193D75D-507E-4E0F-8606-83C28D8AEFCE}"/>
              </a:ext>
            </a:extLst>
          </p:cNvPr>
          <p:cNvSpPr/>
          <p:nvPr/>
        </p:nvSpPr>
        <p:spPr>
          <a:xfrm>
            <a:off x="8008066" y="2119448"/>
            <a:ext cx="2568106" cy="409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</a:pPr>
            <a:r>
              <a:rPr lang="pt-BR" sz="2800" b="1" dirty="0">
                <a:solidFill>
                  <a:srgbClr val="2C2E50"/>
                </a:solidFill>
                <a:latin typeface="Century Gothic"/>
                <a:sym typeface="Century Gothic"/>
              </a:rPr>
              <a:t>por localidade</a:t>
            </a:r>
            <a:endParaRPr lang="pt-BR" sz="2000" b="0" dirty="0">
              <a:solidFill>
                <a:srgbClr val="2C2E50"/>
              </a:solidFill>
              <a:latin typeface="Century Gothic"/>
              <a:ea typeface="ヒラギノ角ゴ ProN W3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9A405939-9CEA-4EAA-8333-DA03D8B49A22}"/>
              </a:ext>
            </a:extLst>
          </p:cNvPr>
          <p:cNvSpPr txBox="1"/>
          <p:nvPr/>
        </p:nvSpPr>
        <p:spPr>
          <a:xfrm>
            <a:off x="8013270" y="3165735"/>
            <a:ext cx="2571065" cy="1166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700"/>
              </a:spcAft>
            </a:pPr>
            <a:r>
              <a:rPr lang="pt-BR" sz="2000" dirty="0">
                <a:solidFill>
                  <a:srgbClr val="2C2E50"/>
                </a:solidFill>
                <a:latin typeface="Century Gothic"/>
              </a:rPr>
              <a:t>urbano: 40%</a:t>
            </a:r>
            <a:endParaRPr lang="pt-BR" sz="2000" dirty="0">
              <a:solidFill>
                <a:srgbClr val="2C2E50"/>
              </a:solidFill>
              <a:latin typeface="Century Gothic"/>
              <a:cs typeface="Calibri" panose="020F0502020204030204"/>
            </a:endParaRPr>
          </a:p>
          <a:p>
            <a:pPr algn="ctr"/>
            <a:endParaRPr lang="pt-BR" sz="2000" dirty="0">
              <a:solidFill>
                <a:srgbClr val="2C2E50"/>
              </a:solidFill>
              <a:latin typeface="Century Gothic"/>
            </a:endParaRPr>
          </a:p>
          <a:p>
            <a:pPr algn="ctr">
              <a:spcAft>
                <a:spcPts val="700"/>
              </a:spcAft>
            </a:pPr>
            <a:r>
              <a:rPr lang="pt-BR" sz="2000" b="1" dirty="0">
                <a:solidFill>
                  <a:srgbClr val="D26E69"/>
                </a:solidFill>
                <a:latin typeface="Century Gothic"/>
              </a:rPr>
              <a:t>rural: </a:t>
            </a:r>
            <a:r>
              <a:rPr lang="pt-BR" sz="2400" b="1" dirty="0">
                <a:solidFill>
                  <a:srgbClr val="D26E69"/>
                </a:solidFill>
                <a:latin typeface="Century Gothic"/>
              </a:rPr>
              <a:t>20,4%</a:t>
            </a:r>
            <a:endParaRPr lang="pt-BR" sz="2400" b="1" dirty="0">
              <a:solidFill>
                <a:srgbClr val="D26E69"/>
              </a:solidFill>
              <a:cs typeface="Calibri" panose="020F0502020204030204"/>
            </a:endParaRPr>
          </a:p>
        </p:txBody>
      </p:sp>
      <p:sp>
        <p:nvSpPr>
          <p:cNvPr id="15" name="Shape 960">
            <a:extLst>
              <a:ext uri="{FF2B5EF4-FFF2-40B4-BE49-F238E27FC236}">
                <a16:creationId xmlns:a16="http://schemas.microsoft.com/office/drawing/2014/main" xmlns="" id="{A9BEA4AD-89AA-413C-863F-4236D67BE790}"/>
              </a:ext>
            </a:extLst>
          </p:cNvPr>
          <p:cNvSpPr/>
          <p:nvPr/>
        </p:nvSpPr>
        <p:spPr>
          <a:xfrm>
            <a:off x="9663837" y="4746992"/>
            <a:ext cx="2120700" cy="2068800"/>
          </a:xfrm>
          <a:prstGeom prst="ellipse">
            <a:avLst/>
          </a:prstGeom>
          <a:solidFill>
            <a:srgbClr val="FDC671"/>
          </a:solidFill>
          <a:ln>
            <a:noFill/>
          </a:ln>
        </p:spPr>
        <p:txBody>
          <a:bodyPr spcFirstLastPara="1" wrap="square" lIns="162550" tIns="81275" rIns="162550" bIns="8127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pt-BR" sz="1956" dirty="0">
                <a:solidFill>
                  <a:srgbClr val="2C2E50"/>
                </a:solidFill>
                <a:latin typeface="Georgia" panose="02040502050405020303" pitchFamily="18" charset="0"/>
              </a:rPr>
              <a:t>59% das creches são públicas </a:t>
            </a:r>
            <a:endParaRPr sz="1956" b="1" dirty="0">
              <a:solidFill>
                <a:srgbClr val="2C2E50"/>
              </a:solidFill>
              <a:latin typeface="Georgia" panose="02040502050405020303" pitchFamily="18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4610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C3D6D7F-FB9A-45CC-8BCA-85B13B136DE9}"/>
              </a:ext>
            </a:extLst>
          </p:cNvPr>
          <p:cNvSpPr txBox="1"/>
          <p:nvPr/>
        </p:nvSpPr>
        <p:spPr>
          <a:xfrm flipH="1">
            <a:off x="232075" y="630340"/>
            <a:ext cx="1115873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 dirty="0">
                <a:solidFill>
                  <a:srgbClr val="1E1D36"/>
                </a:solidFill>
                <a:latin typeface="Century Gothic"/>
                <a:ea typeface="ヒラギノ角ゴ ProN W3"/>
              </a:rPr>
              <a:t>í</a:t>
            </a:r>
            <a:r>
              <a:rPr lang="pt-BR" sz="4000" b="1" dirty="0">
                <a:solidFill>
                  <a:srgbClr val="1E1D36"/>
                </a:solidFill>
                <a:latin typeface="Century Gothic"/>
                <a:ea typeface="ヒラギノ角ゴ ProN W3"/>
              </a:rPr>
              <a:t>ndice de necessidade de creche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6D0FD9A-9979-4E9E-B07C-FF14D625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96" y="1693567"/>
            <a:ext cx="3342318" cy="434173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DECB6109-1991-417E-BDCB-43C481732C01}"/>
              </a:ext>
            </a:extLst>
          </p:cNvPr>
          <p:cNvSpPr txBox="1"/>
          <p:nvPr/>
        </p:nvSpPr>
        <p:spPr>
          <a:xfrm>
            <a:off x="4828702" y="1704988"/>
            <a:ext cx="63840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E1D36"/>
                </a:solidFill>
                <a:latin typeface="Century Gothic"/>
              </a:rPr>
              <a:t>Meta do PNE: 50% de acesso à creche</a:t>
            </a:r>
          </a:p>
          <a:p>
            <a:endParaRPr lang="pt-BR" dirty="0">
              <a:solidFill>
                <a:srgbClr val="1E1D36"/>
              </a:solidFill>
              <a:latin typeface="Century Gothic"/>
            </a:endParaRPr>
          </a:p>
          <a:p>
            <a:r>
              <a:rPr lang="pt-BR" dirty="0">
                <a:solidFill>
                  <a:srgbClr val="1E1D36"/>
                </a:solidFill>
                <a:latin typeface="Century Gothic"/>
              </a:rPr>
              <a:t>Demanda por creche em cada município pode variar a depender de condições socioeconômicas da população</a:t>
            </a:r>
          </a:p>
          <a:p>
            <a:endParaRPr lang="pt-BR" dirty="0">
              <a:solidFill>
                <a:srgbClr val="1E1D36"/>
              </a:solidFill>
              <a:latin typeface="Century Gothic"/>
            </a:endParaRPr>
          </a:p>
          <a:p>
            <a:r>
              <a:rPr lang="pt-BR" dirty="0">
                <a:solidFill>
                  <a:srgbClr val="1E1D36"/>
                </a:solidFill>
                <a:latin typeface="Century Gothic"/>
              </a:rPr>
              <a:t>INC permite estimar a quantidade de vagas necessárias em creches para atender públicos prioritários que vivem em zona urbana</a:t>
            </a:r>
          </a:p>
        </p:txBody>
      </p:sp>
      <p:sp>
        <p:nvSpPr>
          <p:cNvPr id="14" name="AutoShape 4" descr="QR">
            <a:extLst>
              <a:ext uri="{FF2B5EF4-FFF2-40B4-BE49-F238E27FC236}">
                <a16:creationId xmlns:a16="http://schemas.microsoft.com/office/drawing/2014/main" xmlns="" id="{7BAA2ACE-380B-458D-8EF6-8F75F8007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77718" y="4679576"/>
            <a:ext cx="1355728" cy="135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CEE1B46B-BD98-4BA5-9D53-770F2501B0DB}"/>
              </a:ext>
            </a:extLst>
          </p:cNvPr>
          <p:cNvSpPr txBox="1"/>
          <p:nvPr/>
        </p:nvSpPr>
        <p:spPr>
          <a:xfrm>
            <a:off x="4917932" y="4547625"/>
            <a:ext cx="526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E1D36"/>
                </a:solidFill>
                <a:latin typeface="Century Gothic"/>
              </a:rPr>
              <a:t>Acesse o QR </a:t>
            </a:r>
            <a:r>
              <a:rPr lang="pt-BR" dirty="0" err="1">
                <a:solidFill>
                  <a:srgbClr val="1E1D36"/>
                </a:solidFill>
                <a:latin typeface="Century Gothic"/>
              </a:rPr>
              <a:t>code</a:t>
            </a:r>
            <a:r>
              <a:rPr lang="pt-BR" dirty="0">
                <a:solidFill>
                  <a:srgbClr val="1E1D36"/>
                </a:solidFill>
                <a:latin typeface="Century Gothic"/>
              </a:rPr>
              <a:t> para conhecer a publicação e o INC do </a:t>
            </a:r>
            <a:r>
              <a:rPr lang="pt-BR">
                <a:solidFill>
                  <a:srgbClr val="1E1D36"/>
                </a:solidFill>
                <a:latin typeface="Century Gothic"/>
              </a:rPr>
              <a:t>seu município ou estado</a:t>
            </a:r>
            <a:endParaRPr lang="pt-BR" dirty="0">
              <a:solidFill>
                <a:srgbClr val="1E1D36"/>
              </a:solidFill>
              <a:latin typeface="Century Gothic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8A326CA3-EABC-4F3A-BE92-84651020F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477" y="4978402"/>
            <a:ext cx="1582318" cy="1582318"/>
          </a:xfrm>
          <a:prstGeom prst="rect">
            <a:avLst/>
          </a:prstGeom>
        </p:spPr>
      </p:pic>
      <p:pic>
        <p:nvPicPr>
          <p:cNvPr id="8" name="Imagem 7" descr="Uma imagem contendo luz, relógio&#10;&#10;Descrição gerada automaticamente">
            <a:extLst>
              <a:ext uri="{FF2B5EF4-FFF2-40B4-BE49-F238E27FC236}">
                <a16:creationId xmlns:a16="http://schemas.microsoft.com/office/drawing/2014/main" xmlns="" id="{581222F8-940C-49D5-B50D-A943BBD57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4824">
            <a:off x="9143128" y="-465868"/>
            <a:ext cx="3249516" cy="254181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0753518-96C7-4EFB-9B13-143E652AEEC5}"/>
              </a:ext>
            </a:extLst>
          </p:cNvPr>
          <p:cNvSpPr txBox="1"/>
          <p:nvPr/>
        </p:nvSpPr>
        <p:spPr>
          <a:xfrm>
            <a:off x="10144959" y="404930"/>
            <a:ext cx="12458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600" b="1" dirty="0">
                <a:solidFill>
                  <a:srgbClr val="1E1D36"/>
                </a:solidFill>
                <a:latin typeface="Century Gothic"/>
              </a:rPr>
              <a:t>INC</a:t>
            </a:r>
          </a:p>
        </p:txBody>
      </p:sp>
    </p:spTree>
    <p:extLst>
      <p:ext uri="{BB962C8B-B14F-4D97-AF65-F5344CB8AC3E}">
        <p14:creationId xmlns:p14="http://schemas.microsoft.com/office/powerpoint/2010/main" val="2415193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Linha do tempo&#10;&#10;Descrição gerada automaticamente">
            <a:extLst>
              <a:ext uri="{FF2B5EF4-FFF2-40B4-BE49-F238E27FC236}">
                <a16:creationId xmlns:a16="http://schemas.microsoft.com/office/drawing/2014/main" xmlns="" id="{50D56961-504C-4472-806D-81400783C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085" y="1998367"/>
            <a:ext cx="9019591" cy="4202784"/>
          </a:xfrm>
        </p:spPr>
      </p:pic>
      <p:pic>
        <p:nvPicPr>
          <p:cNvPr id="5" name="Imagem 4" descr="Uma imagem contendo luz, relógio&#10;&#10;Descrição gerada automaticamente">
            <a:extLst>
              <a:ext uri="{FF2B5EF4-FFF2-40B4-BE49-F238E27FC236}">
                <a16:creationId xmlns:a16="http://schemas.microsoft.com/office/drawing/2014/main" xmlns="" id="{D103F5E7-8231-4BCB-AB5F-8FE6ACC2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4824">
            <a:off x="9143128" y="-465868"/>
            <a:ext cx="3249516" cy="254181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E538807-22F1-47B8-844A-E41F0C4F2E08}"/>
              </a:ext>
            </a:extLst>
          </p:cNvPr>
          <p:cNvSpPr txBox="1"/>
          <p:nvPr/>
        </p:nvSpPr>
        <p:spPr>
          <a:xfrm>
            <a:off x="10144959" y="404930"/>
            <a:ext cx="12458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600" b="1" dirty="0">
                <a:solidFill>
                  <a:srgbClr val="1E1D36"/>
                </a:solidFill>
                <a:latin typeface="Century Gothic"/>
              </a:rPr>
              <a:t>INC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3A44357-264F-4CB1-929B-40341E3E4770}"/>
              </a:ext>
            </a:extLst>
          </p:cNvPr>
          <p:cNvSpPr txBox="1"/>
          <p:nvPr/>
        </p:nvSpPr>
        <p:spPr>
          <a:xfrm flipH="1">
            <a:off x="232075" y="630340"/>
            <a:ext cx="1115873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 dirty="0">
                <a:solidFill>
                  <a:srgbClr val="1E1D36"/>
                </a:solidFill>
                <a:latin typeface="Century Gothic"/>
                <a:ea typeface="ヒラギノ角ゴ ProN W3"/>
              </a:rPr>
              <a:t>í</a:t>
            </a:r>
            <a:r>
              <a:rPr lang="pt-BR" sz="4000" b="1" dirty="0">
                <a:solidFill>
                  <a:srgbClr val="1E1D36"/>
                </a:solidFill>
                <a:latin typeface="Century Gothic"/>
                <a:ea typeface="ヒラギノ角ゴ ProN W3"/>
              </a:rPr>
              <a:t>ndice de necessidade de creche</a:t>
            </a:r>
          </a:p>
        </p:txBody>
      </p:sp>
    </p:spTree>
    <p:extLst>
      <p:ext uri="{BB962C8B-B14F-4D97-AF65-F5344CB8AC3E}">
        <p14:creationId xmlns:p14="http://schemas.microsoft.com/office/powerpoint/2010/main" val="1579963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E07AC2A300B94B8315B029DFE155D9" ma:contentTypeVersion="14" ma:contentTypeDescription="Crie um novo documento." ma:contentTypeScope="" ma:versionID="ba2f455980c357ae4b0610755a7c319b">
  <xsd:schema xmlns:xsd="http://www.w3.org/2001/XMLSchema" xmlns:xs="http://www.w3.org/2001/XMLSchema" xmlns:p="http://schemas.microsoft.com/office/2006/metadata/properties" xmlns:ns3="d7d37ff1-016f-443b-b4a8-df5b3b1302ac" xmlns:ns4="1d208f7b-14cd-4ec0-aadf-dbbd3778d2ce" targetNamespace="http://schemas.microsoft.com/office/2006/metadata/properties" ma:root="true" ma:fieldsID="7761a0a422fe9c1e7c2d5383717f0a7c" ns3:_="" ns4:_="">
    <xsd:import namespace="d7d37ff1-016f-443b-b4a8-df5b3b1302ac"/>
    <xsd:import namespace="1d208f7b-14cd-4ec0-aadf-dbbd3778d2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37ff1-016f-443b-b4a8-df5b3b130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08f7b-14cd-4ec0-aadf-dbbd3778d2c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d208f7b-14cd-4ec0-aadf-dbbd3778d2ce">
      <UserInfo>
        <DisplayName>Beatriz de Oliveira Abuchaim</DisplayName>
        <AccountId>568</AccountId>
        <AccountType/>
      </UserInfo>
      <UserInfo>
        <DisplayName>Mikaela Alves</DisplayName>
        <AccountId>4474</AccountId>
        <AccountType/>
      </UserInfo>
      <UserInfo>
        <DisplayName>Verônica T. Glória</DisplayName>
        <AccountId>1503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AA0426-F2BC-4927-A686-8348E3C96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d37ff1-016f-443b-b4a8-df5b3b1302ac"/>
    <ds:schemaRef ds:uri="1d208f7b-14cd-4ec0-aadf-dbbd3778d2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2A5088-7444-44CF-8381-43713ED9B29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d208f7b-14cd-4ec0-aadf-dbbd3778d2ce"/>
    <ds:schemaRef ds:uri="http://purl.org/dc/elements/1.1/"/>
    <ds:schemaRef ds:uri="d7d37ff1-016f-443b-b4a8-df5b3b1302a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1435889-4977-40F2-ADBE-7CE293F80D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731</Words>
  <Application>Microsoft Office PowerPoint</Application>
  <PresentationFormat>Widescreen</PresentationFormat>
  <Paragraphs>140</Paragraphs>
  <Slides>14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14</vt:i4>
      </vt:variant>
    </vt:vector>
  </HeadingPairs>
  <TitlesOfParts>
    <vt:vector size="31" baseType="lpstr">
      <vt:lpstr>Arial</vt:lpstr>
      <vt:lpstr>Arial,Sans-Serif</vt:lpstr>
      <vt:lpstr>Calibri</vt:lpstr>
      <vt:lpstr>Calibri Light</vt:lpstr>
      <vt:lpstr>Century Gothic</vt:lpstr>
      <vt:lpstr>Georgia</vt:lpstr>
      <vt:lpstr>Gill Sans</vt:lpstr>
      <vt:lpstr>Helvetica Light</vt:lpstr>
      <vt:lpstr>Myriad Pro Bold</vt:lpstr>
      <vt:lpstr>Segoe UI</vt:lpstr>
      <vt:lpstr>Tuffy</vt:lpstr>
      <vt:lpstr>Verdana</vt:lpstr>
      <vt:lpstr>ヒラギノ角ゴ ProN W3</vt:lpstr>
      <vt:lpstr>Office Theme</vt:lpstr>
      <vt:lpstr>Office Theme</vt:lpstr>
      <vt:lpstr>1_Tema do Office</vt:lpstr>
      <vt:lpstr>4_Tema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Aline Macedo das Neves</dc:creator>
  <cp:lastModifiedBy>Elizabeth Gomes de Lima Santos</cp:lastModifiedBy>
  <cp:revision>97</cp:revision>
  <cp:lastPrinted>2022-03-28T20:47:33Z</cp:lastPrinted>
  <dcterms:created xsi:type="dcterms:W3CDTF">2022-03-18T14:14:32Z</dcterms:created>
  <dcterms:modified xsi:type="dcterms:W3CDTF">2022-06-20T12:26:39Z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0x01010090E07AC2A300B94B8315B029DFE155D9</vt:lpwstr>
  </property>
</Properties>
</file>