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5" r:id="rId3"/>
    <p:sldId id="277" r:id="rId4"/>
    <p:sldId id="278" r:id="rId5"/>
    <p:sldId id="262" r:id="rId6"/>
    <p:sldId id="274" r:id="rId7"/>
    <p:sldId id="264" r:id="rId8"/>
    <p:sldId id="281" r:id="rId9"/>
    <p:sldId id="280" r:id="rId10"/>
    <p:sldId id="268" r:id="rId11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E82"/>
    <a:srgbClr val="8F2D1D"/>
    <a:srgbClr val="EE9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dcmp\grupos\SPI\01_DEMAC\CGPFI\2_Dados\Fiscal\Tabelas-fiscal%20Conceito%20SO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dcmp\grupos\SPI\01_DEMAC\CGPFI\2_Dados\Fiscal\Tabelas-fiscal%20Conceito%20SO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Planilha_do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dcmp\grupos\SPI\03_CG_Politicas_Sociais\3.%20POLITICAS_PUBLICAS\Educacao\Despesas\Educa&#231;&#227;o%20-%20despesas%20pesso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dcmp\grupos\SPI\03_CG_Politicas_Sociais\3.%20POLITICAS_PUBLICAS\Educacao\Quantitativo%20pessoal%20ME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96306639015534E-2"/>
          <c:y val="0.1223911195497726"/>
          <c:w val="0.88349041391222793"/>
          <c:h val="0.70644389674325048"/>
        </c:manualLayout>
      </c:layout>
      <c:barChart>
        <c:barDir val="col"/>
        <c:grouping val="clustered"/>
        <c:varyColors val="0"/>
        <c:ser>
          <c:idx val="0"/>
          <c:order val="0"/>
          <c:tx>
            <c:v>Resultado Primário do Governo Central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'B2.Anual'!$M$2:$Z$2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  <c:pt idx="11">
                  <c:v>2019**</c:v>
                </c:pt>
                <c:pt idx="12">
                  <c:v>2020**</c:v>
                </c:pt>
                <c:pt idx="13">
                  <c:v>2021**</c:v>
                </c:pt>
              </c:strCache>
            </c:strRef>
          </c:cat>
          <c:val>
            <c:numRef>
              <c:f>'B2.Anual'!$M$101:$Z$101</c:f>
              <c:numCache>
                <c:formatCode>#,##0.0</c:formatCode>
                <c:ptCount val="14"/>
                <c:pt idx="0">
                  <c:v>71307.922443699383</c:v>
                </c:pt>
                <c:pt idx="1">
                  <c:v>42443.213257038675</c:v>
                </c:pt>
                <c:pt idx="2">
                  <c:v>78723.255710032332</c:v>
                </c:pt>
                <c:pt idx="3">
                  <c:v>93035.497462306113</c:v>
                </c:pt>
                <c:pt idx="4">
                  <c:v>86085.972522474796</c:v>
                </c:pt>
                <c:pt idx="5">
                  <c:v>75290.702702391805</c:v>
                </c:pt>
                <c:pt idx="6">
                  <c:v>-20471.70409312284</c:v>
                </c:pt>
                <c:pt idx="7">
                  <c:v>-116655.57999379886</c:v>
                </c:pt>
                <c:pt idx="8">
                  <c:v>-159635.05639672218</c:v>
                </c:pt>
                <c:pt idx="9">
                  <c:v>-118442.20557815702</c:v>
                </c:pt>
                <c:pt idx="10">
                  <c:v>-157154.75151338661</c:v>
                </c:pt>
                <c:pt idx="11">
                  <c:v>-139000.00000000017</c:v>
                </c:pt>
                <c:pt idx="12">
                  <c:v>-110000</c:v>
                </c:pt>
                <c:pt idx="13">
                  <c:v>-70000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809240"/>
        <c:axId val="176809624"/>
      </c:barChart>
      <c:lineChart>
        <c:grouping val="standard"/>
        <c:varyColors val="0"/>
        <c:ser>
          <c:idx val="1"/>
          <c:order val="1"/>
          <c:tx>
            <c:v>Resultado Nominal do Governo Central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1501007747157634E-2"/>
                  <c:y val="4.2529612876404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253697436527802E-2"/>
                  <c:y val="2.9921259842519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974362605069458E-2"/>
                  <c:y val="4.072541054617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761935250389592E-2"/>
                  <c:y val="4.975882582427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'B2.Anual'!$M$2:$Z$2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  <c:pt idx="11">
                  <c:v>2019**</c:v>
                </c:pt>
                <c:pt idx="12">
                  <c:v>2020**</c:v>
                </c:pt>
                <c:pt idx="13">
                  <c:v>2021**</c:v>
                </c:pt>
              </c:strCache>
            </c:strRef>
          </c:cat>
          <c:val>
            <c:numRef>
              <c:f>'B2.Anual'!$M$112:$Z$112</c:f>
              <c:numCache>
                <c:formatCode>#,##0.0</c:formatCode>
                <c:ptCount val="14"/>
                <c:pt idx="0">
                  <c:v>-24890.757692717933</c:v>
                </c:pt>
                <c:pt idx="1">
                  <c:v>-107363.18689179102</c:v>
                </c:pt>
                <c:pt idx="2">
                  <c:v>-45785.48682008309</c:v>
                </c:pt>
                <c:pt idx="3">
                  <c:v>-87517.572006058297</c:v>
                </c:pt>
                <c:pt idx="4">
                  <c:v>-61181.660080449241</c:v>
                </c:pt>
                <c:pt idx="5">
                  <c:v>-110554.94794774766</c:v>
                </c:pt>
                <c:pt idx="6">
                  <c:v>-271541.91942197771</c:v>
                </c:pt>
                <c:pt idx="7">
                  <c:v>-513896.00368840981</c:v>
                </c:pt>
                <c:pt idx="8">
                  <c:v>-477835.49830246088</c:v>
                </c:pt>
                <c:pt idx="9">
                  <c:v>-459349.49964720063</c:v>
                </c:pt>
                <c:pt idx="10">
                  <c:v>-469213.3043240573</c:v>
                </c:pt>
                <c:pt idx="11">
                  <c:v>-480238.40046097001</c:v>
                </c:pt>
                <c:pt idx="12">
                  <c:v>-498913.30405284523</c:v>
                </c:pt>
                <c:pt idx="13">
                  <c:v>-510967.217061373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809240"/>
        <c:axId val="176809624"/>
      </c:lineChart>
      <c:catAx>
        <c:axId val="17680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09624"/>
        <c:crosses val="autoZero"/>
        <c:auto val="1"/>
        <c:lblAlgn val="ctr"/>
        <c:lblOffset val="100"/>
        <c:noMultiLvlLbl val="0"/>
      </c:catAx>
      <c:valAx>
        <c:axId val="17680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>
                    <a:solidFill>
                      <a:sysClr val="windowText" lastClr="000000"/>
                    </a:solidFill>
                  </a:rPr>
                  <a:t>R$ bilhões</a:t>
                </a:r>
              </a:p>
            </c:rich>
          </c:tx>
          <c:layout>
            <c:manualLayout>
              <c:xMode val="edge"/>
              <c:yMode val="edge"/>
              <c:x val="9.0203244293388298E-3"/>
              <c:y val="9.25479403898194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092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Regime Geral de Previdência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'B2.Anual'!$AZ$2:$BO$2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2018*</c:v>
                </c:pt>
                <c:pt idx="13">
                  <c:v>2019**</c:v>
                </c:pt>
                <c:pt idx="14">
                  <c:v>2020**</c:v>
                </c:pt>
                <c:pt idx="15">
                  <c:v>2021**</c:v>
                </c:pt>
              </c:strCache>
            </c:strRef>
          </c:cat>
          <c:val>
            <c:numRef>
              <c:f>'B2.Anual'!$AZ$48:$BO$48</c:f>
              <c:numCache>
                <c:formatCode>0.0%</c:formatCode>
                <c:ptCount val="16"/>
                <c:pt idx="0">
                  <c:v>6.8723278747551006E-2</c:v>
                </c:pt>
                <c:pt idx="1">
                  <c:v>6.8116004117885015E-2</c:v>
                </c:pt>
                <c:pt idx="2">
                  <c:v>6.4171912506618162E-2</c:v>
                </c:pt>
                <c:pt idx="3">
                  <c:v>6.7468860222148277E-2</c:v>
                </c:pt>
                <c:pt idx="4">
                  <c:v>6.5586358491397129E-2</c:v>
                </c:pt>
                <c:pt idx="5">
                  <c:v>6.4308421784106118E-2</c:v>
                </c:pt>
                <c:pt idx="6">
                  <c:v>6.5753953997237657E-2</c:v>
                </c:pt>
                <c:pt idx="7">
                  <c:v>6.695960900496635E-2</c:v>
                </c:pt>
                <c:pt idx="8">
                  <c:v>6.8213264359954798E-2</c:v>
                </c:pt>
                <c:pt idx="9">
                  <c:v>7.2732753839384226E-2</c:v>
                </c:pt>
                <c:pt idx="10">
                  <c:v>8.1139605915489216E-2</c:v>
                </c:pt>
                <c:pt idx="11">
                  <c:v>8.4945107006845724E-2</c:v>
                </c:pt>
                <c:pt idx="12">
                  <c:v>8.5699790005215354E-2</c:v>
                </c:pt>
                <c:pt idx="13">
                  <c:v>8.4170619080888034E-2</c:v>
                </c:pt>
                <c:pt idx="14">
                  <c:v>8.5966902103068565E-2</c:v>
                </c:pt>
                <c:pt idx="15">
                  <c:v>8.7597681858905124E-2</c:v>
                </c:pt>
              </c:numCache>
            </c:numRef>
          </c:val>
          <c:smooth val="0"/>
        </c:ser>
        <c:ser>
          <c:idx val="1"/>
          <c:order val="1"/>
          <c:tx>
            <c:v>Pessoal e Encargos Sociais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'B2.Anual'!$AZ$2:$BO$2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2018*</c:v>
                </c:pt>
                <c:pt idx="13">
                  <c:v>2019**</c:v>
                </c:pt>
                <c:pt idx="14">
                  <c:v>2020**</c:v>
                </c:pt>
                <c:pt idx="15">
                  <c:v>2021**</c:v>
                </c:pt>
              </c:strCache>
            </c:strRef>
          </c:cat>
          <c:val>
            <c:numRef>
              <c:f>'B2.Anual'!$AZ$49:$BO$49</c:f>
              <c:numCache>
                <c:formatCode>0.0%</c:formatCode>
                <c:ptCount val="16"/>
                <c:pt idx="0">
                  <c:v>4.4256698987275918E-2</c:v>
                </c:pt>
                <c:pt idx="1">
                  <c:v>4.3225872738096818E-2</c:v>
                </c:pt>
                <c:pt idx="2">
                  <c:v>4.257397725240545E-2</c:v>
                </c:pt>
                <c:pt idx="3">
                  <c:v>4.6025151696411873E-2</c:v>
                </c:pt>
                <c:pt idx="4">
                  <c:v>4.333796082485751E-2</c:v>
                </c:pt>
                <c:pt idx="5">
                  <c:v>4.1458788684269325E-2</c:v>
                </c:pt>
                <c:pt idx="6">
                  <c:v>3.912853058352235E-2</c:v>
                </c:pt>
                <c:pt idx="7">
                  <c:v>3.8478539709729816E-2</c:v>
                </c:pt>
                <c:pt idx="8">
                  <c:v>3.8480229746037056E-2</c:v>
                </c:pt>
                <c:pt idx="9">
                  <c:v>3.9777767967239336E-2</c:v>
                </c:pt>
                <c:pt idx="10">
                  <c:v>4.1198665725305693E-2</c:v>
                </c:pt>
                <c:pt idx="11">
                  <c:v>4.32993423145401E-2</c:v>
                </c:pt>
                <c:pt idx="12">
                  <c:v>4.3578885962233423E-2</c:v>
                </c:pt>
                <c:pt idx="13">
                  <c:v>4.2650559877552188E-2</c:v>
                </c:pt>
                <c:pt idx="14">
                  <c:v>4.0683328047378932E-2</c:v>
                </c:pt>
                <c:pt idx="15">
                  <c:v>3.8725813543025775E-2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40504"/>
        <c:axId val="176940888"/>
      </c:lineChart>
      <c:catAx>
        <c:axId val="17694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940888"/>
        <c:crosses val="autoZero"/>
        <c:auto val="1"/>
        <c:lblAlgn val="ctr"/>
        <c:lblOffset val="100"/>
        <c:noMultiLvlLbl val="0"/>
      </c:catAx>
      <c:valAx>
        <c:axId val="176940888"/>
        <c:scaling>
          <c:orientation val="minMax"/>
          <c:max val="9.0000000000000024E-2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94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36517415171412E-2"/>
          <c:y val="3.2460948155152658E-2"/>
          <c:w val="0.90561790486146754"/>
          <c:h val="0.75158961558297233"/>
        </c:manualLayout>
      </c:layout>
      <c:barChart>
        <c:barDir val="col"/>
        <c:grouping val="stacked"/>
        <c:varyColors val="0"/>
        <c:ser>
          <c:idx val="0"/>
          <c:order val="0"/>
          <c:tx>
            <c:v>Despesa Empenhada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782202862476664E-3"/>
                  <c:y val="-0.190481351493880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16891855030823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891101431238332E-3"/>
                  <c:y val="-0.265188485388518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782202862476664E-3"/>
                  <c:y val="-0.305807859467912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891101431238332E-3"/>
                  <c:y val="-0.330923969376807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266317598251602E-17"/>
                  <c:y val="-0.340425524176683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58290629375716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388048953465112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25326351965032E-16"/>
                  <c:y val="-0.18772053608772343"/>
                </c:manualLayout>
              </c:layout>
              <c:numFmt formatCode="#,##0.0" sourceLinked="0"/>
              <c:spPr>
                <a:solidFill>
                  <a:sysClr val="window" lastClr="FFFFFF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'10-17-SubFç'!$A$2:$A$10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'10-17-SubFç'!$B$2:$B$10</c:f>
              <c:numCache>
                <c:formatCode>#,##0</c:formatCode>
                <c:ptCount val="9"/>
                <c:pt idx="0">
                  <c:v>44061618</c:v>
                </c:pt>
                <c:pt idx="1">
                  <c:v>52909474</c:v>
                </c:pt>
                <c:pt idx="2">
                  <c:v>65364018</c:v>
                </c:pt>
                <c:pt idx="3">
                  <c:v>75629400</c:v>
                </c:pt>
                <c:pt idx="4">
                  <c:v>85425311</c:v>
                </c:pt>
                <c:pt idx="5">
                  <c:v>90768739</c:v>
                </c:pt>
                <c:pt idx="6">
                  <c:v>94545790</c:v>
                </c:pt>
                <c:pt idx="7">
                  <c:v>97763017</c:v>
                </c:pt>
                <c:pt idx="8">
                  <c:v>77518212</c:v>
                </c:pt>
              </c:numCache>
            </c:numRef>
          </c:val>
        </c:ser>
        <c:ser>
          <c:idx val="1"/>
          <c:order val="1"/>
          <c:tx>
            <c:v>Despesa Não-Empenhada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ysClr val="window" lastClr="FFFFFF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'10-17-SubFç'!$A$2:$A$10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'10-17-SubFç'!$C$2:$C$10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#,##0">
                  <c:v>25961625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8927224"/>
        <c:axId val="178927616"/>
      </c:barChart>
      <c:catAx>
        <c:axId val="17892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27616"/>
        <c:crosses val="autoZero"/>
        <c:auto val="1"/>
        <c:lblAlgn val="ctr"/>
        <c:lblOffset val="100"/>
        <c:noMultiLvlLbl val="0"/>
      </c:catAx>
      <c:valAx>
        <c:axId val="1789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27224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R$ Bilhões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31650775534865"/>
          <c:y val="0.90001918369193734"/>
          <c:w val="0.62994321105008111"/>
          <c:h val="8.3523849357167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2">
              <a:lumMod val="25000"/>
            </a:schemeClr>
          </a:solidFill>
        </a:defRPr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502117208154E-2"/>
          <c:y val="0.11729560258715721"/>
          <c:w val="0.89613749718736591"/>
          <c:h val="0.69236255015931059"/>
        </c:manualLayout>
      </c:layout>
      <c:barChart>
        <c:barDir val="col"/>
        <c:grouping val="clustered"/>
        <c:varyColors val="0"/>
        <c:ser>
          <c:idx val="0"/>
          <c:order val="0"/>
          <c:tx>
            <c:v>Despesa Mínima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879782412590909E-3"/>
                  <c:y val="1.070319397326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Consolidado!$B$4:$B$12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Consolidado!$D$4:$D$12</c:f>
              <c:numCache>
                <c:formatCode>_(* #,##0.0_);_(* \(#,##0.0\);_(* "-"??_);_(@_)</c:formatCode>
                <c:ptCount val="9"/>
                <c:pt idx="0">
                  <c:v>28.717662575258821</c:v>
                </c:pt>
                <c:pt idx="1">
                  <c:v>36.988611826962604</c:v>
                </c:pt>
                <c:pt idx="2">
                  <c:v>39.387472646504399</c:v>
                </c:pt>
                <c:pt idx="3">
                  <c:v>43.032768813160182</c:v>
                </c:pt>
                <c:pt idx="4">
                  <c:v>44.194256803799995</c:v>
                </c:pt>
                <c:pt idx="5">
                  <c:v>46.543911790593611</c:v>
                </c:pt>
                <c:pt idx="6">
                  <c:v>46.582825999999997</c:v>
                </c:pt>
                <c:pt idx="7">
                  <c:v>48.980964999999998</c:v>
                </c:pt>
                <c:pt idx="8">
                  <c:v>50.450400000000002</c:v>
                </c:pt>
              </c:numCache>
            </c:numRef>
          </c:val>
        </c:ser>
        <c:ser>
          <c:idx val="1"/>
          <c:order val="1"/>
          <c:tx>
            <c:v>Despesa Empenhada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Consolidado!$B$4:$B$12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Consolidado!$E$4:$E$12</c:f>
              <c:numCache>
                <c:formatCode>_(* #,##0.0_);_(* \(#,##0.0\);_(* "-"??_);_(@_)</c:formatCode>
                <c:ptCount val="9"/>
                <c:pt idx="0" formatCode="0.0">
                  <c:v>30.941068050000002</c:v>
                </c:pt>
                <c:pt idx="1">
                  <c:v>39.793121720000009</c:v>
                </c:pt>
                <c:pt idx="2">
                  <c:v>56.035862510000001</c:v>
                </c:pt>
                <c:pt idx="3">
                  <c:v>53.89007964999999</c:v>
                </c:pt>
                <c:pt idx="4">
                  <c:v>56.809631619999998</c:v>
                </c:pt>
                <c:pt idx="5">
                  <c:v>59.3662178141943</c:v>
                </c:pt>
                <c:pt idx="6">
                  <c:v>66.693557999999996</c:v>
                </c:pt>
                <c:pt idx="7">
                  <c:v>70.754294999999999</c:v>
                </c:pt>
                <c:pt idx="8">
                  <c:v>66.393299999999996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28400"/>
        <c:axId val="178928792"/>
      </c:barChart>
      <c:catAx>
        <c:axId val="17892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28792"/>
        <c:crosses val="autoZero"/>
        <c:auto val="1"/>
        <c:lblAlgn val="ctr"/>
        <c:lblOffset val="100"/>
        <c:noMultiLvlLbl val="0"/>
      </c:catAx>
      <c:valAx>
        <c:axId val="178928792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R$ bilhões</a:t>
                </a:r>
              </a:p>
            </c:rich>
          </c:tx>
          <c:layout>
            <c:manualLayout>
              <c:xMode val="edge"/>
              <c:yMode val="edge"/>
              <c:x val="6.8717169441817223E-3"/>
              <c:y val="9.02697579469233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pt-BR" sz="2000" b="1" dirty="0" smtClean="0"/>
              <a:t>Despesas</a:t>
            </a:r>
            <a:r>
              <a:rPr lang="pt-BR" sz="2000" b="1" baseline="0" dirty="0" smtClean="0"/>
              <a:t> do MEC</a:t>
            </a:r>
          </a:p>
          <a:p>
            <a:pPr>
              <a:defRPr sz="2000" b="1"/>
            </a:pPr>
            <a:r>
              <a:rPr lang="pt-BR" sz="2000" b="1" baseline="0" dirty="0" smtClean="0"/>
              <a:t>Proporção (%) de “Pessoal e Encargos sociais” frente ao total</a:t>
            </a:r>
            <a:endParaRPr lang="pt-BR" sz="2000" b="1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'GRAF 100%'!$G$10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 100%'!$D$23:$D$29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'GRAF 100%'!$G$23:$G$29</c:f>
              <c:numCache>
                <c:formatCode>0.0%</c:formatCode>
                <c:ptCount val="7"/>
                <c:pt idx="0">
                  <c:v>0.3975693555097819</c:v>
                </c:pt>
                <c:pt idx="1">
                  <c:v>0.41559820459222996</c:v>
                </c:pt>
                <c:pt idx="2">
                  <c:v>0.43744171587811342</c:v>
                </c:pt>
                <c:pt idx="3">
                  <c:v>0.4766618146486758</c:v>
                </c:pt>
                <c:pt idx="4">
                  <c:v>0.51924240029686142</c:v>
                </c:pt>
                <c:pt idx="5">
                  <c:v>0.56157545547490606</c:v>
                </c:pt>
                <c:pt idx="6">
                  <c:v>0.58091806520665634</c:v>
                </c:pt>
              </c:numCache>
            </c:numRef>
          </c:val>
        </c:ser>
        <c:ser>
          <c:idx val="1"/>
          <c:order val="1"/>
          <c:tx>
            <c:strRef>
              <c:f>'GRAF 100%'!$H$10</c:f>
              <c:strCache>
                <c:ptCount val="1"/>
                <c:pt idx="0">
                  <c:v>Demais despesas primárias do MEC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 100%'!$D$23:$D$29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'GRAF 100%'!$H$23:$H$29</c:f>
              <c:numCache>
                <c:formatCode>0.0%</c:formatCode>
                <c:ptCount val="7"/>
                <c:pt idx="0">
                  <c:v>0.6024306444902181</c:v>
                </c:pt>
                <c:pt idx="1">
                  <c:v>0.58440179540777004</c:v>
                </c:pt>
                <c:pt idx="2">
                  <c:v>0.56255828412188658</c:v>
                </c:pt>
                <c:pt idx="3">
                  <c:v>0.52333818535132415</c:v>
                </c:pt>
                <c:pt idx="4">
                  <c:v>0.48075759970313858</c:v>
                </c:pt>
                <c:pt idx="5">
                  <c:v>0.43842454452509394</c:v>
                </c:pt>
                <c:pt idx="6">
                  <c:v>0.41908193479334366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76997184"/>
        <c:axId val="177420112"/>
      </c:barChart>
      <c:catAx>
        <c:axId val="1769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pt-BR"/>
          </a:p>
        </c:txPr>
        <c:crossAx val="177420112"/>
        <c:crosses val="autoZero"/>
        <c:auto val="1"/>
        <c:lblAlgn val="ctr"/>
        <c:lblOffset val="100"/>
        <c:noMultiLvlLbl val="0"/>
      </c:catAx>
      <c:valAx>
        <c:axId val="1774201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76997184"/>
        <c:crosses val="autoZero"/>
        <c:crossBetween val="between"/>
        <c:majorUnit val="0.25"/>
      </c:valAx>
    </c:plotArea>
    <c:legend>
      <c:legendPos val="b"/>
      <c:layout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>
                <a:solidFill>
                  <a:schemeClr val="tx1"/>
                </a:solidFill>
              </a:rPr>
              <a:t>Quantitativo de servidores públicos vinculados</a:t>
            </a:r>
            <a:r>
              <a:rPr lang="pt-BR" sz="1800" b="1" baseline="0">
                <a:solidFill>
                  <a:schemeClr val="tx1"/>
                </a:solidFill>
              </a:rPr>
              <a:t> ao MEC</a:t>
            </a:r>
            <a:endParaRPr lang="pt-BR" sz="18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17087680566105E-2"/>
          <c:y val="0.14353342100699773"/>
          <c:w val="0.91585070332722984"/>
          <c:h val="0.75272559249230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'Força de trabalho'!$B$3</c:f>
              <c:strCache>
                <c:ptCount val="1"/>
                <c:pt idx="0">
                  <c:v>Força de trabalho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64621948755104E-3"/>
                  <c:y val="-5.1566086406083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'Força de trabalho'!$A$4:$A$23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2018* (junho)</c:v>
                </c:pt>
              </c:strCache>
            </c:strRef>
          </c:cat>
          <c:val>
            <c:numRef>
              <c:f>'Força de trabalho'!$B$4:$B$23</c:f>
              <c:numCache>
                <c:formatCode>General</c:formatCode>
                <c:ptCount val="20"/>
                <c:pt idx="0">
                  <c:v>165510</c:v>
                </c:pt>
                <c:pt idx="1">
                  <c:v>165595</c:v>
                </c:pt>
                <c:pt idx="2">
                  <c:v>163479</c:v>
                </c:pt>
                <c:pt idx="3">
                  <c:v>165163</c:v>
                </c:pt>
                <c:pt idx="4">
                  <c:v>164870</c:v>
                </c:pt>
                <c:pt idx="5">
                  <c:v>171925</c:v>
                </c:pt>
                <c:pt idx="6">
                  <c:v>173181</c:v>
                </c:pt>
                <c:pt idx="7">
                  <c:v>179449</c:v>
                </c:pt>
                <c:pt idx="8">
                  <c:v>179449</c:v>
                </c:pt>
                <c:pt idx="9">
                  <c:v>188440</c:v>
                </c:pt>
                <c:pt idx="10">
                  <c:v>199174</c:v>
                </c:pt>
                <c:pt idx="11">
                  <c:v>215025</c:v>
                </c:pt>
                <c:pt idx="12">
                  <c:v>227848</c:v>
                </c:pt>
                <c:pt idx="13">
                  <c:v>238335</c:v>
                </c:pt>
                <c:pt idx="14">
                  <c:v>247961</c:v>
                </c:pt>
                <c:pt idx="15">
                  <c:v>270024</c:v>
                </c:pt>
                <c:pt idx="16">
                  <c:v>278444</c:v>
                </c:pt>
                <c:pt idx="17">
                  <c:v>288314</c:v>
                </c:pt>
                <c:pt idx="18">
                  <c:v>294205</c:v>
                </c:pt>
                <c:pt idx="19">
                  <c:v>296320</c:v>
                </c:pt>
              </c:numCache>
            </c:numRef>
          </c:val>
        </c:ser>
        <c:ser>
          <c:idx val="1"/>
          <c:order val="1"/>
          <c:tx>
            <c:strRef>
              <c:f>'Força de trabalho'!$C$3</c:f>
              <c:strCache>
                <c:ptCount val="1"/>
                <c:pt idx="0">
                  <c:v>Inativos/Pensionistas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'Força de trabalho'!$A$4:$A$23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2018* (junho)</c:v>
                </c:pt>
              </c:strCache>
            </c:strRef>
          </c:cat>
          <c:val>
            <c:numRef>
              <c:f>'Força de trabalho'!$C$4:$C$23</c:f>
              <c:numCache>
                <c:formatCode>General</c:formatCode>
                <c:ptCount val="20"/>
                <c:pt idx="0">
                  <c:v>90058</c:v>
                </c:pt>
                <c:pt idx="1">
                  <c:v>91302</c:v>
                </c:pt>
                <c:pt idx="2">
                  <c:v>92572</c:v>
                </c:pt>
                <c:pt idx="3">
                  <c:v>94814</c:v>
                </c:pt>
                <c:pt idx="4">
                  <c:v>99621</c:v>
                </c:pt>
                <c:pt idx="5">
                  <c:v>100763</c:v>
                </c:pt>
                <c:pt idx="6">
                  <c:v>102588</c:v>
                </c:pt>
                <c:pt idx="7">
                  <c:v>103874</c:v>
                </c:pt>
                <c:pt idx="8">
                  <c:v>103874</c:v>
                </c:pt>
                <c:pt idx="9">
                  <c:v>108412</c:v>
                </c:pt>
                <c:pt idx="10">
                  <c:v>110704</c:v>
                </c:pt>
                <c:pt idx="11">
                  <c:v>113565</c:v>
                </c:pt>
                <c:pt idx="12">
                  <c:v>117282</c:v>
                </c:pt>
                <c:pt idx="13">
                  <c:v>120658</c:v>
                </c:pt>
                <c:pt idx="14">
                  <c:v>124523</c:v>
                </c:pt>
                <c:pt idx="15">
                  <c:v>127384</c:v>
                </c:pt>
                <c:pt idx="16">
                  <c:v>131155</c:v>
                </c:pt>
                <c:pt idx="17">
                  <c:v>135106</c:v>
                </c:pt>
                <c:pt idx="18">
                  <c:v>141179</c:v>
                </c:pt>
                <c:pt idx="19">
                  <c:v>143642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341432"/>
        <c:axId val="127341824"/>
      </c:barChart>
      <c:lineChart>
        <c:grouping val="standard"/>
        <c:varyColors val="0"/>
        <c:ser>
          <c:idx val="2"/>
          <c:order val="2"/>
          <c:tx>
            <c:strRef>
              <c:f>'Força de trabalho'!$D$3</c:f>
              <c:strCache>
                <c:ptCount val="1"/>
                <c:pt idx="0">
                  <c:v>Total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79848080664999E-2"/>
                  <c:y val="-5.4112111168361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'Força de trabalho'!$A$4:$A$23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2018* (junho)</c:v>
                </c:pt>
              </c:strCache>
            </c:strRef>
          </c:cat>
          <c:val>
            <c:numRef>
              <c:f>'Força de trabalho'!$D$4:$D$23</c:f>
              <c:numCache>
                <c:formatCode>General</c:formatCode>
                <c:ptCount val="20"/>
                <c:pt idx="0">
                  <c:v>255568</c:v>
                </c:pt>
                <c:pt idx="1">
                  <c:v>256897</c:v>
                </c:pt>
                <c:pt idx="2">
                  <c:v>256051</c:v>
                </c:pt>
                <c:pt idx="3">
                  <c:v>259977</c:v>
                </c:pt>
                <c:pt idx="4">
                  <c:v>264491</c:v>
                </c:pt>
                <c:pt idx="5">
                  <c:v>272688</c:v>
                </c:pt>
                <c:pt idx="6">
                  <c:v>275769</c:v>
                </c:pt>
                <c:pt idx="7">
                  <c:v>283323</c:v>
                </c:pt>
                <c:pt idx="8">
                  <c:v>283323</c:v>
                </c:pt>
                <c:pt idx="9">
                  <c:v>296852</c:v>
                </c:pt>
                <c:pt idx="10">
                  <c:v>309878</c:v>
                </c:pt>
                <c:pt idx="11">
                  <c:v>328590</c:v>
                </c:pt>
                <c:pt idx="12">
                  <c:v>345130</c:v>
                </c:pt>
                <c:pt idx="13">
                  <c:v>358993</c:v>
                </c:pt>
                <c:pt idx="14">
                  <c:v>372484</c:v>
                </c:pt>
                <c:pt idx="15">
                  <c:v>397408</c:v>
                </c:pt>
                <c:pt idx="16">
                  <c:v>409599</c:v>
                </c:pt>
                <c:pt idx="17">
                  <c:v>423420</c:v>
                </c:pt>
                <c:pt idx="18">
                  <c:v>435384</c:v>
                </c:pt>
                <c:pt idx="19">
                  <c:v>439962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42608"/>
        <c:axId val="127342216"/>
      </c:lineChart>
      <c:catAx>
        <c:axId val="12734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341824"/>
        <c:crosses val="autoZero"/>
        <c:auto val="1"/>
        <c:lblAlgn val="ctr"/>
        <c:lblOffset val="100"/>
        <c:noMultiLvlLbl val="0"/>
      </c:catAx>
      <c:valAx>
        <c:axId val="127341824"/>
        <c:scaling>
          <c:orientation val="minMax"/>
          <c:max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341432"/>
        <c:crosses val="autoZero"/>
        <c:crossBetween val="between"/>
      </c:valAx>
      <c:valAx>
        <c:axId val="1273422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7342608"/>
        <c:crosses val="max"/>
        <c:crossBetween val="between"/>
      </c:valAx>
      <c:catAx>
        <c:axId val="12734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342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70072123926924E-2"/>
          <c:y val="0.15600742318052913"/>
          <c:w val="0.57472412195207478"/>
          <c:h val="5.6092834993639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>
                <a:solidFill>
                  <a:sysClr val="windowText" lastClr="000000"/>
                </a:solidFill>
              </a:rPr>
              <a:t>EVOLUÇÃO DA DESPESA REAL* PRIMÁRIA COM PESSOAL ATIVO</a:t>
            </a:r>
          </a:p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ysClr val="windowText" lastClr="000000"/>
                </a:solidFill>
              </a:rPr>
              <a:t>(Índice:</a:t>
            </a:r>
            <a:r>
              <a:rPr lang="pt-BR" sz="2000" b="1" baseline="0">
                <a:solidFill>
                  <a:sysClr val="windowText" lastClr="000000"/>
                </a:solidFill>
              </a:rPr>
              <a:t> </a:t>
            </a:r>
            <a:r>
              <a:rPr lang="pt-BR" sz="2000" b="1">
                <a:solidFill>
                  <a:sysClr val="windowText" lastClr="000000"/>
                </a:solidFill>
              </a:rPr>
              <a:t>2006 = 100)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303596960539403E-2"/>
          <c:y val="0.14141928151020883"/>
          <c:w val="0.84532378950617382"/>
          <c:h val="0.69505549291095003"/>
        </c:manualLayout>
      </c:layout>
      <c:lineChart>
        <c:grouping val="standard"/>
        <c:varyColors val="0"/>
        <c:ser>
          <c:idx val="0"/>
          <c:order val="0"/>
          <c:tx>
            <c:strRef>
              <c:f>Resumo!$A$21</c:f>
              <c:strCache>
                <c:ptCount val="1"/>
                <c:pt idx="0">
                  <c:v>Civis, exceto MEC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4.439499460168850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Resumo!$B$15:$N$15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2018*</c:v>
                </c:pt>
              </c:strCache>
            </c:strRef>
          </c:cat>
          <c:val>
            <c:numRef>
              <c:f>Resumo!$B$21:$N$21</c:f>
              <c:numCache>
                <c:formatCode>0.0</c:formatCode>
                <c:ptCount val="13"/>
                <c:pt idx="0">
                  <c:v>100</c:v>
                </c:pt>
                <c:pt idx="1">
                  <c:v>102.09268782234308</c:v>
                </c:pt>
                <c:pt idx="2">
                  <c:v>112.28781178251539</c:v>
                </c:pt>
                <c:pt idx="3">
                  <c:v>134.89951842207563</c:v>
                </c:pt>
                <c:pt idx="4">
                  <c:v>134.15548388077229</c:v>
                </c:pt>
                <c:pt idx="5">
                  <c:v>136.75157892340206</c:v>
                </c:pt>
                <c:pt idx="6">
                  <c:v>129.48864652468606</c:v>
                </c:pt>
                <c:pt idx="7">
                  <c:v>131.13937650419228</c:v>
                </c:pt>
                <c:pt idx="8">
                  <c:v>129.43317480017711</c:v>
                </c:pt>
                <c:pt idx="9">
                  <c:v>126.21689554842953</c:v>
                </c:pt>
                <c:pt idx="10">
                  <c:v>124.27592090775279</c:v>
                </c:pt>
                <c:pt idx="11">
                  <c:v>127.88621520522719</c:v>
                </c:pt>
                <c:pt idx="12">
                  <c:v>130.42887076496388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Resumo!$A$22</c:f>
              <c:strCache>
                <c:ptCount val="1"/>
                <c:pt idx="0">
                  <c:v>MEC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/>
              <c:numFmt formatCode="#,##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Resumo!$B$15:$N$15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2018*</c:v>
                </c:pt>
              </c:strCache>
            </c:strRef>
          </c:cat>
          <c:val>
            <c:numRef>
              <c:f>Resumo!$B$22:$N$22</c:f>
              <c:numCache>
                <c:formatCode>0.0</c:formatCode>
                <c:ptCount val="13"/>
                <c:pt idx="0">
                  <c:v>100</c:v>
                </c:pt>
                <c:pt idx="1">
                  <c:v>103.68150848712338</c:v>
                </c:pt>
                <c:pt idx="2">
                  <c:v>113.90965864466413</c:v>
                </c:pt>
                <c:pt idx="3">
                  <c:v>132.86396730089334</c:v>
                </c:pt>
                <c:pt idx="4">
                  <c:v>152.47239772212689</c:v>
                </c:pt>
                <c:pt idx="5">
                  <c:v>161.39158613660149</c:v>
                </c:pt>
                <c:pt idx="6">
                  <c:v>165.69463191099669</c:v>
                </c:pt>
                <c:pt idx="7">
                  <c:v>184.64754947117768</c:v>
                </c:pt>
                <c:pt idx="8">
                  <c:v>202.67888757650792</c:v>
                </c:pt>
                <c:pt idx="9">
                  <c:v>215.23356848110046</c:v>
                </c:pt>
                <c:pt idx="10">
                  <c:v>229.31278861902175</c:v>
                </c:pt>
                <c:pt idx="11">
                  <c:v>253.63594779558656</c:v>
                </c:pt>
                <c:pt idx="12">
                  <c:v>264.85328302045548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Resumo!$A$23</c:f>
              <c:strCache>
                <c:ptCount val="1"/>
                <c:pt idx="0">
                  <c:v>Militares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2.634315338332075E-3"/>
                  <c:y val="-4.22809472397033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Resumo!$B$15:$N$15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2018*</c:v>
                </c:pt>
              </c:strCache>
            </c:strRef>
          </c:cat>
          <c:val>
            <c:numRef>
              <c:f>Resumo!$B$23:$N$23</c:f>
              <c:numCache>
                <c:formatCode>0.0</c:formatCode>
                <c:ptCount val="13"/>
                <c:pt idx="0">
                  <c:v>100</c:v>
                </c:pt>
                <c:pt idx="1">
                  <c:v>101.54389210463191</c:v>
                </c:pt>
                <c:pt idx="2">
                  <c:v>112.22307465890532</c:v>
                </c:pt>
                <c:pt idx="3">
                  <c:v>119.33028567814695</c:v>
                </c:pt>
                <c:pt idx="4">
                  <c:v>124.31516296456597</c:v>
                </c:pt>
                <c:pt idx="5">
                  <c:v>124.75931513685271</c:v>
                </c:pt>
                <c:pt idx="6">
                  <c:v>120.20171926842877</c:v>
                </c:pt>
                <c:pt idx="7">
                  <c:v>122.5731170949733</c:v>
                </c:pt>
                <c:pt idx="8">
                  <c:v>122.03429769172878</c:v>
                </c:pt>
                <c:pt idx="9">
                  <c:v>124.56338267009021</c:v>
                </c:pt>
                <c:pt idx="10">
                  <c:v>121.22561242929292</c:v>
                </c:pt>
                <c:pt idx="11">
                  <c:v>129.65431297948163</c:v>
                </c:pt>
                <c:pt idx="12">
                  <c:v>132.82915275250085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929576"/>
        <c:axId val="314365032"/>
      </c:lineChart>
      <c:catAx>
        <c:axId val="178929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4365032"/>
        <c:crosses val="autoZero"/>
        <c:auto val="1"/>
        <c:lblAlgn val="ctr"/>
        <c:lblOffset val="100"/>
        <c:noMultiLvlLbl val="0"/>
      </c:catAx>
      <c:valAx>
        <c:axId val="314365032"/>
        <c:scaling>
          <c:orientation val="minMax"/>
          <c:min val="9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29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0.9024</cdr:x>
      <cdr:y>0.06084</cdr:y>
    </cdr:from>
    <cdr:to>
      <cdr:x>0.97569</cdr:x>
      <cdr:y>0.10679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0520680" y="284925"/>
          <a:ext cx="854456" cy="215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>
              <a:solidFill>
                <a:schemeClr val="accent6">
                  <a:lumMod val="50000"/>
                </a:schemeClr>
              </a:solidFill>
            </a:rPr>
            <a:t>103,5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0.87892</cdr:x>
      <cdr:y>0</cdr:y>
    </cdr:from>
    <cdr:to>
      <cdr:x>0.98226</cdr:x>
      <cdr:y>0.12902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0343387" y="-1654556"/>
          <a:ext cx="1216152" cy="575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b="1" dirty="0" smtClean="0">
              <a:solidFill>
                <a:srgbClr val="C00000"/>
              </a:solidFill>
            </a:rPr>
            <a:t>Diferença: 31,6%</a:t>
          </a:r>
          <a:endParaRPr lang="pt-BR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</cdr:x>
      <cdr:y>0.91238</cdr:y>
    </cdr:from>
    <cdr:to>
      <cdr:x>0.84315</cdr:x>
      <cdr:y>0.99305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0277" y="5481063"/>
          <a:ext cx="8029394" cy="48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* Deflacionado</a:t>
          </a:r>
          <a:r>
            <a:rPr lang="pt-BR" sz="1100" baseline="0"/>
            <a:t> pelo IPCA a preços de 2018 (acumulado 12 meses até julho).</a:t>
          </a:r>
          <a:r>
            <a:rPr lang="pt-BR" sz="1100"/>
            <a:t> Reprogramação</a:t>
          </a:r>
          <a:r>
            <a:rPr lang="pt-BR" sz="1100" baseline="0"/>
            <a:t> Relatório do 3º Bimestre/2018.</a:t>
          </a:r>
          <a:endParaRPr lang="pt-BR" sz="1100"/>
        </a:p>
        <a:p xmlns:a="http://schemas.openxmlformats.org/drawingml/2006/main">
          <a:r>
            <a:rPr lang="pt-BR" sz="1100"/>
            <a:t>Fonte: SOF/MPDG e IBGE (IPCA).     Elaboração: Seplan/MPDG.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A1F6-2039-41EA-9F3A-BC86547032DB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EF52-D52B-45C9-BA82-F6BA4B6FBC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9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438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969" y="1"/>
            <a:ext cx="2972438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3" y="4751697"/>
            <a:ext cx="5485123" cy="3886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377139"/>
            <a:ext cx="2972438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969" y="9377139"/>
            <a:ext cx="2972438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6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50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78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3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34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2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9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0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t>14/08/2018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t>14/08/2018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t>14/08/2018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7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39077" y="228601"/>
            <a:ext cx="9144000" cy="59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tx1"/>
                </a:solidFill>
                <a:latin typeface="+mn-lt"/>
              </a:rPr>
              <a:t>MINISTÉRIO DO PLANEJAMENTO, DESENVOLVIMENTO E </a:t>
            </a:r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GESTÃO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70431" y="4897424"/>
            <a:ext cx="951264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4000" b="1" dirty="0" smtClean="0">
                <a:ea typeface="+mj-ea"/>
                <a:cs typeface="+mj-cs"/>
              </a:rPr>
              <a:t>Esteves Colnago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 smtClean="0">
                <a:ea typeface="+mj-ea"/>
                <a:cs typeface="+mj-cs"/>
              </a:rPr>
              <a:t>Ministro do Planejamento, Desenvolvimento e Gestão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pt-BR" sz="24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 err="1" smtClean="0">
                <a:ea typeface="+mj-ea"/>
                <a:cs typeface="+mj-cs"/>
              </a:rPr>
              <a:t>Ago</a:t>
            </a:r>
            <a:r>
              <a:rPr lang="pt-BR" sz="2400" b="1" dirty="0" smtClean="0">
                <a:ea typeface="+mj-ea"/>
                <a:cs typeface="+mj-cs"/>
              </a:rPr>
              <a:t>/2018</a:t>
            </a:r>
            <a:endParaRPr lang="pt-BR" sz="2400" b="1" dirty="0"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19928" y="1660124"/>
            <a:ext cx="9582297" cy="2530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DESAFIO FISCAL E O INVESTIMENTO EM </a:t>
            </a: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EDUCAÇÃO</a:t>
            </a:r>
            <a:endParaRPr lang="pt-BR" sz="6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683163" y="2009381"/>
            <a:ext cx="7139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7200" b="1" cap="small" dirty="0" smtClean="0">
                <a:solidFill>
                  <a:schemeClr val="accent1">
                    <a:lumMod val="50000"/>
                  </a:schemeClr>
                </a:solidFill>
              </a:rPr>
              <a:t>Obrigado!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67044"/>
            <a:ext cx="22442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745100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CONTAS DO GOVERNO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(*)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76" y="6142985"/>
            <a:ext cx="799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(*) Considera a aplicação atual do Novo Regime Fiscal, sem reforma da previdência, sem receitas atípicas.</a:t>
            </a:r>
          </a:p>
          <a:p>
            <a:r>
              <a:rPr lang="pt-BR" sz="1400" dirty="0" smtClean="0"/>
              <a:t>Fonte</a:t>
            </a:r>
            <a:r>
              <a:rPr lang="pt-BR" sz="1400" dirty="0"/>
              <a:t>: BCB, STN/MF e SOF/MP. *Relatório de Avaliação do </a:t>
            </a:r>
            <a:r>
              <a:rPr lang="pt-BR" sz="1400" dirty="0" smtClean="0"/>
              <a:t>3º </a:t>
            </a:r>
            <a:r>
              <a:rPr lang="pt-BR" sz="1400" dirty="0"/>
              <a:t>bimestre de 2018. **PLDO-2019.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876097"/>
              </p:ext>
            </p:extLst>
          </p:nvPr>
        </p:nvGraphicFramePr>
        <p:xfrm>
          <a:off x="107576" y="914400"/>
          <a:ext cx="11779623" cy="50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64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745100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DA DESPESA PRIMÁRIA DA UNIÃO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828019"/>
            <a:ext cx="11338559" cy="530760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1312" y="6320373"/>
            <a:ext cx="1173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pt-BR" sz="1200" dirty="0" smtClean="0"/>
              <a:t>SOF/MP.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87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745100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DA DESPESA PRIMÁRIA DA UNIÃO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95500" y="82372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Evolução das principais despesas (% do PIB corrente)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000" y="6261857"/>
            <a:ext cx="7779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1400" dirty="0" smtClean="0"/>
              <a:t>até 2017, Resultado do Tesouro. *</a:t>
            </a:r>
            <a:r>
              <a:rPr lang="pt-BR" sz="1400" dirty="0"/>
              <a:t>Relatório de Avaliação do </a:t>
            </a:r>
            <a:r>
              <a:rPr lang="pt-BR" sz="1400" dirty="0" smtClean="0"/>
              <a:t>3º </a:t>
            </a:r>
            <a:r>
              <a:rPr lang="pt-BR" sz="1400" dirty="0"/>
              <a:t>bimestre de 2018. **PLDO-2019.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21682"/>
              </p:ext>
            </p:extLst>
          </p:nvPr>
        </p:nvGraphicFramePr>
        <p:xfrm>
          <a:off x="201168" y="1302460"/>
          <a:ext cx="11823192" cy="470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823724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NA FUNÇÃO EDUCAÇÃO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3058" y="6075144"/>
            <a:ext cx="1015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RREO/STN. Para 2018, dotação atualizada e despesa empenhada até junho. </a:t>
            </a: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Obs1: não inclui Despesa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Intraorçamentária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(CPSS e outros).</a:t>
            </a: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Obs2: a Função Educação inclui as maioria das despesas do MEC, com a exceção de inativos.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8200" y="92026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do gasto da União na Função Educação (Despesa Empenhada)</a:t>
            </a:r>
            <a:endParaRPr lang="pt-BR" sz="24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932602"/>
              </p:ext>
            </p:extLst>
          </p:nvPr>
        </p:nvGraphicFramePr>
        <p:xfrm>
          <a:off x="221346" y="1247322"/>
          <a:ext cx="11658599" cy="488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5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7378" y="6356350"/>
            <a:ext cx="956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até RREO/STN. *Dotação Atualizada para o Relatório de Avaliação de Receitas e Despesas do 3º Bimestre/2018.</a:t>
            </a: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60827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EM MANUTENÇÃO E DESENVOLVIMENTO DO ENSINO (MDE) DA UNIÃO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45931" y="1520775"/>
            <a:ext cx="9079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Evolução do gasto com Ações Típicas de MDE da União (Despesa Empenhada)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6408" y="934801"/>
            <a:ext cx="11759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União investe sistematicamente acima do Mínimo Constitucional em Educação.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057773"/>
              </p:ext>
            </p:extLst>
          </p:nvPr>
        </p:nvGraphicFramePr>
        <p:xfrm>
          <a:off x="70103" y="1572260"/>
          <a:ext cx="11768328" cy="474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1033272" y="2980944"/>
            <a:ext cx="1216152" cy="5757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Diferença: 7,7%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16423" y="3541060"/>
            <a:ext cx="9538447" cy="183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9897" y="6145757"/>
            <a:ext cx="765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Siop</a:t>
            </a:r>
            <a:r>
              <a:rPr lang="pt-BR" sz="1400" dirty="0" smtClean="0"/>
              <a:t>/MP</a:t>
            </a:r>
          </a:p>
          <a:p>
            <a:r>
              <a:rPr lang="pt-BR" sz="1400" dirty="0" smtClean="0"/>
              <a:t>Notas: De 2012 a 2017, despesas empenhadas; para 2018, dotação atualizada (</a:t>
            </a:r>
            <a:r>
              <a:rPr lang="pt-BR" sz="1400" dirty="0" err="1" smtClean="0"/>
              <a:t>LOA+créditos</a:t>
            </a:r>
            <a:r>
              <a:rPr lang="pt-BR" sz="1400" dirty="0" smtClean="0"/>
              <a:t>).</a:t>
            </a:r>
            <a:endParaRPr lang="pt-BR" sz="1400" dirty="0"/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79231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>
              <a:tabLst>
                <a:tab pos="11845925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DESPESA COM PESSOAL E ENCARGOS SOCIAIS PASSOU A COMPOR MAIS DA METADE DA DESPESA DO MEC A PARTIR DE 2016.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08530"/>
              </p:ext>
            </p:extLst>
          </p:nvPr>
        </p:nvGraphicFramePr>
        <p:xfrm>
          <a:off x="766618" y="1173019"/>
          <a:ext cx="10326255" cy="495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8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20511"/>
              </p:ext>
            </p:extLst>
          </p:nvPr>
        </p:nvGraphicFramePr>
        <p:xfrm>
          <a:off x="205839" y="1298448"/>
          <a:ext cx="11836808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3"/>
          <p:cNvSpPr txBox="1">
            <a:spLocks/>
          </p:cNvSpPr>
          <p:nvPr/>
        </p:nvSpPr>
        <p:spPr>
          <a:xfrm>
            <a:off x="205839" y="539497"/>
            <a:ext cx="11986161" cy="680735"/>
          </a:xfrm>
          <a:prstGeom prst="rect">
            <a:avLst/>
          </a:prstGeom>
        </p:spPr>
        <p:txBody>
          <a:bodyPr vert="horz" anchor="t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Entre 1999 e </a:t>
            </a:r>
            <a:r>
              <a:rPr lang="pt-BR" b="1" dirty="0" smtClean="0"/>
              <a:t>2007, a força de trabalho cresceu em média 3.469 indivíduos por ano, ao passo que </a:t>
            </a:r>
            <a:r>
              <a:rPr lang="pt-BR" b="1" dirty="0"/>
              <a:t>entre 2008 e </a:t>
            </a:r>
            <a:r>
              <a:rPr lang="pt-BR" b="1" dirty="0" smtClean="0"/>
              <a:t>2018, ela acelerou, crescendo 14.239 indivíduos por ano </a:t>
            </a:r>
            <a:r>
              <a:rPr lang="pt-BR" b="1" dirty="0"/>
              <a:t>(aumento de </a:t>
            </a:r>
            <a:r>
              <a:rPr lang="pt-BR" b="1" dirty="0" smtClean="0"/>
              <a:t>310% no ritmo anual de expansão).</a:t>
            </a:r>
            <a:endParaRPr lang="pt-BR" b="1" dirty="0"/>
          </a:p>
        </p:txBody>
      </p:sp>
      <p:sp>
        <p:nvSpPr>
          <p:cNvPr id="7" name="Espaço Reservado para Rodapé 3"/>
          <p:cNvSpPr txBox="1">
            <a:spLocks/>
          </p:cNvSpPr>
          <p:nvPr/>
        </p:nvSpPr>
        <p:spPr>
          <a:xfrm>
            <a:off x="205839" y="5908432"/>
            <a:ext cx="10529569" cy="6098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pt-BR" sz="1400" b="1" dirty="0" smtClean="0">
                <a:solidFill>
                  <a:prstClr val="black"/>
                </a:solidFill>
              </a:rPr>
              <a:t>Força </a:t>
            </a:r>
            <a:r>
              <a:rPr lang="pt-BR" sz="1400" b="1" dirty="0">
                <a:solidFill>
                  <a:prstClr val="black"/>
                </a:solidFill>
              </a:rPr>
              <a:t>de trabalho:</a:t>
            </a:r>
            <a:r>
              <a:rPr lang="pt-BR" sz="1400" dirty="0">
                <a:solidFill>
                  <a:prstClr val="black"/>
                </a:solidFill>
              </a:rPr>
              <a:t> agentes públicos disponíveis aos órgãos ou entidades da administração pública. Grupo formado por servidores ativos ocupantes de cargos efetivos, cargos em comissão sem vínculos, empregados públicos e profissionais contratados temporariamente para atender ao interesse público. Não inclui estagiário, nem terceirizado.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Fonte</a:t>
            </a:r>
            <a:r>
              <a:rPr lang="pt-BR" sz="1400" dirty="0">
                <a:solidFill>
                  <a:prstClr val="black"/>
                </a:solidFill>
              </a:rPr>
              <a:t>: </a:t>
            </a:r>
            <a:r>
              <a:rPr lang="pt-BR" sz="1400" dirty="0" smtClean="0">
                <a:solidFill>
                  <a:prstClr val="black"/>
                </a:solidFill>
              </a:rPr>
              <a:t>MPDG. Painel Estatístico de Pessoal (PEP) *Dados de </a:t>
            </a:r>
            <a:r>
              <a:rPr lang="pt-BR" sz="1400" dirty="0" err="1" smtClean="0">
                <a:solidFill>
                  <a:prstClr val="black"/>
                </a:solidFill>
              </a:rPr>
              <a:t>jun</a:t>
            </a:r>
            <a:r>
              <a:rPr lang="pt-BR" sz="1400" dirty="0" smtClean="0">
                <a:solidFill>
                  <a:prstClr val="black"/>
                </a:solidFill>
              </a:rPr>
              <a:t>/2018.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539496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ctr">
              <a:tabLst>
                <a:tab pos="11845925" algn="l"/>
              </a:tabLst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Quantitativo de servidores públicos vinculados ao MEC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784603" y="949568"/>
          <a:ext cx="10698560" cy="584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416423" y="3541060"/>
            <a:ext cx="9538447" cy="183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949568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just">
              <a:tabLst>
                <a:tab pos="1184592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ÚLTIMOS 10 ANOS, A DESPESA COM PESSOAL ATIVO DO MEC VEM CRESCENDO A UM RITMO EXPRESSIVAMENTE MAIOR QUE A DOS DEMAIS ÓRGÃOS DO EXECUTIVO FEDERAL.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551</Words>
  <Application>Microsoft Office PowerPoint</Application>
  <PresentationFormat>Widescreen</PresentationFormat>
  <Paragraphs>82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Gotham HTF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Elizabeth Gomes de Lima Santos</cp:lastModifiedBy>
  <cp:revision>689</cp:revision>
  <cp:lastPrinted>2018-08-14T12:52:47Z</cp:lastPrinted>
  <dcterms:created xsi:type="dcterms:W3CDTF">2016-01-05T17:48:35Z</dcterms:created>
  <dcterms:modified xsi:type="dcterms:W3CDTF">2018-08-14T13:27:28Z</dcterms:modified>
</cp:coreProperties>
</file>