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4" r:id="rId4"/>
    <p:sldId id="257" r:id="rId5"/>
    <p:sldId id="259" r:id="rId6"/>
    <p:sldId id="260" r:id="rId7"/>
    <p:sldId id="262" r:id="rId8"/>
    <p:sldId id="265" r:id="rId9"/>
    <p:sldId id="267" r:id="rId10"/>
    <p:sldId id="264" r:id="rId11"/>
    <p:sldId id="282" r:id="rId12"/>
    <p:sldId id="269" r:id="rId13"/>
    <p:sldId id="286" r:id="rId14"/>
    <p:sldId id="287" r:id="rId15"/>
    <p:sldId id="281" r:id="rId16"/>
    <p:sldId id="272" r:id="rId17"/>
    <p:sldId id="274" r:id="rId18"/>
    <p:sldId id="276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AAD33-F384-584F-8FC7-E99F185F1D32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527CC-CA47-A148-9CFC-61C5299626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5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10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Google Shape;111;p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38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61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7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28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69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78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9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9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31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59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87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63545-BBBC-8643-A7E6-58A3483E35EB}" type="datetimeFigureOut">
              <a:rPr lang="en-US" smtClean="0"/>
              <a:t>10/30/2018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EDDB-11EF-744F-AE12-60EFB6698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3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Audiência pública do MN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30 outubro de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5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2" cstate="print"/>
          <a:stretch/>
        </p:blipFill>
        <p:spPr>
          <a:xfrm>
            <a:off x="-61602" y="-191941"/>
            <a:ext cx="9142780" cy="6856009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424516" y="404313"/>
            <a:ext cx="8326729" cy="441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pt-BR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ALTERNATIVAS DE INVESTIMENTO E CUSTEIO MN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Line 2"/>
          <p:cNvSpPr/>
          <p:nvPr/>
        </p:nvSpPr>
        <p:spPr>
          <a:xfrm>
            <a:off x="391861" y="849122"/>
            <a:ext cx="6531024" cy="3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424516" y="959508"/>
            <a:ext cx="8326729" cy="705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391861" y="1349375"/>
            <a:ext cx="8408857" cy="3124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</a:t>
            </a:r>
            <a:r>
              <a:rPr lang="pt-BR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Emenda de bancada 2014: </a:t>
            </a:r>
            <a:r>
              <a:rPr lang="pt-BR" sz="2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pt-BR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$ 20 milhões, não liberada.</a:t>
            </a:r>
            <a:endParaRPr lang="pt-BR" sz="2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Requalificação da edificação, ANEXOS </a:t>
            </a:r>
            <a:endParaRPr lang="pt-BR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7">
              <a:buClr>
                <a:srgbClr val="000000"/>
              </a:buClr>
              <a:buSzPct val="45000"/>
            </a:pPr>
            <a:r>
              <a:rPr lang="pt-BR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2015- 2018 Projeto estrutural BNDES</a:t>
            </a:r>
          </a:p>
          <a:p>
            <a:pPr marL="343227" indent="-342900">
              <a:buClr>
                <a:srgbClr val="000000"/>
              </a:buClr>
              <a:buSzPct val="45000"/>
              <a:buFontTx/>
              <a:buChar char="-"/>
            </a:pPr>
            <a:r>
              <a:rPr lang="pt-B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Prevenção de incêndio</a:t>
            </a:r>
          </a:p>
          <a:p>
            <a:pPr marL="343227" indent="-342900">
              <a:buClr>
                <a:srgbClr val="000000"/>
              </a:buClr>
              <a:buSzPct val="45000"/>
              <a:buFontTx/>
              <a:buChar char="-"/>
            </a:pPr>
            <a:r>
              <a:rPr lang="pt-B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Liberação da edificação exclusivamente para exposições </a:t>
            </a:r>
            <a:r>
              <a:rPr lang="mr-IN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lang="pt-B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pt-B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$ 21 milhões </a:t>
            </a:r>
            <a:r>
              <a:rPr lang="mr-IN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lang="pt-B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autorizado e concluído</a:t>
            </a:r>
            <a:endParaRPr lang="pt-BR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0464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2" cstate="print"/>
          <a:stretch/>
        </p:blipFill>
        <p:spPr>
          <a:xfrm>
            <a:off x="-50111" y="-160191"/>
            <a:ext cx="9142780" cy="6856009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424516" y="404313"/>
            <a:ext cx="8326729" cy="441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pt-BR" sz="25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Projetos Lei Rouanet</a:t>
            </a:r>
            <a:endParaRPr lang="pt-BR" sz="1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Line 2"/>
          <p:cNvSpPr/>
          <p:nvPr/>
        </p:nvSpPr>
        <p:spPr>
          <a:xfrm>
            <a:off x="391861" y="849122"/>
            <a:ext cx="6531024" cy="3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3"/>
          <p:cNvSpPr/>
          <p:nvPr/>
        </p:nvSpPr>
        <p:spPr>
          <a:xfrm>
            <a:off x="424516" y="959508"/>
            <a:ext cx="8326729" cy="705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2010 e 2018, o Museu teve 6 projetos aceitos no Ministério da Cultura para captação de recursos via Lei Rouanet. Apenas, mas apenas 1 conseguiu captação:</a:t>
            </a:r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473989" y="1692844"/>
            <a:ext cx="8326729" cy="27813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327">
              <a:buClr>
                <a:srgbClr val="000000"/>
              </a:buClr>
              <a:buSzPct val="45000"/>
            </a:pPr>
            <a:endParaRPr lang="pt-BR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7">
              <a:buClr>
                <a:srgbClr val="000000"/>
              </a:buClr>
              <a:buSzPct val="45000"/>
            </a:pP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PROJETOS </a:t>
            </a:r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ACEITOS</a:t>
            </a: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prevenção de incêndio e pânico;</a:t>
            </a: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recuperação de salas;</a:t>
            </a: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fachadas;</a:t>
            </a: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restauração do telhado;</a:t>
            </a: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organização de novas exposições;</a:t>
            </a: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desenvolvimento do site para acesso virtual ao acervo.</a:t>
            </a: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7">
              <a:buClr>
                <a:srgbClr val="000000"/>
              </a:buClr>
              <a:buSzPct val="45000"/>
            </a:pPr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PROJETO COM CAPTAÇÃO</a:t>
            </a:r>
          </a:p>
          <a:p>
            <a:pPr marL="327">
              <a:buClr>
                <a:srgbClr val="000000"/>
              </a:buClr>
              <a:buSzPct val="45000"/>
            </a:pPr>
            <a:endParaRPr lang="pt-BR" sz="1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607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Organização de novas exposições.</a:t>
            </a:r>
          </a:p>
        </p:txBody>
      </p:sp>
      <p:sp>
        <p:nvSpPr>
          <p:cNvPr id="62" name="CustomShape 5"/>
          <p:cNvSpPr/>
          <p:nvPr/>
        </p:nvSpPr>
        <p:spPr>
          <a:xfrm>
            <a:off x="2449134" y="4740131"/>
            <a:ext cx="4016253" cy="648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rgbClr val="00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Solicitados: 17,6 milhões de reais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Captados: 1,07 milhão de reais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3" cstate="print"/>
          <a:stretch/>
        </p:blipFill>
        <p:spPr>
          <a:xfrm>
            <a:off x="6433058" y="2130970"/>
            <a:ext cx="1996207" cy="8079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8915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RECONSTRUÇÃO: ETAPA 1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2018- 2019 - FASE 1: ETU-UFRJ, COPPE, FAU, E. POLITÉCNICA.  </a:t>
            </a:r>
            <a:r>
              <a:rPr lang="mr-IN" b="1" dirty="0" smtClean="0"/>
              <a:t>E</a:t>
            </a:r>
            <a:r>
              <a:rPr lang="en-US" b="1" dirty="0" smtClean="0"/>
              <a:t>tapa </a:t>
            </a:r>
            <a:r>
              <a:rPr lang="en-US" b="1" dirty="0" err="1" smtClean="0"/>
              <a:t>estrutural</a:t>
            </a:r>
            <a:r>
              <a:rPr lang="en-US" b="1" dirty="0" smtClean="0"/>
              <a:t>. </a:t>
            </a:r>
            <a:r>
              <a:rPr lang="en-US" b="1" dirty="0" err="1" smtClean="0"/>
              <a:t>Participação</a:t>
            </a:r>
            <a:r>
              <a:rPr lang="en-US" b="1" dirty="0" smtClean="0"/>
              <a:t> MEC, IPHAN, IBRAM, UNESCO.</a:t>
            </a:r>
          </a:p>
          <a:p>
            <a:r>
              <a:rPr lang="pt-BR" dirty="0"/>
              <a:t>Reforço estrutural, </a:t>
            </a:r>
            <a:r>
              <a:rPr lang="pt-BR" dirty="0" err="1"/>
              <a:t>sobrecobertura</a:t>
            </a:r>
            <a:r>
              <a:rPr lang="pt-BR" dirty="0"/>
              <a:t>, recuperação de acervos. Colaboração UNESCO. (</a:t>
            </a:r>
            <a:r>
              <a:rPr lang="pt-BR" dirty="0" err="1"/>
              <a:t>R</a:t>
            </a:r>
            <a:r>
              <a:rPr lang="pt-BR" dirty="0"/>
              <a:t>$ 10 </a:t>
            </a:r>
            <a:r>
              <a:rPr lang="pt-BR" dirty="0" smtClean="0"/>
              <a:t>milhões custeado pelo MEC).</a:t>
            </a:r>
          </a:p>
          <a:p>
            <a:r>
              <a:rPr lang="pt-BR" dirty="0" smtClean="0"/>
              <a:t>CNPq: 10 milhões</a:t>
            </a:r>
          </a:p>
          <a:p>
            <a:r>
              <a:rPr lang="pt-BR" dirty="0" smtClean="0"/>
              <a:t>FAPERJ: bolsas para os pesquisadores.</a:t>
            </a:r>
            <a:endParaRPr lang="pt-BR" dirty="0"/>
          </a:p>
          <a:p>
            <a:endParaRPr lang="en-US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1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3C594CD-4F6D-164D-87B1-94273CBB5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9540" b="177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9D5BF5-8E22-0445-B85F-014F4D2E7D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63" y="0"/>
            <a:ext cx="12382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41585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ETAPA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MEC</a:t>
            </a:r>
          </a:p>
          <a:p>
            <a:pPr marL="0" indent="0">
              <a:buNone/>
            </a:pPr>
            <a:r>
              <a:rPr lang="en-US" b="1" dirty="0" smtClean="0"/>
              <a:t>UNESCO</a:t>
            </a:r>
          </a:p>
          <a:p>
            <a:pPr marL="0" indent="0">
              <a:buNone/>
            </a:pPr>
            <a:r>
              <a:rPr lang="en-US" b="1" dirty="0" err="1" smtClean="0"/>
              <a:t>Interveniência</a:t>
            </a:r>
            <a:r>
              <a:rPr lang="en-US" b="1" dirty="0" smtClean="0"/>
              <a:t> </a:t>
            </a:r>
            <a:r>
              <a:rPr lang="en-US" b="1" dirty="0"/>
              <a:t>do BNDES.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IPHAN, IBRAM</a:t>
            </a:r>
          </a:p>
          <a:p>
            <a:pPr marL="0" indent="0">
              <a:buNone/>
            </a:pPr>
            <a:r>
              <a:rPr lang="en-US" b="1" dirty="0" smtClean="0"/>
              <a:t>CIDADE DO RIO DE JANEIRO</a:t>
            </a:r>
            <a:endParaRPr lang="en-US" b="1" dirty="0"/>
          </a:p>
          <a:p>
            <a:r>
              <a:rPr lang="en-US" b="1" dirty="0" err="1"/>
              <a:t>Recursos</a:t>
            </a:r>
            <a:r>
              <a:rPr lang="en-US" b="1" dirty="0"/>
              <a:t> da </a:t>
            </a:r>
            <a:r>
              <a:rPr lang="en-US" b="1" dirty="0" err="1"/>
              <a:t>Emenda</a:t>
            </a:r>
            <a:r>
              <a:rPr lang="en-US" b="1" dirty="0"/>
              <a:t> de </a:t>
            </a:r>
            <a:r>
              <a:rPr lang="en-US" b="1" dirty="0" err="1"/>
              <a:t>Bancada</a:t>
            </a:r>
            <a:r>
              <a:rPr lang="en-US" b="1" dirty="0"/>
              <a:t> do </a:t>
            </a:r>
            <a:r>
              <a:rPr lang="en-US" b="1" dirty="0" smtClean="0"/>
              <a:t>RJ</a:t>
            </a:r>
          </a:p>
          <a:p>
            <a:r>
              <a:rPr lang="pt-BR" dirty="0"/>
              <a:t>Projeto executivo de um novo MN, em duas </a:t>
            </a:r>
            <a:r>
              <a:rPr lang="pt-BR" dirty="0" smtClean="0"/>
              <a:t>fases </a:t>
            </a:r>
            <a:r>
              <a:rPr lang="pt-BR" dirty="0"/>
              <a:t>(</a:t>
            </a:r>
            <a:r>
              <a:rPr lang="pt-BR" dirty="0" err="1"/>
              <a:t>R</a:t>
            </a:r>
            <a:r>
              <a:rPr lang="pt-BR" dirty="0"/>
              <a:t>$ 5 </a:t>
            </a:r>
            <a:r>
              <a:rPr lang="pt-BR" dirty="0" smtClean="0"/>
              <a:t>milhões - MEC)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37"/>
          </a:xfrm>
        </p:spPr>
        <p:txBody>
          <a:bodyPr/>
          <a:lstStyle/>
          <a:p>
            <a:r>
              <a:rPr lang="pt-BR" dirty="0"/>
              <a:t>CUSTO PRELIMINAR DA ETAPA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875"/>
            <a:ext cx="8229600" cy="546099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pt-BR" sz="2100" dirty="0"/>
              <a:t>Levantamento e Diagnóstico – Emenda </a:t>
            </a:r>
            <a:r>
              <a:rPr lang="pt-BR" sz="2100" dirty="0" err="1"/>
              <a:t>R</a:t>
            </a:r>
            <a:r>
              <a:rPr lang="pt-BR" sz="2100" dirty="0"/>
              <a:t>$ 712.856,75</a:t>
            </a:r>
          </a:p>
          <a:p>
            <a:pPr>
              <a:lnSpc>
                <a:spcPct val="70000"/>
              </a:lnSpc>
            </a:pPr>
            <a:endParaRPr lang="pt-BR" sz="2100" dirty="0"/>
          </a:p>
          <a:p>
            <a:pPr>
              <a:lnSpc>
                <a:spcPct val="70000"/>
              </a:lnSpc>
            </a:pPr>
            <a:r>
              <a:rPr lang="pt-BR" sz="2100" dirty="0"/>
              <a:t>Projetos (preliminar, básico e executivo) – Emenda – </a:t>
            </a:r>
            <a:r>
              <a:rPr lang="pt-BR" sz="2100" dirty="0" err="1"/>
              <a:t>R</a:t>
            </a:r>
            <a:r>
              <a:rPr lang="pt-BR" sz="2100" dirty="0"/>
              <a:t>$ 2.528.788,50</a:t>
            </a:r>
          </a:p>
          <a:p>
            <a:pPr>
              <a:lnSpc>
                <a:spcPct val="70000"/>
              </a:lnSpc>
            </a:pPr>
            <a:endParaRPr lang="pt-BR" sz="2100" dirty="0"/>
          </a:p>
          <a:p>
            <a:pPr>
              <a:lnSpc>
                <a:spcPct val="70000"/>
              </a:lnSpc>
            </a:pPr>
            <a:r>
              <a:rPr lang="pt-BR" sz="2100" dirty="0"/>
              <a:t>Rec. Estrutural e Reconstrução da Cobertura – Emenda – </a:t>
            </a:r>
            <a:r>
              <a:rPr lang="pt-BR" sz="2100" dirty="0" err="1"/>
              <a:t>R</a:t>
            </a:r>
            <a:r>
              <a:rPr lang="pt-BR" sz="2100" dirty="0"/>
              <a:t>$  24.701.217,21</a:t>
            </a:r>
          </a:p>
          <a:p>
            <a:pPr>
              <a:lnSpc>
                <a:spcPct val="70000"/>
              </a:lnSpc>
            </a:pPr>
            <a:endParaRPr lang="pt-BR" sz="2100" dirty="0"/>
          </a:p>
          <a:p>
            <a:pPr>
              <a:lnSpc>
                <a:spcPct val="70000"/>
              </a:lnSpc>
            </a:pPr>
            <a:r>
              <a:rPr lang="pt-BR" sz="2100" dirty="0"/>
              <a:t>Restauração de Fachadas e Esquadrias – Emenda – </a:t>
            </a:r>
            <a:r>
              <a:rPr lang="pt-BR" sz="2100" dirty="0" err="1"/>
              <a:t>R</a:t>
            </a:r>
            <a:r>
              <a:rPr lang="pt-BR" sz="2100" dirty="0"/>
              <a:t>$ 1.337.347,28</a:t>
            </a:r>
          </a:p>
          <a:p>
            <a:pPr>
              <a:lnSpc>
                <a:spcPct val="70000"/>
              </a:lnSpc>
            </a:pPr>
            <a:endParaRPr lang="pt-BR" sz="2100" dirty="0"/>
          </a:p>
          <a:p>
            <a:pPr>
              <a:lnSpc>
                <a:spcPct val="70000"/>
              </a:lnSpc>
            </a:pPr>
            <a:r>
              <a:rPr lang="pt-BR" sz="2100" b="1" dirty="0"/>
              <a:t>TOTAL: </a:t>
            </a:r>
            <a:r>
              <a:rPr lang="pt-BR" sz="2100" b="1" dirty="0" err="1"/>
              <a:t>R</a:t>
            </a:r>
            <a:r>
              <a:rPr lang="pt-BR" sz="2100" b="1" dirty="0"/>
              <a:t>$ 29.280.209,74 milhões</a:t>
            </a:r>
          </a:p>
          <a:p>
            <a:pPr>
              <a:lnSpc>
                <a:spcPct val="70000"/>
              </a:lnSpc>
            </a:pPr>
            <a:endParaRPr lang="pt-BR" sz="2100" b="1" dirty="0"/>
          </a:p>
          <a:p>
            <a:pPr>
              <a:lnSpc>
                <a:spcPct val="70000"/>
              </a:lnSpc>
            </a:pPr>
            <a:r>
              <a:rPr lang="pt-BR" sz="2100" dirty="0"/>
              <a:t>Instalações (ANEXOS) da arqueologia, paleontologia, geologia, antropologia, linguística, zoologia de invertebrados, complementação da botânica, salas de aula e administrativas:</a:t>
            </a:r>
          </a:p>
          <a:p>
            <a:pPr>
              <a:lnSpc>
                <a:spcPct val="70000"/>
              </a:lnSpc>
            </a:pPr>
            <a:r>
              <a:rPr lang="pt-BR" sz="2100" dirty="0"/>
              <a:t>	CNPq</a:t>
            </a:r>
          </a:p>
          <a:p>
            <a:pPr>
              <a:lnSpc>
                <a:spcPct val="70000"/>
              </a:lnSpc>
            </a:pPr>
            <a:r>
              <a:rPr lang="pt-BR" sz="2100" dirty="0"/>
              <a:t>	BNDES</a:t>
            </a:r>
          </a:p>
          <a:p>
            <a:pPr>
              <a:lnSpc>
                <a:spcPct val="70000"/>
              </a:lnSpc>
            </a:pPr>
            <a:r>
              <a:rPr lang="en-US" sz="2100" dirty="0"/>
              <a:t>	EMENDA: R$ 25.722.169,39</a:t>
            </a:r>
          </a:p>
          <a:p>
            <a:pPr>
              <a:lnSpc>
                <a:spcPct val="70000"/>
              </a:lnSpc>
            </a:pPr>
            <a:endParaRPr lang="en-US" sz="2100" b="1" dirty="0"/>
          </a:p>
          <a:p>
            <a:pPr>
              <a:lnSpc>
                <a:spcPct val="70000"/>
              </a:lnSpc>
            </a:pPr>
            <a:r>
              <a:rPr lang="pt-BR" sz="2100" b="1" dirty="0"/>
              <a:t>TOTAL: </a:t>
            </a:r>
            <a:r>
              <a:rPr lang="pt-BR" sz="2100" b="1" dirty="0" err="1"/>
              <a:t>R</a:t>
            </a:r>
            <a:r>
              <a:rPr lang="pt-BR" sz="2100" b="1" dirty="0"/>
              <a:t>$ 55.002.379,13 milhões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682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113;p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" y="113866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F9AD626-E6FF-C94F-96F5-67FA5CBFFE90}"/>
              </a:ext>
            </a:extLst>
          </p:cNvPr>
          <p:cNvGrpSpPr/>
          <p:nvPr/>
        </p:nvGrpSpPr>
        <p:grpSpPr>
          <a:xfrm>
            <a:off x="1419688" y="4623223"/>
            <a:ext cx="5797550" cy="2057400"/>
            <a:chOff x="1419688" y="4623223"/>
            <a:chExt cx="5797550" cy="2057400"/>
          </a:xfrm>
        </p:grpSpPr>
        <p:sp>
          <p:nvSpPr>
            <p:cNvPr id="117" name="Google Shape;117;p18">
              <a:extLst>
                <a:ext uri="{FF2B5EF4-FFF2-40B4-BE49-F238E27FC236}">
                  <a16:creationId xmlns="" xmlns:a16="http://schemas.microsoft.com/office/drawing/2014/main" id="{6882BCD8-FC46-4E1F-9ECA-BE2976C67467}"/>
                </a:ext>
              </a:extLst>
            </p:cNvPr>
            <p:cNvSpPr/>
            <p:nvPr/>
          </p:nvSpPr>
          <p:spPr>
            <a:xfrm>
              <a:off x="1419688" y="4623223"/>
              <a:ext cx="5797550" cy="2057400"/>
            </a:xfrm>
            <a:custGeom>
              <a:avLst/>
              <a:gdLst/>
              <a:ahLst/>
              <a:cxnLst/>
              <a:rect l="l" t="t" r="r" b="b"/>
              <a:pathLst>
                <a:path w="5797296" h="2057400" extrusionOk="0">
                  <a:moveTo>
                    <a:pt x="329184" y="18288"/>
                  </a:moveTo>
                  <a:lnTo>
                    <a:pt x="1344168" y="0"/>
                  </a:lnTo>
                  <a:lnTo>
                    <a:pt x="1316736" y="292608"/>
                  </a:lnTo>
                  <a:lnTo>
                    <a:pt x="4562856" y="310896"/>
                  </a:lnTo>
                  <a:lnTo>
                    <a:pt x="4553712" y="82296"/>
                  </a:lnTo>
                  <a:lnTo>
                    <a:pt x="5614416" y="64008"/>
                  </a:lnTo>
                  <a:lnTo>
                    <a:pt x="5797296" y="1325880"/>
                  </a:lnTo>
                  <a:lnTo>
                    <a:pt x="5440680" y="2057400"/>
                  </a:lnTo>
                  <a:lnTo>
                    <a:pt x="4389120" y="2011680"/>
                  </a:lnTo>
                  <a:lnTo>
                    <a:pt x="4370832" y="1426464"/>
                  </a:lnTo>
                  <a:lnTo>
                    <a:pt x="3675888" y="1426464"/>
                  </a:lnTo>
                  <a:lnTo>
                    <a:pt x="3639312" y="1517904"/>
                  </a:lnTo>
                  <a:lnTo>
                    <a:pt x="2432304" y="1563624"/>
                  </a:lnTo>
                  <a:lnTo>
                    <a:pt x="2340864" y="1380744"/>
                  </a:lnTo>
                  <a:lnTo>
                    <a:pt x="1700784" y="1408176"/>
                  </a:lnTo>
                  <a:lnTo>
                    <a:pt x="1572768" y="1993392"/>
                  </a:lnTo>
                  <a:lnTo>
                    <a:pt x="448056" y="1984248"/>
                  </a:lnTo>
                  <a:lnTo>
                    <a:pt x="0" y="1325880"/>
                  </a:lnTo>
                  <a:lnTo>
                    <a:pt x="329184" y="18288"/>
                  </a:lnTo>
                  <a:close/>
                </a:path>
              </a:pathLst>
            </a:custGeom>
            <a:solidFill>
              <a:schemeClr val="accent6">
                <a:alpha val="40000"/>
              </a:scheme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sz="1404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8">
              <a:extLst>
                <a:ext uri="{FF2B5EF4-FFF2-40B4-BE49-F238E27FC236}">
                  <a16:creationId xmlns="" xmlns:a16="http://schemas.microsoft.com/office/drawing/2014/main" id="{A9F4B9B5-DDA4-4817-A4BE-944A7337AAAF}"/>
                </a:ext>
              </a:extLst>
            </p:cNvPr>
            <p:cNvSpPr txBox="1"/>
            <p:nvPr/>
          </p:nvSpPr>
          <p:spPr>
            <a:xfrm>
              <a:off x="4081926" y="5137574"/>
              <a:ext cx="901699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>
                <a:buClr>
                  <a:srgbClr val="000000"/>
                </a:buClr>
                <a:defRPr/>
              </a:pPr>
              <a:r>
                <a:rPr lang="en-US" sz="1404" b="1" kern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FASE 1</a:t>
              </a: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EC8CFCA-1775-594E-B8F6-40EB038E4452}"/>
              </a:ext>
            </a:extLst>
          </p:cNvPr>
          <p:cNvGrpSpPr/>
          <p:nvPr/>
        </p:nvGrpSpPr>
        <p:grpSpPr>
          <a:xfrm>
            <a:off x="2727788" y="3443710"/>
            <a:ext cx="3556000" cy="1481138"/>
            <a:chOff x="2727788" y="3443710"/>
            <a:chExt cx="3556000" cy="1481138"/>
          </a:xfrm>
        </p:grpSpPr>
        <p:sp>
          <p:nvSpPr>
            <p:cNvPr id="118" name="Google Shape;118;p18">
              <a:extLst>
                <a:ext uri="{FF2B5EF4-FFF2-40B4-BE49-F238E27FC236}">
                  <a16:creationId xmlns="" xmlns:a16="http://schemas.microsoft.com/office/drawing/2014/main" id="{6EF0AAC9-CE47-421B-86A6-20C36096B4D7}"/>
                </a:ext>
              </a:extLst>
            </p:cNvPr>
            <p:cNvSpPr/>
            <p:nvPr/>
          </p:nvSpPr>
          <p:spPr>
            <a:xfrm>
              <a:off x="2727788" y="3443710"/>
              <a:ext cx="3556000" cy="1481138"/>
            </a:xfrm>
            <a:custGeom>
              <a:avLst/>
              <a:gdLst/>
              <a:ahLst/>
              <a:cxnLst/>
              <a:rect l="l" t="t" r="r" b="b"/>
              <a:pathLst>
                <a:path w="3557016" h="1481328" extrusionOk="0">
                  <a:moveTo>
                    <a:pt x="0" y="1417320"/>
                  </a:moveTo>
                  <a:lnTo>
                    <a:pt x="246888" y="0"/>
                  </a:lnTo>
                  <a:lnTo>
                    <a:pt x="3447288" y="0"/>
                  </a:lnTo>
                  <a:lnTo>
                    <a:pt x="3557016" y="1252728"/>
                  </a:lnTo>
                  <a:lnTo>
                    <a:pt x="3236976" y="1261872"/>
                  </a:lnTo>
                  <a:lnTo>
                    <a:pt x="3236976" y="1481328"/>
                  </a:lnTo>
                  <a:lnTo>
                    <a:pt x="9144" y="1481328"/>
                  </a:lnTo>
                  <a:lnTo>
                    <a:pt x="0" y="141732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sz="1404" ker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8">
              <a:extLst>
                <a:ext uri="{FF2B5EF4-FFF2-40B4-BE49-F238E27FC236}">
                  <a16:creationId xmlns="" xmlns:a16="http://schemas.microsoft.com/office/drawing/2014/main" id="{1ECA2542-4D58-46CE-8D8D-735BD2411D03}"/>
                </a:ext>
              </a:extLst>
            </p:cNvPr>
            <p:cNvSpPr txBox="1"/>
            <p:nvPr/>
          </p:nvSpPr>
          <p:spPr>
            <a:xfrm>
              <a:off x="4081926" y="4126336"/>
              <a:ext cx="814165" cy="309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>
                <a:buClr>
                  <a:srgbClr val="000000"/>
                </a:buClr>
                <a:defRPr/>
              </a:pPr>
              <a:r>
                <a:rPr lang="en-US" sz="1404" b="1" kern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FASE 2</a:t>
              </a: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6E78C1A-F3FC-FD47-B2C7-81154B96524B}"/>
              </a:ext>
            </a:extLst>
          </p:cNvPr>
          <p:cNvGrpSpPr/>
          <p:nvPr/>
        </p:nvGrpSpPr>
        <p:grpSpPr>
          <a:xfrm>
            <a:off x="2462675" y="2218161"/>
            <a:ext cx="4178300" cy="1763713"/>
            <a:chOff x="2462675" y="2218161"/>
            <a:chExt cx="4178300" cy="1763713"/>
          </a:xfrm>
        </p:grpSpPr>
        <p:sp>
          <p:nvSpPr>
            <p:cNvPr id="114" name="Google Shape;114;p18">
              <a:extLst>
                <a:ext uri="{FF2B5EF4-FFF2-40B4-BE49-F238E27FC236}">
                  <a16:creationId xmlns="" xmlns:a16="http://schemas.microsoft.com/office/drawing/2014/main" id="{FA93960C-7CBA-4BA5-B561-BACF9FE86218}"/>
                </a:ext>
              </a:extLst>
            </p:cNvPr>
            <p:cNvSpPr/>
            <p:nvPr/>
          </p:nvSpPr>
          <p:spPr>
            <a:xfrm>
              <a:off x="2462675" y="2218161"/>
              <a:ext cx="1335088" cy="1763713"/>
            </a:xfrm>
            <a:custGeom>
              <a:avLst/>
              <a:gdLst/>
              <a:ahLst/>
              <a:cxnLst/>
              <a:rect l="l" t="t" r="r" b="b"/>
              <a:pathLst>
                <a:path w="1335024" h="1764792" extrusionOk="0">
                  <a:moveTo>
                    <a:pt x="338328" y="0"/>
                  </a:moveTo>
                  <a:lnTo>
                    <a:pt x="1207008" y="54864"/>
                  </a:lnTo>
                  <a:lnTo>
                    <a:pt x="1335024" y="694944"/>
                  </a:lnTo>
                  <a:lnTo>
                    <a:pt x="1225296" y="1216152"/>
                  </a:lnTo>
                  <a:lnTo>
                    <a:pt x="448056" y="1207008"/>
                  </a:lnTo>
                  <a:lnTo>
                    <a:pt x="393192" y="1728216"/>
                  </a:lnTo>
                  <a:lnTo>
                    <a:pt x="182880" y="1764792"/>
                  </a:lnTo>
                  <a:lnTo>
                    <a:pt x="0" y="1261872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sz="1404" kern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8">
              <a:extLst>
                <a:ext uri="{FF2B5EF4-FFF2-40B4-BE49-F238E27FC236}">
                  <a16:creationId xmlns="" xmlns:a16="http://schemas.microsoft.com/office/drawing/2014/main" id="{D1E1301C-F42C-4935-9AEE-ADACBC8E4A59}"/>
                </a:ext>
              </a:extLst>
            </p:cNvPr>
            <p:cNvSpPr/>
            <p:nvPr/>
          </p:nvSpPr>
          <p:spPr>
            <a:xfrm>
              <a:off x="5607513" y="2226099"/>
              <a:ext cx="1033462" cy="1271587"/>
            </a:xfrm>
            <a:custGeom>
              <a:avLst/>
              <a:gdLst/>
              <a:ahLst/>
              <a:cxnLst/>
              <a:rect l="l" t="t" r="r" b="b"/>
              <a:pathLst>
                <a:path w="1033272" h="1271016" extrusionOk="0">
                  <a:moveTo>
                    <a:pt x="0" y="9144"/>
                  </a:moveTo>
                  <a:lnTo>
                    <a:pt x="941832" y="0"/>
                  </a:lnTo>
                  <a:lnTo>
                    <a:pt x="1033272" y="1271016"/>
                  </a:lnTo>
                  <a:lnTo>
                    <a:pt x="45720" y="1207008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sz="1404" kern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8">
              <a:extLst>
                <a:ext uri="{FF2B5EF4-FFF2-40B4-BE49-F238E27FC236}">
                  <a16:creationId xmlns="" xmlns:a16="http://schemas.microsoft.com/office/drawing/2014/main" id="{47C9163D-1C5B-4AE2-A0BE-F054A6CDEC6E}"/>
                </a:ext>
              </a:extLst>
            </p:cNvPr>
            <p:cNvSpPr txBox="1"/>
            <p:nvPr/>
          </p:nvSpPr>
          <p:spPr>
            <a:xfrm>
              <a:off x="2797637" y="2572174"/>
              <a:ext cx="836813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>
                <a:buClr>
                  <a:srgbClr val="000000"/>
                </a:buClr>
                <a:defRPr/>
              </a:pPr>
              <a:r>
                <a:rPr lang="en-US" sz="1404" b="1" kern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FASE 3</a:t>
              </a: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>
              <a:extLst>
                <a:ext uri="{FF2B5EF4-FFF2-40B4-BE49-F238E27FC236}">
                  <a16:creationId xmlns="" xmlns:a16="http://schemas.microsoft.com/office/drawing/2014/main" id="{F7282973-1CE6-49B3-BAA3-0787BFA195B7}"/>
                </a:ext>
              </a:extLst>
            </p:cNvPr>
            <p:cNvSpPr txBox="1"/>
            <p:nvPr/>
          </p:nvSpPr>
          <p:spPr>
            <a:xfrm>
              <a:off x="5791662" y="2613449"/>
              <a:ext cx="839789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>
                <a:buClr>
                  <a:srgbClr val="000000"/>
                </a:buClr>
                <a:defRPr/>
              </a:pPr>
              <a:r>
                <a:rPr lang="en-US" sz="1404" b="1" kern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FASE 3</a:t>
              </a: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E445F3D-A1B1-8841-97CB-87D99A8F20A9}"/>
              </a:ext>
            </a:extLst>
          </p:cNvPr>
          <p:cNvSpPr txBox="1"/>
          <p:nvPr/>
        </p:nvSpPr>
        <p:spPr>
          <a:xfrm>
            <a:off x="6264686" y="237744"/>
            <a:ext cx="163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/>
              <a:t>FASEAMENTO DA</a:t>
            </a:r>
          </a:p>
          <a:p>
            <a:pPr algn="r"/>
            <a:r>
              <a:rPr lang="en-US" sz="1300" b="1" dirty="0"/>
              <a:t>RECUPERAÇÃO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BBE6928-D347-014E-99AD-0CEE7E60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63" y="0"/>
            <a:ext cx="12382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95D29D8-9EAC-5140-944E-391C81D8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5" b="89993" l="3414" r="98394">
                        <a14:foregroundMark x1="8768" y1="51264" x2="8768" y2="51264"/>
                        <a14:foregroundMark x1="3681" y1="70014" x2="3681" y2="70014"/>
                        <a14:foregroundMark x1="5522" y1="85513" x2="5522" y2="85513"/>
                        <a14:foregroundMark x1="3447" y1="70990" x2="3447" y2="70990"/>
                        <a14:foregroundMark x1="30790" y1="20484" x2="30790" y2="20484"/>
                        <a14:foregroundMark x1="31693" y1="7767" x2="31693" y2="7767"/>
                        <a14:foregroundMark x1="87985" y1="55238" x2="87985" y2="55238"/>
                        <a14:foregroundMark x1="91934" y1="55238" x2="91934" y2="55238"/>
                        <a14:foregroundMark x1="98394" y1="74494" x2="98394" y2="74494"/>
                        <a14:foregroundMark x1="92604" y1="89017" x2="92604" y2="89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49140">
            <a:off x="1042988" y="500072"/>
            <a:ext cx="6613625" cy="612667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="" xmlns:a16="http://schemas.microsoft.com/office/drawing/2014/main" id="{B983E930-3BDD-984A-B02C-02F277F26BB7}"/>
              </a:ext>
            </a:extLst>
          </p:cNvPr>
          <p:cNvSpPr/>
          <p:nvPr/>
        </p:nvSpPr>
        <p:spPr>
          <a:xfrm>
            <a:off x="1328738" y="3729238"/>
            <a:ext cx="6386512" cy="2128647"/>
          </a:xfrm>
          <a:custGeom>
            <a:avLst/>
            <a:gdLst>
              <a:gd name="connsiteX0" fmla="*/ 0 w 6386512"/>
              <a:gd name="connsiteY0" fmla="*/ 1243012 h 2143125"/>
              <a:gd name="connsiteX1" fmla="*/ 300037 w 6386512"/>
              <a:gd name="connsiteY1" fmla="*/ 14287 h 2143125"/>
              <a:gd name="connsiteX2" fmla="*/ 1457325 w 6386512"/>
              <a:gd name="connsiteY2" fmla="*/ 0 h 2143125"/>
              <a:gd name="connsiteX3" fmla="*/ 1428750 w 6386512"/>
              <a:gd name="connsiteY3" fmla="*/ 271462 h 2143125"/>
              <a:gd name="connsiteX4" fmla="*/ 5129212 w 6386512"/>
              <a:gd name="connsiteY4" fmla="*/ 242887 h 2143125"/>
              <a:gd name="connsiteX5" fmla="*/ 5057775 w 6386512"/>
              <a:gd name="connsiteY5" fmla="*/ 42862 h 2143125"/>
              <a:gd name="connsiteX6" fmla="*/ 5886450 w 6386512"/>
              <a:gd name="connsiteY6" fmla="*/ 28575 h 2143125"/>
              <a:gd name="connsiteX7" fmla="*/ 6386512 w 6386512"/>
              <a:gd name="connsiteY7" fmla="*/ 1214437 h 2143125"/>
              <a:gd name="connsiteX8" fmla="*/ 5986462 w 6386512"/>
              <a:gd name="connsiteY8" fmla="*/ 2085975 h 2143125"/>
              <a:gd name="connsiteX9" fmla="*/ 4757737 w 6386512"/>
              <a:gd name="connsiteY9" fmla="*/ 2085975 h 2143125"/>
              <a:gd name="connsiteX10" fmla="*/ 4629150 w 6386512"/>
              <a:gd name="connsiteY10" fmla="*/ 1543050 h 2143125"/>
              <a:gd name="connsiteX11" fmla="*/ 3814762 w 6386512"/>
              <a:gd name="connsiteY11" fmla="*/ 1571625 h 2143125"/>
              <a:gd name="connsiteX12" fmla="*/ 3814762 w 6386512"/>
              <a:gd name="connsiteY12" fmla="*/ 1571625 h 2143125"/>
              <a:gd name="connsiteX13" fmla="*/ 3771900 w 6386512"/>
              <a:gd name="connsiteY13" fmla="*/ 1700212 h 2143125"/>
              <a:gd name="connsiteX14" fmla="*/ 2457450 w 6386512"/>
              <a:gd name="connsiteY14" fmla="*/ 1728787 h 2143125"/>
              <a:gd name="connsiteX15" fmla="*/ 2443162 w 6386512"/>
              <a:gd name="connsiteY15" fmla="*/ 1600200 h 2143125"/>
              <a:gd name="connsiteX16" fmla="*/ 1585912 w 6386512"/>
              <a:gd name="connsiteY16" fmla="*/ 1628775 h 2143125"/>
              <a:gd name="connsiteX17" fmla="*/ 1514475 w 6386512"/>
              <a:gd name="connsiteY17" fmla="*/ 2143125 h 2143125"/>
              <a:gd name="connsiteX18" fmla="*/ 242887 w 6386512"/>
              <a:gd name="connsiteY18" fmla="*/ 2143125 h 2143125"/>
              <a:gd name="connsiteX19" fmla="*/ 0 w 6386512"/>
              <a:gd name="connsiteY19" fmla="*/ 1243012 h 2143125"/>
              <a:gd name="connsiteX0" fmla="*/ 0 w 6386512"/>
              <a:gd name="connsiteY0" fmla="*/ 1243012 h 2143125"/>
              <a:gd name="connsiteX1" fmla="*/ 300037 w 6386512"/>
              <a:gd name="connsiteY1" fmla="*/ 14287 h 2143125"/>
              <a:gd name="connsiteX2" fmla="*/ 1457325 w 6386512"/>
              <a:gd name="connsiteY2" fmla="*/ 0 h 2143125"/>
              <a:gd name="connsiteX3" fmla="*/ 1428750 w 6386512"/>
              <a:gd name="connsiteY3" fmla="*/ 271462 h 2143125"/>
              <a:gd name="connsiteX4" fmla="*/ 5036078 w 6386512"/>
              <a:gd name="connsiteY4" fmla="*/ 209244 h 2143125"/>
              <a:gd name="connsiteX5" fmla="*/ 5057775 w 6386512"/>
              <a:gd name="connsiteY5" fmla="*/ 42862 h 2143125"/>
              <a:gd name="connsiteX6" fmla="*/ 5886450 w 6386512"/>
              <a:gd name="connsiteY6" fmla="*/ 28575 h 2143125"/>
              <a:gd name="connsiteX7" fmla="*/ 6386512 w 6386512"/>
              <a:gd name="connsiteY7" fmla="*/ 1214437 h 2143125"/>
              <a:gd name="connsiteX8" fmla="*/ 5986462 w 6386512"/>
              <a:gd name="connsiteY8" fmla="*/ 2085975 h 2143125"/>
              <a:gd name="connsiteX9" fmla="*/ 4757737 w 6386512"/>
              <a:gd name="connsiteY9" fmla="*/ 2085975 h 2143125"/>
              <a:gd name="connsiteX10" fmla="*/ 4629150 w 6386512"/>
              <a:gd name="connsiteY10" fmla="*/ 1543050 h 2143125"/>
              <a:gd name="connsiteX11" fmla="*/ 3814762 w 6386512"/>
              <a:gd name="connsiteY11" fmla="*/ 1571625 h 2143125"/>
              <a:gd name="connsiteX12" fmla="*/ 3814762 w 6386512"/>
              <a:gd name="connsiteY12" fmla="*/ 1571625 h 2143125"/>
              <a:gd name="connsiteX13" fmla="*/ 3771900 w 6386512"/>
              <a:gd name="connsiteY13" fmla="*/ 1700212 h 2143125"/>
              <a:gd name="connsiteX14" fmla="*/ 2457450 w 6386512"/>
              <a:gd name="connsiteY14" fmla="*/ 1728787 h 2143125"/>
              <a:gd name="connsiteX15" fmla="*/ 2443162 w 6386512"/>
              <a:gd name="connsiteY15" fmla="*/ 1600200 h 2143125"/>
              <a:gd name="connsiteX16" fmla="*/ 1585912 w 6386512"/>
              <a:gd name="connsiteY16" fmla="*/ 1628775 h 2143125"/>
              <a:gd name="connsiteX17" fmla="*/ 1514475 w 6386512"/>
              <a:gd name="connsiteY17" fmla="*/ 2143125 h 2143125"/>
              <a:gd name="connsiteX18" fmla="*/ 242887 w 6386512"/>
              <a:gd name="connsiteY18" fmla="*/ 2143125 h 2143125"/>
              <a:gd name="connsiteX19" fmla="*/ 0 w 6386512"/>
              <a:gd name="connsiteY19" fmla="*/ 1243012 h 2143125"/>
              <a:gd name="connsiteX0" fmla="*/ 0 w 6386512"/>
              <a:gd name="connsiteY0" fmla="*/ 1243012 h 2143125"/>
              <a:gd name="connsiteX1" fmla="*/ 300037 w 6386512"/>
              <a:gd name="connsiteY1" fmla="*/ 14287 h 2143125"/>
              <a:gd name="connsiteX2" fmla="*/ 1457325 w 6386512"/>
              <a:gd name="connsiteY2" fmla="*/ 0 h 2143125"/>
              <a:gd name="connsiteX3" fmla="*/ 1437217 w 6386512"/>
              <a:gd name="connsiteY3" fmla="*/ 212588 h 2143125"/>
              <a:gd name="connsiteX4" fmla="*/ 5036078 w 6386512"/>
              <a:gd name="connsiteY4" fmla="*/ 209244 h 2143125"/>
              <a:gd name="connsiteX5" fmla="*/ 5057775 w 6386512"/>
              <a:gd name="connsiteY5" fmla="*/ 42862 h 2143125"/>
              <a:gd name="connsiteX6" fmla="*/ 5886450 w 6386512"/>
              <a:gd name="connsiteY6" fmla="*/ 28575 h 2143125"/>
              <a:gd name="connsiteX7" fmla="*/ 6386512 w 6386512"/>
              <a:gd name="connsiteY7" fmla="*/ 1214437 h 2143125"/>
              <a:gd name="connsiteX8" fmla="*/ 5986462 w 6386512"/>
              <a:gd name="connsiteY8" fmla="*/ 2085975 h 2143125"/>
              <a:gd name="connsiteX9" fmla="*/ 4757737 w 6386512"/>
              <a:gd name="connsiteY9" fmla="*/ 2085975 h 2143125"/>
              <a:gd name="connsiteX10" fmla="*/ 4629150 w 6386512"/>
              <a:gd name="connsiteY10" fmla="*/ 1543050 h 2143125"/>
              <a:gd name="connsiteX11" fmla="*/ 3814762 w 6386512"/>
              <a:gd name="connsiteY11" fmla="*/ 1571625 h 2143125"/>
              <a:gd name="connsiteX12" fmla="*/ 3814762 w 6386512"/>
              <a:gd name="connsiteY12" fmla="*/ 1571625 h 2143125"/>
              <a:gd name="connsiteX13" fmla="*/ 3771900 w 6386512"/>
              <a:gd name="connsiteY13" fmla="*/ 1700212 h 2143125"/>
              <a:gd name="connsiteX14" fmla="*/ 2457450 w 6386512"/>
              <a:gd name="connsiteY14" fmla="*/ 1728787 h 2143125"/>
              <a:gd name="connsiteX15" fmla="*/ 2443162 w 6386512"/>
              <a:gd name="connsiteY15" fmla="*/ 1600200 h 2143125"/>
              <a:gd name="connsiteX16" fmla="*/ 1585912 w 6386512"/>
              <a:gd name="connsiteY16" fmla="*/ 1628775 h 2143125"/>
              <a:gd name="connsiteX17" fmla="*/ 1514475 w 6386512"/>
              <a:gd name="connsiteY17" fmla="*/ 2143125 h 2143125"/>
              <a:gd name="connsiteX18" fmla="*/ 242887 w 6386512"/>
              <a:gd name="connsiteY18" fmla="*/ 2143125 h 2143125"/>
              <a:gd name="connsiteX19" fmla="*/ 0 w 6386512"/>
              <a:gd name="connsiteY19" fmla="*/ 1243012 h 2143125"/>
              <a:gd name="connsiteX0" fmla="*/ 0 w 6386512"/>
              <a:gd name="connsiteY0" fmla="*/ 1243012 h 2143125"/>
              <a:gd name="connsiteX1" fmla="*/ 300037 w 6386512"/>
              <a:gd name="connsiteY1" fmla="*/ 37983 h 2143125"/>
              <a:gd name="connsiteX2" fmla="*/ 1457325 w 6386512"/>
              <a:gd name="connsiteY2" fmla="*/ 0 h 2143125"/>
              <a:gd name="connsiteX3" fmla="*/ 1437217 w 6386512"/>
              <a:gd name="connsiteY3" fmla="*/ 212588 h 2143125"/>
              <a:gd name="connsiteX4" fmla="*/ 5036078 w 6386512"/>
              <a:gd name="connsiteY4" fmla="*/ 209244 h 2143125"/>
              <a:gd name="connsiteX5" fmla="*/ 5057775 w 6386512"/>
              <a:gd name="connsiteY5" fmla="*/ 42862 h 2143125"/>
              <a:gd name="connsiteX6" fmla="*/ 5886450 w 6386512"/>
              <a:gd name="connsiteY6" fmla="*/ 28575 h 2143125"/>
              <a:gd name="connsiteX7" fmla="*/ 6386512 w 6386512"/>
              <a:gd name="connsiteY7" fmla="*/ 1214437 h 2143125"/>
              <a:gd name="connsiteX8" fmla="*/ 5986462 w 6386512"/>
              <a:gd name="connsiteY8" fmla="*/ 2085975 h 2143125"/>
              <a:gd name="connsiteX9" fmla="*/ 4757737 w 6386512"/>
              <a:gd name="connsiteY9" fmla="*/ 2085975 h 2143125"/>
              <a:gd name="connsiteX10" fmla="*/ 4629150 w 6386512"/>
              <a:gd name="connsiteY10" fmla="*/ 1543050 h 2143125"/>
              <a:gd name="connsiteX11" fmla="*/ 3814762 w 6386512"/>
              <a:gd name="connsiteY11" fmla="*/ 1571625 h 2143125"/>
              <a:gd name="connsiteX12" fmla="*/ 3814762 w 6386512"/>
              <a:gd name="connsiteY12" fmla="*/ 1571625 h 2143125"/>
              <a:gd name="connsiteX13" fmla="*/ 3771900 w 6386512"/>
              <a:gd name="connsiteY13" fmla="*/ 1700212 h 2143125"/>
              <a:gd name="connsiteX14" fmla="*/ 2457450 w 6386512"/>
              <a:gd name="connsiteY14" fmla="*/ 1728787 h 2143125"/>
              <a:gd name="connsiteX15" fmla="*/ 2443162 w 6386512"/>
              <a:gd name="connsiteY15" fmla="*/ 1600200 h 2143125"/>
              <a:gd name="connsiteX16" fmla="*/ 1585912 w 6386512"/>
              <a:gd name="connsiteY16" fmla="*/ 1628775 h 2143125"/>
              <a:gd name="connsiteX17" fmla="*/ 1514475 w 6386512"/>
              <a:gd name="connsiteY17" fmla="*/ 2143125 h 2143125"/>
              <a:gd name="connsiteX18" fmla="*/ 242887 w 6386512"/>
              <a:gd name="connsiteY18" fmla="*/ 2143125 h 2143125"/>
              <a:gd name="connsiteX19" fmla="*/ 0 w 6386512"/>
              <a:gd name="connsiteY19" fmla="*/ 1243012 h 2143125"/>
              <a:gd name="connsiteX0" fmla="*/ 0 w 6386512"/>
              <a:gd name="connsiteY0" fmla="*/ 1214437 h 2114550"/>
              <a:gd name="connsiteX1" fmla="*/ 300037 w 6386512"/>
              <a:gd name="connsiteY1" fmla="*/ 9408 h 2114550"/>
              <a:gd name="connsiteX2" fmla="*/ 1457325 w 6386512"/>
              <a:gd name="connsiteY2" fmla="*/ 3019 h 2114550"/>
              <a:gd name="connsiteX3" fmla="*/ 1437217 w 6386512"/>
              <a:gd name="connsiteY3" fmla="*/ 184013 h 2114550"/>
              <a:gd name="connsiteX4" fmla="*/ 5036078 w 6386512"/>
              <a:gd name="connsiteY4" fmla="*/ 180669 h 2114550"/>
              <a:gd name="connsiteX5" fmla="*/ 5057775 w 6386512"/>
              <a:gd name="connsiteY5" fmla="*/ 14287 h 2114550"/>
              <a:gd name="connsiteX6" fmla="*/ 5886450 w 6386512"/>
              <a:gd name="connsiteY6" fmla="*/ 0 h 2114550"/>
              <a:gd name="connsiteX7" fmla="*/ 6386512 w 6386512"/>
              <a:gd name="connsiteY7" fmla="*/ 1185862 h 2114550"/>
              <a:gd name="connsiteX8" fmla="*/ 5986462 w 6386512"/>
              <a:gd name="connsiteY8" fmla="*/ 2057400 h 2114550"/>
              <a:gd name="connsiteX9" fmla="*/ 4757737 w 6386512"/>
              <a:gd name="connsiteY9" fmla="*/ 2057400 h 2114550"/>
              <a:gd name="connsiteX10" fmla="*/ 4629150 w 6386512"/>
              <a:gd name="connsiteY10" fmla="*/ 1514475 h 2114550"/>
              <a:gd name="connsiteX11" fmla="*/ 3814762 w 6386512"/>
              <a:gd name="connsiteY11" fmla="*/ 1543050 h 2114550"/>
              <a:gd name="connsiteX12" fmla="*/ 3814762 w 6386512"/>
              <a:gd name="connsiteY12" fmla="*/ 1543050 h 2114550"/>
              <a:gd name="connsiteX13" fmla="*/ 3771900 w 6386512"/>
              <a:gd name="connsiteY13" fmla="*/ 1671637 h 2114550"/>
              <a:gd name="connsiteX14" fmla="*/ 2457450 w 6386512"/>
              <a:gd name="connsiteY14" fmla="*/ 1700212 h 2114550"/>
              <a:gd name="connsiteX15" fmla="*/ 2443162 w 6386512"/>
              <a:gd name="connsiteY15" fmla="*/ 1571625 h 2114550"/>
              <a:gd name="connsiteX16" fmla="*/ 1585912 w 6386512"/>
              <a:gd name="connsiteY16" fmla="*/ 1600200 h 2114550"/>
              <a:gd name="connsiteX17" fmla="*/ 1514475 w 6386512"/>
              <a:gd name="connsiteY17" fmla="*/ 2114550 h 2114550"/>
              <a:gd name="connsiteX18" fmla="*/ 242887 w 6386512"/>
              <a:gd name="connsiteY18" fmla="*/ 2114550 h 2114550"/>
              <a:gd name="connsiteX19" fmla="*/ 0 w 6386512"/>
              <a:gd name="connsiteY19" fmla="*/ 1214437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86512" h="2114550">
                <a:moveTo>
                  <a:pt x="0" y="1214437"/>
                </a:moveTo>
                <a:lnTo>
                  <a:pt x="300037" y="9408"/>
                </a:lnTo>
                <a:lnTo>
                  <a:pt x="1457325" y="3019"/>
                </a:lnTo>
                <a:lnTo>
                  <a:pt x="1437217" y="184013"/>
                </a:lnTo>
                <a:lnTo>
                  <a:pt x="5036078" y="180669"/>
                </a:lnTo>
                <a:lnTo>
                  <a:pt x="5057775" y="14287"/>
                </a:lnTo>
                <a:lnTo>
                  <a:pt x="5886450" y="0"/>
                </a:lnTo>
                <a:lnTo>
                  <a:pt x="6386512" y="1185862"/>
                </a:lnTo>
                <a:lnTo>
                  <a:pt x="5986462" y="2057400"/>
                </a:lnTo>
                <a:lnTo>
                  <a:pt x="4757737" y="2057400"/>
                </a:lnTo>
                <a:lnTo>
                  <a:pt x="4629150" y="1514475"/>
                </a:lnTo>
                <a:lnTo>
                  <a:pt x="3814762" y="1543050"/>
                </a:lnTo>
                <a:lnTo>
                  <a:pt x="3814762" y="1543050"/>
                </a:lnTo>
                <a:lnTo>
                  <a:pt x="3771900" y="1671637"/>
                </a:lnTo>
                <a:lnTo>
                  <a:pt x="2457450" y="1700212"/>
                </a:lnTo>
                <a:lnTo>
                  <a:pt x="2443162" y="1571625"/>
                </a:lnTo>
                <a:lnTo>
                  <a:pt x="1585912" y="1600200"/>
                </a:lnTo>
                <a:lnTo>
                  <a:pt x="1514475" y="2114550"/>
                </a:lnTo>
                <a:lnTo>
                  <a:pt x="242887" y="2114550"/>
                </a:lnTo>
                <a:lnTo>
                  <a:pt x="0" y="1214437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800B98B7-5984-BF4B-BFAD-BB65DCACDAF7}"/>
              </a:ext>
            </a:extLst>
          </p:cNvPr>
          <p:cNvSpPr/>
          <p:nvPr/>
        </p:nvSpPr>
        <p:spPr>
          <a:xfrm>
            <a:off x="2757488" y="2771786"/>
            <a:ext cx="3657600" cy="1131094"/>
          </a:xfrm>
          <a:custGeom>
            <a:avLst/>
            <a:gdLst>
              <a:gd name="connsiteX0" fmla="*/ 128587 w 3657600"/>
              <a:gd name="connsiteY0" fmla="*/ 0 h 1171575"/>
              <a:gd name="connsiteX1" fmla="*/ 3314700 w 3657600"/>
              <a:gd name="connsiteY1" fmla="*/ 0 h 1171575"/>
              <a:gd name="connsiteX2" fmla="*/ 3657600 w 3657600"/>
              <a:gd name="connsiteY2" fmla="*/ 985837 h 1171575"/>
              <a:gd name="connsiteX3" fmla="*/ 3600450 w 3657600"/>
              <a:gd name="connsiteY3" fmla="*/ 1171575 h 1171575"/>
              <a:gd name="connsiteX4" fmla="*/ 0 w 3657600"/>
              <a:gd name="connsiteY4" fmla="*/ 1171575 h 1171575"/>
              <a:gd name="connsiteX5" fmla="*/ 128587 w 3657600"/>
              <a:gd name="connsiteY5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1171575">
                <a:moveTo>
                  <a:pt x="128587" y="0"/>
                </a:moveTo>
                <a:lnTo>
                  <a:pt x="3314700" y="0"/>
                </a:lnTo>
                <a:lnTo>
                  <a:pt x="3657600" y="985837"/>
                </a:lnTo>
                <a:lnTo>
                  <a:pt x="3600450" y="1171575"/>
                </a:lnTo>
                <a:lnTo>
                  <a:pt x="0" y="1171575"/>
                </a:lnTo>
                <a:lnTo>
                  <a:pt x="12858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80D152B8-AB0A-BF47-B4D7-62F78D28A0CB}"/>
              </a:ext>
            </a:extLst>
          </p:cNvPr>
          <p:cNvSpPr/>
          <p:nvPr/>
        </p:nvSpPr>
        <p:spPr>
          <a:xfrm>
            <a:off x="2386013" y="1785947"/>
            <a:ext cx="1042987" cy="1914525"/>
          </a:xfrm>
          <a:custGeom>
            <a:avLst/>
            <a:gdLst>
              <a:gd name="connsiteX0" fmla="*/ 142875 w 1042987"/>
              <a:gd name="connsiteY0" fmla="*/ 0 h 1914525"/>
              <a:gd name="connsiteX1" fmla="*/ 1042987 w 1042987"/>
              <a:gd name="connsiteY1" fmla="*/ 71438 h 1914525"/>
              <a:gd name="connsiteX2" fmla="*/ 1000125 w 1042987"/>
              <a:gd name="connsiteY2" fmla="*/ 1000125 h 1914525"/>
              <a:gd name="connsiteX3" fmla="*/ 471487 w 1042987"/>
              <a:gd name="connsiteY3" fmla="*/ 1000125 h 1914525"/>
              <a:gd name="connsiteX4" fmla="*/ 371475 w 1042987"/>
              <a:gd name="connsiteY4" fmla="*/ 1914525 h 1914525"/>
              <a:gd name="connsiteX5" fmla="*/ 85725 w 1042987"/>
              <a:gd name="connsiteY5" fmla="*/ 1900238 h 1914525"/>
              <a:gd name="connsiteX6" fmla="*/ 0 w 1042987"/>
              <a:gd name="connsiteY6" fmla="*/ 971550 h 1914525"/>
              <a:gd name="connsiteX7" fmla="*/ 142875 w 1042987"/>
              <a:gd name="connsiteY7" fmla="*/ 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987" h="1914525">
                <a:moveTo>
                  <a:pt x="142875" y="0"/>
                </a:moveTo>
                <a:lnTo>
                  <a:pt x="1042987" y="71438"/>
                </a:lnTo>
                <a:lnTo>
                  <a:pt x="1000125" y="1000125"/>
                </a:lnTo>
                <a:lnTo>
                  <a:pt x="471487" y="1000125"/>
                </a:lnTo>
                <a:lnTo>
                  <a:pt x="371475" y="1914525"/>
                </a:lnTo>
                <a:lnTo>
                  <a:pt x="85725" y="1900238"/>
                </a:lnTo>
                <a:lnTo>
                  <a:pt x="0" y="971550"/>
                </a:lnTo>
                <a:lnTo>
                  <a:pt x="142875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00A91715-A815-4F43-B06B-D004E32B5197}"/>
              </a:ext>
            </a:extLst>
          </p:cNvPr>
          <p:cNvSpPr/>
          <p:nvPr/>
        </p:nvSpPr>
        <p:spPr>
          <a:xfrm>
            <a:off x="5229225" y="1843097"/>
            <a:ext cx="1414463" cy="1828800"/>
          </a:xfrm>
          <a:custGeom>
            <a:avLst/>
            <a:gdLst>
              <a:gd name="connsiteX0" fmla="*/ 0 w 1414463"/>
              <a:gd name="connsiteY0" fmla="*/ 900113 h 1828800"/>
              <a:gd name="connsiteX1" fmla="*/ 142875 w 1414463"/>
              <a:gd name="connsiteY1" fmla="*/ 14288 h 1828800"/>
              <a:gd name="connsiteX2" fmla="*/ 1028700 w 1414463"/>
              <a:gd name="connsiteY2" fmla="*/ 0 h 1828800"/>
              <a:gd name="connsiteX3" fmla="*/ 1414463 w 1414463"/>
              <a:gd name="connsiteY3" fmla="*/ 971550 h 1828800"/>
              <a:gd name="connsiteX4" fmla="*/ 1157288 w 1414463"/>
              <a:gd name="connsiteY4" fmla="*/ 1828800 h 1828800"/>
              <a:gd name="connsiteX5" fmla="*/ 857250 w 1414463"/>
              <a:gd name="connsiteY5" fmla="*/ 900113 h 1828800"/>
              <a:gd name="connsiteX6" fmla="*/ 0 w 1414463"/>
              <a:gd name="connsiteY6" fmla="*/ 90011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463" h="1828800">
                <a:moveTo>
                  <a:pt x="0" y="900113"/>
                </a:moveTo>
                <a:lnTo>
                  <a:pt x="142875" y="14288"/>
                </a:lnTo>
                <a:lnTo>
                  <a:pt x="1028700" y="0"/>
                </a:lnTo>
                <a:lnTo>
                  <a:pt x="1414463" y="971550"/>
                </a:lnTo>
                <a:lnTo>
                  <a:pt x="1157288" y="1828800"/>
                </a:lnTo>
                <a:lnTo>
                  <a:pt x="857250" y="900113"/>
                </a:lnTo>
                <a:lnTo>
                  <a:pt x="0" y="900113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8A615100-AA26-314D-869B-F0C9FFFED842}"/>
              </a:ext>
            </a:extLst>
          </p:cNvPr>
          <p:cNvSpPr/>
          <p:nvPr/>
        </p:nvSpPr>
        <p:spPr>
          <a:xfrm>
            <a:off x="2857500" y="5272097"/>
            <a:ext cx="3257550" cy="542925"/>
          </a:xfrm>
          <a:custGeom>
            <a:avLst/>
            <a:gdLst>
              <a:gd name="connsiteX0" fmla="*/ 0 w 3257550"/>
              <a:gd name="connsiteY0" fmla="*/ 514350 h 542925"/>
              <a:gd name="connsiteX1" fmla="*/ 42863 w 3257550"/>
              <a:gd name="connsiteY1" fmla="*/ 57150 h 542925"/>
              <a:gd name="connsiteX2" fmla="*/ 871538 w 3257550"/>
              <a:gd name="connsiteY2" fmla="*/ 42863 h 542925"/>
              <a:gd name="connsiteX3" fmla="*/ 942975 w 3257550"/>
              <a:gd name="connsiteY3" fmla="*/ 171450 h 542925"/>
              <a:gd name="connsiteX4" fmla="*/ 2300288 w 3257550"/>
              <a:gd name="connsiteY4" fmla="*/ 142875 h 542925"/>
              <a:gd name="connsiteX5" fmla="*/ 2300288 w 3257550"/>
              <a:gd name="connsiteY5" fmla="*/ 142875 h 542925"/>
              <a:gd name="connsiteX6" fmla="*/ 2300288 w 3257550"/>
              <a:gd name="connsiteY6" fmla="*/ 0 h 542925"/>
              <a:gd name="connsiteX7" fmla="*/ 3128963 w 3257550"/>
              <a:gd name="connsiteY7" fmla="*/ 14288 h 542925"/>
              <a:gd name="connsiteX8" fmla="*/ 3257550 w 3257550"/>
              <a:gd name="connsiteY8" fmla="*/ 542925 h 542925"/>
              <a:gd name="connsiteX9" fmla="*/ 42863 w 3257550"/>
              <a:gd name="connsiteY9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7550" h="542925">
                <a:moveTo>
                  <a:pt x="0" y="514350"/>
                </a:moveTo>
                <a:lnTo>
                  <a:pt x="42863" y="57150"/>
                </a:lnTo>
                <a:lnTo>
                  <a:pt x="871538" y="42863"/>
                </a:lnTo>
                <a:lnTo>
                  <a:pt x="942975" y="171450"/>
                </a:lnTo>
                <a:lnTo>
                  <a:pt x="2300288" y="142875"/>
                </a:lnTo>
                <a:lnTo>
                  <a:pt x="2300288" y="142875"/>
                </a:lnTo>
                <a:lnTo>
                  <a:pt x="2300288" y="0"/>
                </a:lnTo>
                <a:lnTo>
                  <a:pt x="3128963" y="14288"/>
                </a:lnTo>
                <a:lnTo>
                  <a:pt x="3257550" y="542925"/>
                </a:lnTo>
                <a:lnTo>
                  <a:pt x="42863" y="542925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EEA5D0CA-B447-0440-A92C-0ECE51928227}"/>
              </a:ext>
            </a:extLst>
          </p:cNvPr>
          <p:cNvSpPr/>
          <p:nvPr/>
        </p:nvSpPr>
        <p:spPr>
          <a:xfrm>
            <a:off x="3000375" y="1000135"/>
            <a:ext cx="2600325" cy="1785937"/>
          </a:xfrm>
          <a:custGeom>
            <a:avLst/>
            <a:gdLst>
              <a:gd name="connsiteX0" fmla="*/ 0 w 2600325"/>
              <a:gd name="connsiteY0" fmla="*/ 771525 h 1785937"/>
              <a:gd name="connsiteX1" fmla="*/ 85725 w 2600325"/>
              <a:gd name="connsiteY1" fmla="*/ 0 h 1785937"/>
              <a:gd name="connsiteX2" fmla="*/ 2343150 w 2600325"/>
              <a:gd name="connsiteY2" fmla="*/ 0 h 1785937"/>
              <a:gd name="connsiteX3" fmla="*/ 2600325 w 2600325"/>
              <a:gd name="connsiteY3" fmla="*/ 857250 h 1785937"/>
              <a:gd name="connsiteX4" fmla="*/ 2328863 w 2600325"/>
              <a:gd name="connsiteY4" fmla="*/ 857250 h 1785937"/>
              <a:gd name="connsiteX5" fmla="*/ 2214563 w 2600325"/>
              <a:gd name="connsiteY5" fmla="*/ 1785937 h 1785937"/>
              <a:gd name="connsiteX6" fmla="*/ 385763 w 2600325"/>
              <a:gd name="connsiteY6" fmla="*/ 1771650 h 1785937"/>
              <a:gd name="connsiteX7" fmla="*/ 442913 w 2600325"/>
              <a:gd name="connsiteY7" fmla="*/ 800100 h 1785937"/>
              <a:gd name="connsiteX8" fmla="*/ 0 w 2600325"/>
              <a:gd name="connsiteY8" fmla="*/ 771525 h 1785937"/>
              <a:gd name="connsiteX0" fmla="*/ 0 w 2600325"/>
              <a:gd name="connsiteY0" fmla="*/ 811866 h 1785937"/>
              <a:gd name="connsiteX1" fmla="*/ 85725 w 2600325"/>
              <a:gd name="connsiteY1" fmla="*/ 0 h 1785937"/>
              <a:gd name="connsiteX2" fmla="*/ 2343150 w 2600325"/>
              <a:gd name="connsiteY2" fmla="*/ 0 h 1785937"/>
              <a:gd name="connsiteX3" fmla="*/ 2600325 w 2600325"/>
              <a:gd name="connsiteY3" fmla="*/ 857250 h 1785937"/>
              <a:gd name="connsiteX4" fmla="*/ 2328863 w 2600325"/>
              <a:gd name="connsiteY4" fmla="*/ 857250 h 1785937"/>
              <a:gd name="connsiteX5" fmla="*/ 2214563 w 2600325"/>
              <a:gd name="connsiteY5" fmla="*/ 1785937 h 1785937"/>
              <a:gd name="connsiteX6" fmla="*/ 385763 w 2600325"/>
              <a:gd name="connsiteY6" fmla="*/ 1771650 h 1785937"/>
              <a:gd name="connsiteX7" fmla="*/ 442913 w 2600325"/>
              <a:gd name="connsiteY7" fmla="*/ 800100 h 1785937"/>
              <a:gd name="connsiteX8" fmla="*/ 0 w 2600325"/>
              <a:gd name="connsiteY8" fmla="*/ 811866 h 1785937"/>
              <a:gd name="connsiteX0" fmla="*/ 0 w 2600325"/>
              <a:gd name="connsiteY0" fmla="*/ 811866 h 1785937"/>
              <a:gd name="connsiteX1" fmla="*/ 85725 w 2600325"/>
              <a:gd name="connsiteY1" fmla="*/ 0 h 1785937"/>
              <a:gd name="connsiteX2" fmla="*/ 2343150 w 2600325"/>
              <a:gd name="connsiteY2" fmla="*/ 0 h 1785937"/>
              <a:gd name="connsiteX3" fmla="*/ 2600325 w 2600325"/>
              <a:gd name="connsiteY3" fmla="*/ 857250 h 1785937"/>
              <a:gd name="connsiteX4" fmla="*/ 2328863 w 2600325"/>
              <a:gd name="connsiteY4" fmla="*/ 857250 h 1785937"/>
              <a:gd name="connsiteX5" fmla="*/ 2214563 w 2600325"/>
              <a:gd name="connsiteY5" fmla="*/ 1785937 h 1785937"/>
              <a:gd name="connsiteX6" fmla="*/ 385763 w 2600325"/>
              <a:gd name="connsiteY6" fmla="*/ 1771650 h 1785937"/>
              <a:gd name="connsiteX7" fmla="*/ 420501 w 2600325"/>
              <a:gd name="connsiteY7" fmla="*/ 840441 h 1785937"/>
              <a:gd name="connsiteX8" fmla="*/ 0 w 2600325"/>
              <a:gd name="connsiteY8" fmla="*/ 811866 h 178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0325" h="1785937">
                <a:moveTo>
                  <a:pt x="0" y="811866"/>
                </a:moveTo>
                <a:lnTo>
                  <a:pt x="85725" y="0"/>
                </a:lnTo>
                <a:lnTo>
                  <a:pt x="2343150" y="0"/>
                </a:lnTo>
                <a:lnTo>
                  <a:pt x="2600325" y="857250"/>
                </a:lnTo>
                <a:lnTo>
                  <a:pt x="2328863" y="857250"/>
                </a:lnTo>
                <a:lnTo>
                  <a:pt x="2214563" y="1785937"/>
                </a:lnTo>
                <a:lnTo>
                  <a:pt x="385763" y="1771650"/>
                </a:lnTo>
                <a:lnTo>
                  <a:pt x="420501" y="840441"/>
                </a:lnTo>
                <a:lnTo>
                  <a:pt x="0" y="8118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9;p18">
            <a:extLst>
              <a:ext uri="{FF2B5EF4-FFF2-40B4-BE49-F238E27FC236}">
                <a16:creationId xmlns="" xmlns:a16="http://schemas.microsoft.com/office/drawing/2014/main" id="{217933C6-2C58-7E4D-97EA-399FC6E559E1}"/>
              </a:ext>
            </a:extLst>
          </p:cNvPr>
          <p:cNvSpPr txBox="1"/>
          <p:nvPr/>
        </p:nvSpPr>
        <p:spPr>
          <a:xfrm>
            <a:off x="4214022" y="4359284"/>
            <a:ext cx="944563" cy="4699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4" b="1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1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19;p18">
            <a:extLst>
              <a:ext uri="{FF2B5EF4-FFF2-40B4-BE49-F238E27FC236}">
                <a16:creationId xmlns="" xmlns:a16="http://schemas.microsoft.com/office/drawing/2014/main" id="{86D786FA-E94D-F74F-919D-64965D9C06E6}"/>
              </a:ext>
            </a:extLst>
          </p:cNvPr>
          <p:cNvSpPr txBox="1"/>
          <p:nvPr/>
        </p:nvSpPr>
        <p:spPr>
          <a:xfrm>
            <a:off x="4085096" y="2958354"/>
            <a:ext cx="944563" cy="4699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4" b="1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9;p18">
            <a:extLst>
              <a:ext uri="{FF2B5EF4-FFF2-40B4-BE49-F238E27FC236}">
                <a16:creationId xmlns="" xmlns:a16="http://schemas.microsoft.com/office/drawing/2014/main" id="{53DF652D-2DB3-E14F-BD82-7FBB1B784577}"/>
              </a:ext>
            </a:extLst>
          </p:cNvPr>
          <p:cNvSpPr txBox="1"/>
          <p:nvPr/>
        </p:nvSpPr>
        <p:spPr>
          <a:xfrm>
            <a:off x="5464174" y="2045504"/>
            <a:ext cx="944563" cy="4699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4" b="1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3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19;p18">
            <a:extLst>
              <a:ext uri="{FF2B5EF4-FFF2-40B4-BE49-F238E27FC236}">
                <a16:creationId xmlns="" xmlns:a16="http://schemas.microsoft.com/office/drawing/2014/main" id="{488A7C26-A015-0640-893F-E4111B873925}"/>
              </a:ext>
            </a:extLst>
          </p:cNvPr>
          <p:cNvSpPr txBox="1"/>
          <p:nvPr/>
        </p:nvSpPr>
        <p:spPr>
          <a:xfrm>
            <a:off x="2601912" y="1970496"/>
            <a:ext cx="944563" cy="4699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4" b="1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3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19;p18">
            <a:extLst>
              <a:ext uri="{FF2B5EF4-FFF2-40B4-BE49-F238E27FC236}">
                <a16:creationId xmlns="" xmlns:a16="http://schemas.microsoft.com/office/drawing/2014/main" id="{5E08CA4F-8107-9343-8FE3-F44ADF20FFBD}"/>
              </a:ext>
            </a:extLst>
          </p:cNvPr>
          <p:cNvSpPr txBox="1"/>
          <p:nvPr/>
        </p:nvSpPr>
        <p:spPr>
          <a:xfrm>
            <a:off x="4013993" y="1181110"/>
            <a:ext cx="944563" cy="4699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404" b="1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4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0C3CEE-F016-7E49-BDE4-D11DB22F58E1}"/>
              </a:ext>
            </a:extLst>
          </p:cNvPr>
          <p:cNvSpPr txBox="1"/>
          <p:nvPr/>
        </p:nvSpPr>
        <p:spPr>
          <a:xfrm>
            <a:off x="6264686" y="237744"/>
            <a:ext cx="163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bg1">
                    <a:lumMod val="85000"/>
                  </a:schemeClr>
                </a:solidFill>
              </a:rPr>
              <a:t>FASEAMENTO DA</a:t>
            </a:r>
          </a:p>
          <a:p>
            <a:pPr algn="r"/>
            <a:r>
              <a:rPr lang="en-US" sz="1300" b="1" dirty="0">
                <a:solidFill>
                  <a:schemeClr val="bg1">
                    <a:lumMod val="85000"/>
                  </a:schemeClr>
                </a:solidFill>
              </a:rPr>
              <a:t>RECUPERAÇÃO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8E97FCA-5168-D449-9A52-A883ACEC14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63" y="0"/>
            <a:ext cx="12382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762000"/>
            <a:ext cx="8069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FASE </a:t>
            </a:r>
            <a:r>
              <a:rPr lang="pt-BR" sz="2400" dirty="0" err="1"/>
              <a:t>I</a:t>
            </a:r>
            <a:r>
              <a:rPr lang="pt-BR" sz="2400" dirty="0"/>
              <a:t> </a:t>
            </a:r>
            <a:r>
              <a:rPr lang="pt-BR" sz="2400" dirty="0" smtClean="0"/>
              <a:t>–  </a:t>
            </a:r>
            <a:r>
              <a:rPr lang="pt-BR" sz="2400" dirty="0"/>
              <a:t>2.810,50m²</a:t>
            </a:r>
          </a:p>
          <a:p>
            <a:r>
              <a:rPr lang="pt-BR" sz="2400" dirty="0" smtClean="0"/>
              <a:t>FASE </a:t>
            </a:r>
            <a:r>
              <a:rPr lang="pt-BR" sz="2400" dirty="0"/>
              <a:t>II – 451,42m² </a:t>
            </a:r>
          </a:p>
          <a:p>
            <a:r>
              <a:rPr lang="pt-BR" sz="2400" dirty="0" smtClean="0"/>
              <a:t>FASE III -  </a:t>
            </a:r>
            <a:r>
              <a:rPr lang="pt-BR" sz="2400" dirty="0"/>
              <a:t>483,43m²</a:t>
            </a:r>
          </a:p>
          <a:p>
            <a:r>
              <a:rPr lang="pt-BR" sz="2400" dirty="0" smtClean="0"/>
              <a:t>FASE IV -  </a:t>
            </a:r>
            <a:r>
              <a:rPr lang="pt-BR" sz="2400" dirty="0"/>
              <a:t>1.514,47m²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999" y="2500923"/>
            <a:ext cx="7780739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rgbClr val="FF0000"/>
                </a:solidFill>
              </a:rPr>
              <a:t>DESCRIÇÃO DA FASE </a:t>
            </a:r>
            <a:r>
              <a:rPr lang="pt-PT" sz="3600" b="1" dirty="0" smtClean="0">
                <a:solidFill>
                  <a:srgbClr val="FF0000"/>
                </a:solidFill>
              </a:rPr>
              <a:t>1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Reforços</a:t>
            </a:r>
            <a:r>
              <a:rPr lang="pt-PT" sz="2400" dirty="0"/>
              <a:t>, amarrações, </a:t>
            </a:r>
            <a:r>
              <a:rPr lang="pt-PT" sz="2400" dirty="0" err="1"/>
              <a:t>cintamentos</a:t>
            </a:r>
            <a:r>
              <a:rPr lang="pt-PT" sz="2400" dirty="0"/>
              <a:t> e/ou </a:t>
            </a:r>
            <a:r>
              <a:rPr lang="pt-PT" sz="2400" dirty="0" smtClean="0"/>
              <a:t>lajes.</a:t>
            </a:r>
          </a:p>
          <a:p>
            <a:pPr marL="457200" indent="-457200">
              <a:buAutoNum type="arabicPeriod"/>
            </a:pPr>
            <a:r>
              <a:rPr lang="pt-PT" sz="2400" dirty="0" smtClean="0"/>
              <a:t>Reconstrução </a:t>
            </a:r>
            <a:r>
              <a:rPr lang="pt-PT" sz="2400" dirty="0"/>
              <a:t>das coberturas </a:t>
            </a:r>
            <a:r>
              <a:rPr lang="pt-PT" sz="2400" dirty="0" smtClean="0"/>
              <a:t>conforme o </a:t>
            </a:r>
            <a:r>
              <a:rPr lang="pt-PT" sz="2400" dirty="0" err="1"/>
              <a:t>padrã</a:t>
            </a:r>
            <a:r>
              <a:rPr lang="pt-BR" sz="2400" dirty="0"/>
              <a:t>o </a:t>
            </a:r>
            <a:r>
              <a:rPr lang="pt-BR" sz="2400" dirty="0" err="1"/>
              <a:t>histó</a:t>
            </a:r>
            <a:r>
              <a:rPr lang="it-IT" sz="2400" dirty="0" err="1"/>
              <a:t>rico</a:t>
            </a:r>
            <a:r>
              <a:rPr lang="it-IT" sz="2400" dirty="0"/>
              <a:t> da </a:t>
            </a:r>
            <a:r>
              <a:rPr lang="it-IT" sz="2400" dirty="0" smtClean="0"/>
              <a:t>edifica</a:t>
            </a:r>
            <a:r>
              <a:rPr lang="pt-PT" sz="2400" dirty="0" err="1" smtClean="0"/>
              <a:t>çã</a:t>
            </a:r>
            <a:r>
              <a:rPr lang="it-IT" sz="2400" dirty="0" smtClean="0"/>
              <a:t>o.</a:t>
            </a:r>
          </a:p>
          <a:p>
            <a:pPr marL="457200" indent="-457200">
              <a:buAutoNum type="arabicPeriod"/>
            </a:pPr>
            <a:r>
              <a:rPr lang="it-IT" sz="2400" dirty="0" smtClean="0"/>
              <a:t>Moderno sistema de </a:t>
            </a:r>
            <a:r>
              <a:rPr lang="it-IT" sz="2400" dirty="0" err="1" smtClean="0"/>
              <a:t>prevenção</a:t>
            </a:r>
            <a:r>
              <a:rPr lang="it-IT" sz="2400" dirty="0" smtClean="0"/>
              <a:t> de </a:t>
            </a:r>
            <a:r>
              <a:rPr lang="it-IT" sz="2400" dirty="0" err="1" smtClean="0"/>
              <a:t>incêndio</a:t>
            </a:r>
            <a:r>
              <a:rPr lang="it-IT" sz="2400" dirty="0" smtClean="0"/>
              <a:t>, </a:t>
            </a:r>
            <a:r>
              <a:rPr lang="it-IT" sz="2400" dirty="0" err="1" smtClean="0"/>
              <a:t>acessibilidade</a:t>
            </a:r>
            <a:r>
              <a:rPr lang="it-IT" sz="2400" dirty="0" smtClean="0"/>
              <a:t> e </a:t>
            </a:r>
            <a:r>
              <a:rPr lang="it-IT" sz="2400" dirty="0" err="1" smtClean="0"/>
              <a:t>manejo</a:t>
            </a:r>
            <a:r>
              <a:rPr lang="it-IT" sz="2400" dirty="0" smtClean="0"/>
              <a:t> </a:t>
            </a:r>
            <a:r>
              <a:rPr lang="it-IT" sz="2400" dirty="0" err="1" smtClean="0"/>
              <a:t>ambiental</a:t>
            </a:r>
            <a:r>
              <a:rPr lang="it-IT" sz="2400" dirty="0" smtClean="0"/>
              <a:t> (</a:t>
            </a:r>
            <a:r>
              <a:rPr lang="it-IT" sz="2400" dirty="0" err="1" smtClean="0"/>
              <a:t>sustentabilidade</a:t>
            </a:r>
            <a:r>
              <a:rPr lang="it-IT" sz="2400" dirty="0" smtClean="0"/>
              <a:t>).</a:t>
            </a:r>
          </a:p>
          <a:p>
            <a:pPr marL="457200" indent="-457200">
              <a:buFontTx/>
              <a:buAutoNum type="arabicPeriod"/>
            </a:pPr>
            <a:r>
              <a:rPr lang="pt-PT" sz="2400" dirty="0" smtClean="0"/>
              <a:t>Restauração </a:t>
            </a:r>
            <a:r>
              <a:rPr lang="pt-PT" sz="2400" dirty="0"/>
              <a:t>das fachadas garantirá a permanência física e a memória visual da instituição Museu Nacional. </a:t>
            </a:r>
            <a:endParaRPr lang="pt-BR" sz="2400" dirty="0"/>
          </a:p>
          <a:p>
            <a:pPr marL="457200" indent="-457200">
              <a:buAutoNum type="arabicPeriod"/>
            </a:pPr>
            <a:endParaRPr lang="pt-PT" sz="2400" b="1" dirty="0" smtClean="0">
              <a:solidFill>
                <a:srgbClr val="FF0000"/>
              </a:solidFill>
            </a:endParaRPr>
          </a:p>
          <a:p>
            <a:pPr algn="ctr"/>
            <a:endParaRPr lang="pt-PT" b="1" dirty="0">
              <a:solidFill>
                <a:srgbClr val="FF0000"/>
              </a:solidFill>
            </a:endParaRPr>
          </a:p>
          <a:p>
            <a:pPr algn="ctr"/>
            <a:endParaRPr lang="pt-PT" b="1" dirty="0" smtClean="0">
              <a:solidFill>
                <a:srgbClr val="FF0000"/>
              </a:solidFill>
            </a:endParaRPr>
          </a:p>
          <a:p>
            <a:pPr algn="ctr"/>
            <a:endParaRPr lang="pt-PT" b="1" dirty="0">
              <a:solidFill>
                <a:srgbClr val="FF0000"/>
              </a:solidFill>
            </a:endParaRPr>
          </a:p>
          <a:p>
            <a:pPr algn="ctr"/>
            <a:endParaRPr lang="pt-PT" b="1" dirty="0" smtClean="0">
              <a:solidFill>
                <a:srgbClr val="FF0000"/>
              </a:solidFill>
            </a:endParaRPr>
          </a:p>
          <a:p>
            <a:pPr algn="ctr"/>
            <a:endParaRPr lang="pt-PT" b="1" dirty="0">
              <a:solidFill>
                <a:srgbClr val="FF0000"/>
              </a:solidFill>
            </a:endParaRPr>
          </a:p>
          <a:p>
            <a:pPr algn="ctr"/>
            <a:endParaRPr lang="pt-PT" b="1" dirty="0" smtClean="0">
              <a:solidFill>
                <a:srgbClr val="FF0000"/>
              </a:solidFill>
            </a:endParaRPr>
          </a:p>
          <a:p>
            <a:pPr algn="ctr"/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E97FCA-5168-D449-9A52-A883ACEC14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63" y="0"/>
            <a:ext cx="12382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5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2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 smtClean="0"/>
              <a:t>2019 </a:t>
            </a:r>
            <a:r>
              <a:rPr lang="mr-IN" b="1" dirty="0" smtClean="0"/>
              <a:t>–</a:t>
            </a:r>
            <a:r>
              <a:rPr lang="pt-PT" b="1" dirty="0" smtClean="0"/>
              <a:t> Licitação UNESCO-MEC: Elaboração do Projeto Executivo </a:t>
            </a:r>
            <a:r>
              <a:rPr lang="pt-PT" dirty="0" smtClean="0"/>
              <a:t>por meio de </a:t>
            </a:r>
            <a:r>
              <a:rPr lang="pt-PT" b="1" dirty="0" smtClean="0"/>
              <a:t>concurso de consórcios formado por escritórios nacionais </a:t>
            </a:r>
            <a:r>
              <a:rPr lang="pt-PT" dirty="0" smtClean="0"/>
              <a:t>de arquitetura em parceria com internacionais:</a:t>
            </a:r>
          </a:p>
          <a:p>
            <a:r>
              <a:rPr lang="pt-PT" dirty="0" smtClean="0"/>
              <a:t> </a:t>
            </a:r>
            <a:r>
              <a:rPr lang="pt-PT" b="1" dirty="0" smtClean="0"/>
              <a:t>a) projeto do novo </a:t>
            </a:r>
            <a:r>
              <a:rPr lang="pt-PT" b="1" smtClean="0"/>
              <a:t>museu;</a:t>
            </a:r>
          </a:p>
          <a:p>
            <a:r>
              <a:rPr lang="pt-PT" b="1" smtClean="0"/>
              <a:t> </a:t>
            </a:r>
            <a:r>
              <a:rPr lang="pt-PT" b="1" dirty="0" smtClean="0"/>
              <a:t>b) estudos de viabilidade técnico-econômica, legais, ambientais e para um modelo de gestão do futuro Museu </a:t>
            </a:r>
            <a:r>
              <a:rPr lang="pt-PT" dirty="0" smtClean="0"/>
              <a:t>(MEC: R$ 5 milhões) :UFRJ, MEC, IPHAN, IBRAM e BNDES.</a:t>
            </a:r>
          </a:p>
          <a:p>
            <a:pPr marL="457200" indent="-457200">
              <a:buAutoNum type="arabicPeriod"/>
            </a:pPr>
            <a:r>
              <a:rPr lang="en-US" b="1" dirty="0" err="1" smtClean="0"/>
              <a:t>Constituição</a:t>
            </a:r>
            <a:r>
              <a:rPr lang="en-US" b="1" dirty="0" smtClean="0"/>
              <a:t> de </a:t>
            </a:r>
            <a:r>
              <a:rPr lang="en-US" b="1" dirty="0" err="1" smtClean="0"/>
              <a:t>conta</a:t>
            </a:r>
            <a:r>
              <a:rPr lang="en-US" b="1" dirty="0" smtClean="0"/>
              <a:t> com </a:t>
            </a:r>
            <a:r>
              <a:rPr lang="en-US" b="1" dirty="0" err="1" smtClean="0"/>
              <a:t>destinação</a:t>
            </a:r>
            <a:r>
              <a:rPr lang="en-US" b="1" dirty="0" smtClean="0"/>
              <a:t> </a:t>
            </a:r>
            <a:r>
              <a:rPr lang="en-US" b="1" dirty="0" err="1" smtClean="0"/>
              <a:t>específica</a:t>
            </a:r>
            <a:r>
              <a:rPr lang="en-US" b="1" dirty="0" smtClean="0"/>
              <a:t>:  </a:t>
            </a:r>
            <a:r>
              <a:rPr lang="en-US" b="1" dirty="0" err="1" smtClean="0"/>
              <a:t>doações</a:t>
            </a:r>
            <a:r>
              <a:rPr lang="en-US" b="1" dirty="0" smtClean="0"/>
              <a:t>, </a:t>
            </a:r>
            <a:r>
              <a:rPr lang="en-US" b="1" dirty="0" err="1" smtClean="0"/>
              <a:t>aportes</a:t>
            </a:r>
            <a:r>
              <a:rPr lang="en-US" b="1" dirty="0" smtClean="0"/>
              <a:t> </a:t>
            </a:r>
            <a:r>
              <a:rPr lang="en-US" b="1" dirty="0" err="1" smtClean="0"/>
              <a:t>estatais</a:t>
            </a:r>
            <a:r>
              <a:rPr lang="en-US" b="1" dirty="0" smtClean="0"/>
              <a:t>, sob </a:t>
            </a:r>
            <a:r>
              <a:rPr lang="en-US" b="1" dirty="0" err="1" smtClean="0"/>
              <a:t>gestão</a:t>
            </a:r>
            <a:r>
              <a:rPr lang="en-US" b="1" dirty="0" smtClean="0"/>
              <a:t> do BNDES com </a:t>
            </a:r>
            <a:r>
              <a:rPr lang="en-US" b="1" dirty="0" err="1" smtClean="0"/>
              <a:t>conselho</a:t>
            </a:r>
            <a:r>
              <a:rPr lang="en-US" b="1" dirty="0" smtClean="0"/>
              <a:t> </a:t>
            </a:r>
            <a:r>
              <a:rPr lang="en-US" b="1" dirty="0" err="1" smtClean="0"/>
              <a:t>nacional</a:t>
            </a:r>
            <a:r>
              <a:rPr lang="en-US" b="1" dirty="0" smtClean="0"/>
              <a:t> e </a:t>
            </a:r>
            <a:r>
              <a:rPr lang="en-US" b="1" dirty="0" err="1" smtClean="0"/>
              <a:t>internacional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r>
              <a:rPr lang="en-US" b="1" dirty="0" smtClean="0"/>
              <a:t>Portugal</a:t>
            </a:r>
          </a:p>
          <a:p>
            <a:pPr>
              <a:buFontTx/>
              <a:buChar char="-"/>
            </a:pPr>
            <a:r>
              <a:rPr lang="en-US" b="1" dirty="0" err="1" smtClean="0"/>
              <a:t>França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err="1" smtClean="0"/>
              <a:t>Alemanha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México</a:t>
            </a:r>
          </a:p>
          <a:p>
            <a:endParaRPr lang="pt-PT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152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49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Parceria UFRJ- BNDES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A UFRJ </a:t>
            </a:r>
            <a:r>
              <a:rPr lang="pt-PT" dirty="0" smtClean="0"/>
              <a:t>desenvolverá as proposições gerais do </a:t>
            </a:r>
            <a:r>
              <a:rPr lang="pt-PT" dirty="0"/>
              <a:t>Termo de Referência com apoio técnico do BNDES. </a:t>
            </a:r>
            <a:endParaRPr lang="pt-PT" dirty="0" smtClean="0"/>
          </a:p>
          <a:p>
            <a:r>
              <a:rPr lang="pt-PT" dirty="0" smtClean="0"/>
              <a:t>A </a:t>
            </a:r>
            <a:r>
              <a:rPr lang="pt-PT" dirty="0"/>
              <a:t>especificação final </a:t>
            </a:r>
            <a:r>
              <a:rPr lang="pt-PT" dirty="0" smtClean="0"/>
              <a:t>será feita </a:t>
            </a:r>
            <a:r>
              <a:rPr lang="pt-PT" dirty="0"/>
              <a:t>em parceria entre a UFRJ, </a:t>
            </a:r>
            <a:r>
              <a:rPr lang="pt-PT" dirty="0" smtClean="0"/>
              <a:t>MEC, UNESCO e IPHAN.</a:t>
            </a:r>
          </a:p>
          <a:p>
            <a:r>
              <a:rPr lang="pt-PT" dirty="0" smtClean="0"/>
              <a:t> A UNESCO será encarregada do processo </a:t>
            </a:r>
            <a:r>
              <a:rPr lang="pt-PT" dirty="0"/>
              <a:t>de licitação </a:t>
            </a:r>
            <a:r>
              <a:rPr lang="pt-PT" dirty="0" smtClean="0"/>
              <a:t>(a partir de concurso) para </a:t>
            </a:r>
            <a:r>
              <a:rPr lang="pt-PT" dirty="0"/>
              <a:t>a contratação de serviços técnicos especializados de arquitetura e engenharia para a elaboração de projetos executivos relativos à recuperação estrutural e reconstrução das coberturas do Museu Nacional. </a:t>
            </a:r>
            <a:endParaRPr lang="pt-PT" dirty="0" smtClean="0"/>
          </a:p>
          <a:p>
            <a:r>
              <a:rPr lang="pt-PT" dirty="0" smtClean="0"/>
              <a:t>Após </a:t>
            </a:r>
            <a:r>
              <a:rPr lang="pt-PT" dirty="0"/>
              <a:t>finalização desta etapa, ainda no ano de 2019, será contratada empresa especializada </a:t>
            </a:r>
            <a:r>
              <a:rPr lang="pt-PT" dirty="0" smtClean="0"/>
              <a:t>para </a:t>
            </a:r>
            <a:r>
              <a:rPr lang="pt-PT" dirty="0"/>
              <a:t>execução das obras.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0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3">
            <a:extLst>
              <a:ext uri="{FF2B5EF4-FFF2-40B4-BE49-F238E27FC236}">
                <a16:creationId xmlns:a16="http://schemas.microsoft.com/office/drawing/2014/main" xmlns="" id="{C25B753C-B4F0-6E4C-B575-ED89706F5E90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r="82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840383-4E04-CB4A-A47B-D5A79BF309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63" y="0"/>
            <a:ext cx="12382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348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Invisibilidade orçamentária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1. Um patrimônio científico e cultural mundial </a:t>
            </a:r>
          </a:p>
          <a:p>
            <a:r>
              <a:rPr lang="pt-BR" dirty="0" smtClean="0"/>
              <a:t>2. Tesouro não visto pelo orçamento do MEC, MCTIC, MINC.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Prédios históricos, tombados pelo IPHAN, dependem de mecenato</a:t>
            </a:r>
            <a:r>
              <a:rPr lang="pt-BR" dirty="0" smtClean="0"/>
              <a:t> </a:t>
            </a:r>
            <a:r>
              <a:rPr lang="mr-IN" dirty="0" smtClean="0"/>
              <a:t>–</a:t>
            </a:r>
            <a:r>
              <a:rPr lang="pt-BR" dirty="0" smtClean="0"/>
              <a:t> atualmente sem interesse especial nos museus científicos e culturais, </a:t>
            </a:r>
            <a:r>
              <a:rPr lang="pt-BR" dirty="0" smtClean="0">
                <a:solidFill>
                  <a:srgbClr val="FF0000"/>
                </a:solidFill>
              </a:rPr>
              <a:t>emendas parlamentares e projetos específicos (BNDES, FINEP, CNPq, FAPERJ)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68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 cstate="print"/>
          <a:stretch/>
        </p:blipFill>
        <p:spPr>
          <a:xfrm>
            <a:off x="-225" y="1991"/>
            <a:ext cx="9142780" cy="6856009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24516" y="404313"/>
            <a:ext cx="8326729" cy="441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pt-BR" sz="2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Orçamento UFRJ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91861" y="849122"/>
            <a:ext cx="6531024" cy="3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424516" y="959508"/>
            <a:ext cx="8326729" cy="724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5061543" y="1503926"/>
            <a:ext cx="3395806" cy="1132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 descr="UFRJ orcamento total pessoal OCC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5" y="936426"/>
            <a:ext cx="8099369" cy="54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77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 cstate="print"/>
          <a:stretch/>
        </p:blipFill>
        <p:spPr>
          <a:xfrm>
            <a:off x="0" y="-32659"/>
            <a:ext cx="9142780" cy="6856009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24516" y="404313"/>
            <a:ext cx="8326729" cy="441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pt-BR" sz="2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Orçamento UFRJ</a:t>
            </a:r>
            <a:endParaRPr lang="pt-B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91861" y="849122"/>
            <a:ext cx="6531024" cy="3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424516" y="959508"/>
            <a:ext cx="8326729" cy="724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424516" y="404313"/>
            <a:ext cx="8326729" cy="441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Orçamento UFRJ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5061543" y="1503926"/>
            <a:ext cx="3395806" cy="1132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 descr="UFRJ orcamento OCC -camara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1" y="1011998"/>
            <a:ext cx="8370928" cy="54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2" cstate="print"/>
          <a:stretch/>
        </p:blipFill>
        <p:spPr>
          <a:xfrm>
            <a:off x="327" y="0"/>
            <a:ext cx="9142780" cy="6856009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424516" y="404313"/>
            <a:ext cx="8326729" cy="441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Orçamento </a:t>
            </a:r>
            <a:r>
              <a:rPr lang="pt-BR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custeio do </a:t>
            </a:r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Museu: </a:t>
            </a:r>
            <a:r>
              <a:rPr lang="pt-BR" sz="2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$ 7 milhões anuais via UFRJ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Line 2"/>
          <p:cNvSpPr/>
          <p:nvPr/>
        </p:nvSpPr>
        <p:spPr>
          <a:xfrm>
            <a:off x="391861" y="849122"/>
            <a:ext cx="6531024" cy="3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5"/>
          <p:cNvSpPr/>
          <p:nvPr/>
        </p:nvSpPr>
        <p:spPr>
          <a:xfrm>
            <a:off x="848903" y="1895828"/>
            <a:ext cx="7771722" cy="43421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pt-BR" sz="2500" b="1" u="sng" spc="-1" dirty="0" smtClean="0">
                <a:solidFill>
                  <a:srgbClr val="1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UFRJ </a:t>
            </a:r>
            <a:r>
              <a:rPr lang="pt-BR" sz="2500" b="1" u="sng" spc="-1" dirty="0">
                <a:solidFill>
                  <a:srgbClr val="1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paga </a:t>
            </a:r>
            <a:r>
              <a:rPr lang="pt-BR" sz="2500" b="1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 seu orçamento as contas de vigilância, limpeza, transporte para trabalho de campo, luz, água, manutenção de elevadores e aparelhos de ar-condicionado totalizando uma despesa anual de</a:t>
            </a:r>
            <a:endParaRPr lang="pt-BR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4000" b="1" spc="-1" dirty="0" err="1">
                <a:solidFill>
                  <a:srgbClr val="1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pt-BR" sz="4000" b="1" spc="-1" dirty="0">
                <a:solidFill>
                  <a:srgbClr val="1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$ 6,9 milhões</a:t>
            </a:r>
            <a:endParaRPr lang="pt-BR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500" b="1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200" b="1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 valores de setembro de 2018.</a:t>
            </a:r>
          </a:p>
          <a:p>
            <a:pPr algn="ctr">
              <a:lnSpc>
                <a:spcPct val="100000"/>
              </a:lnSpc>
            </a:pPr>
            <a:r>
              <a:rPr lang="pt-BR" sz="2500" b="1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Contudo, não há verba de investimento e para reformas estruturais. </a:t>
            </a:r>
            <a:endParaRPr lang="pt-BR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243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/>
          <p:cNvPicPr/>
          <p:nvPr/>
        </p:nvPicPr>
        <p:blipFill>
          <a:blip r:embed="rId2" cstate="print"/>
          <a:stretch/>
        </p:blipFill>
        <p:spPr>
          <a:xfrm>
            <a:off x="-225" y="-33191"/>
            <a:ext cx="9142780" cy="685600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esultado de imagem para SBPC orÃ§amento MCTIC cortes grÃ¡fic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3" y="228106"/>
            <a:ext cx="8621909" cy="6336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9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/>
          <p:cNvPicPr/>
          <p:nvPr/>
        </p:nvPicPr>
        <p:blipFill>
          <a:blip r:embed="rId2" cstate="print"/>
          <a:stretch/>
        </p:blipFill>
        <p:spPr>
          <a:xfrm>
            <a:off x="1220" y="0"/>
            <a:ext cx="9142780" cy="6856009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PHOTO-2018-09-05-16-00-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3" y="424080"/>
            <a:ext cx="7968734" cy="60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766</Words>
  <Application>Microsoft Office PowerPoint</Application>
  <PresentationFormat>Apresentação na tela (4:3)</PresentationFormat>
  <Paragraphs>111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Mangal</vt:lpstr>
      <vt:lpstr>Wingdings</vt:lpstr>
      <vt:lpstr>Office Theme</vt:lpstr>
      <vt:lpstr>Audiência pública do MN</vt:lpstr>
      <vt:lpstr>Apresentação do PowerPoint</vt:lpstr>
      <vt:lpstr>Apresentação do PowerPoint</vt:lpstr>
      <vt:lpstr>Invisibilidade orçamentária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RECONSTRUÇÃO: ETAPA 1 </vt:lpstr>
      <vt:lpstr>Apresentação do PowerPoint</vt:lpstr>
      <vt:lpstr>ETAPA 2</vt:lpstr>
      <vt:lpstr>CUSTO PRELIMINAR DA ETAPA 2</vt:lpstr>
      <vt:lpstr>Apresentação do PowerPoint</vt:lpstr>
      <vt:lpstr>Apresentação do PowerPoint</vt:lpstr>
      <vt:lpstr>Apresentação do PowerPoint</vt:lpstr>
      <vt:lpstr>FASE 2</vt:lpstr>
      <vt:lpstr>Parceria UFRJ- BNDES</vt:lpstr>
    </vt:vector>
  </TitlesOfParts>
  <Company>UFRJ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do MN</dc:title>
  <dc:creator>Roberto  Leher</dc:creator>
  <cp:lastModifiedBy>Angela Silva Da Veiga</cp:lastModifiedBy>
  <cp:revision>16</cp:revision>
  <dcterms:created xsi:type="dcterms:W3CDTF">2018-10-30T09:34:59Z</dcterms:created>
  <dcterms:modified xsi:type="dcterms:W3CDTF">2018-10-30T16:59:06Z</dcterms:modified>
</cp:coreProperties>
</file>