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57" r:id="rId6"/>
    <p:sldId id="265" r:id="rId7"/>
    <p:sldId id="258" r:id="rId8"/>
    <p:sldId id="261" r:id="rId9"/>
    <p:sldId id="262" r:id="rId10"/>
    <p:sldId id="264" r:id="rId11"/>
    <p:sldId id="269" r:id="rId12"/>
    <p:sldId id="266" r:id="rId13"/>
    <p:sldId id="263" r:id="rId14"/>
    <p:sldId id="267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3F4C-DCB6-4E3B-B658-6CE52B777A77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6F20-AB7E-48B7-A924-FA10F81C8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22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3F4C-DCB6-4E3B-B658-6CE52B777A77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6F20-AB7E-48B7-A924-FA10F81C8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03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3F4C-DCB6-4E3B-B658-6CE52B777A77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6F20-AB7E-48B7-A924-FA10F81C8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73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3F4C-DCB6-4E3B-B658-6CE52B777A77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6F20-AB7E-48B7-A924-FA10F81C8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1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3F4C-DCB6-4E3B-B658-6CE52B777A77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6F20-AB7E-48B7-A924-FA10F81C8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90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3F4C-DCB6-4E3B-B658-6CE52B777A77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6F20-AB7E-48B7-A924-FA10F81C8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49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3F4C-DCB6-4E3B-B658-6CE52B777A77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6F20-AB7E-48B7-A924-FA10F81C8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28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3F4C-DCB6-4E3B-B658-6CE52B777A77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6F20-AB7E-48B7-A924-FA10F81C8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80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3F4C-DCB6-4E3B-B658-6CE52B777A77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6F20-AB7E-48B7-A924-FA10F81C8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33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3F4C-DCB6-4E3B-B658-6CE52B777A77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6F20-AB7E-48B7-A924-FA10F81C8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96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3F4C-DCB6-4E3B-B658-6CE52B777A77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6F20-AB7E-48B7-A924-FA10F81C8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24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33F4C-DCB6-4E3B-B658-6CE52B777A77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16F20-AB7E-48B7-A924-FA10F81C8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88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8171" y="283029"/>
            <a:ext cx="9144000" cy="1534885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Os problemas enfrentados pelo Museu Nacional e perspectivas para o futuro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9571" y="2525485"/>
            <a:ext cx="9144000" cy="3363686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Audiência pública  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Comissão de Educação da Câmara Federal</a:t>
            </a:r>
          </a:p>
          <a:p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Isaac Roitman / Academia Brasileira de Ciências</a:t>
            </a:r>
          </a:p>
          <a:p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de outubro de 2018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03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                   Museu Nacional:  O futuro?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969882"/>
          </a:xfrm>
        </p:spPr>
        <p:txBody>
          <a:bodyPr>
            <a:normAutofit/>
          </a:bodyPr>
          <a:lstStyle/>
          <a:p>
            <a:r>
              <a:rPr lang="pt-BR" dirty="0" smtClean="0"/>
              <a:t>Liberação emergencial </a:t>
            </a:r>
            <a:r>
              <a:rPr lang="pt-BR" b="1" dirty="0" smtClean="0"/>
              <a:t>imediata</a:t>
            </a:r>
            <a:r>
              <a:rPr lang="pt-BR" dirty="0" smtClean="0"/>
              <a:t> de R$ 56 milhões.</a:t>
            </a:r>
          </a:p>
          <a:p>
            <a:r>
              <a:rPr lang="pt-BR" dirty="0" smtClean="0"/>
              <a:t>Retomada das atividades: </a:t>
            </a:r>
            <a:r>
              <a:rPr lang="pt-BR" b="1" dirty="0" smtClean="0"/>
              <a:t>cultural</a:t>
            </a:r>
            <a:r>
              <a:rPr lang="pt-BR" dirty="0" smtClean="0"/>
              <a:t>, na </a:t>
            </a:r>
            <a:r>
              <a:rPr lang="pt-BR" b="1" dirty="0" smtClean="0"/>
              <a:t>educação básica</a:t>
            </a:r>
            <a:r>
              <a:rPr lang="pt-BR" dirty="0" smtClean="0"/>
              <a:t>, no </a:t>
            </a:r>
            <a:r>
              <a:rPr lang="pt-BR" b="1" dirty="0" smtClean="0"/>
              <a:t>ensino</a:t>
            </a:r>
            <a:r>
              <a:rPr lang="pt-BR" dirty="0" smtClean="0"/>
              <a:t>, </a:t>
            </a:r>
            <a:r>
              <a:rPr lang="pt-BR" b="1" dirty="0" smtClean="0"/>
              <a:t>pesquisa</a:t>
            </a:r>
            <a:r>
              <a:rPr lang="pt-BR" dirty="0" smtClean="0"/>
              <a:t> e </a:t>
            </a:r>
            <a:r>
              <a:rPr lang="pt-BR" b="1" dirty="0" smtClean="0"/>
              <a:t>extensão</a:t>
            </a:r>
            <a:r>
              <a:rPr lang="pt-BR" dirty="0" smtClean="0"/>
              <a:t>.</a:t>
            </a:r>
          </a:p>
          <a:p>
            <a:r>
              <a:rPr lang="pt-BR" dirty="0" smtClean="0"/>
              <a:t>Dotação </a:t>
            </a:r>
            <a:r>
              <a:rPr lang="pt-BR" b="1" dirty="0" smtClean="0"/>
              <a:t>orçamentária</a:t>
            </a:r>
            <a:r>
              <a:rPr lang="pt-BR" dirty="0" smtClean="0"/>
              <a:t> compatível com o crescimento e manutenção.</a:t>
            </a:r>
          </a:p>
          <a:p>
            <a:r>
              <a:rPr lang="pt-BR" dirty="0" smtClean="0"/>
              <a:t>Aperfeiçoamento da legislação em prol dos Museus (</a:t>
            </a:r>
            <a:r>
              <a:rPr lang="pt-BR" b="1" dirty="0" smtClean="0"/>
              <a:t>Lei Rouanet</a:t>
            </a:r>
            <a:r>
              <a:rPr lang="pt-BR" dirty="0" smtClean="0"/>
              <a:t>).</a:t>
            </a:r>
          </a:p>
          <a:p>
            <a:r>
              <a:rPr lang="pt-BR" dirty="0" smtClean="0"/>
              <a:t>Incentivar a cooperação </a:t>
            </a:r>
            <a:r>
              <a:rPr lang="pt-BR" b="1" dirty="0" smtClean="0"/>
              <a:t>internacional</a:t>
            </a:r>
            <a:r>
              <a:rPr lang="pt-BR" dirty="0" smtClean="0"/>
              <a:t>.</a:t>
            </a:r>
          </a:p>
          <a:p>
            <a:r>
              <a:rPr lang="pt-BR" dirty="0" smtClean="0"/>
              <a:t>Museologia como </a:t>
            </a:r>
            <a:r>
              <a:rPr lang="pt-BR" b="1" dirty="0" smtClean="0"/>
              <a:t>Ciência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Valorização da </a:t>
            </a:r>
            <a:r>
              <a:rPr lang="pt-BR" b="1" dirty="0" smtClean="0"/>
              <a:t>Ciência</a:t>
            </a:r>
            <a:r>
              <a:rPr lang="pt-BR" dirty="0" smtClean="0"/>
              <a:t>, Tecnologia e Inovação.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587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0372"/>
            <a:ext cx="10515600" cy="107768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      </a:t>
            </a:r>
            <a:r>
              <a:rPr lang="pt-BR" sz="3600" b="1" dirty="0" smtClean="0"/>
              <a:t>Manifesto da ABC, SBPC e Sociedades Científicas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8057"/>
            <a:ext cx="10515600" cy="484890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Será, sim, a reconstrução de uma ideia que o fogo não devora, de um Museu que sirva de referência para as futuras gerações, repetindo a fórmula que esteve presente na sua história, de um acervo histórico e científico apoiado na pesquisa científica, reunindo assim indissoluvelmente a memória e a investigação, o passado e o futuro. </a:t>
            </a:r>
          </a:p>
          <a:p>
            <a:r>
              <a:rPr lang="pt-BR" dirty="0"/>
              <a:t>As chamas que devoraram o Museu Nacional enviaram uma mensagem de alerta para a sociedade brasileira. Para salvar o patrimônio histórico, cultural e científico do país são necessárias medidas concretas e o estabelecimento efetivo de políticas públicas, como aquelas propostas no Livro Azul da IV Conferência Nacional de Ciência, Tecnologia e Inovação. É fundamental que sejam tomadas ações adequadas e urgentes para salvar a ciência, a tecnologia e a inovação no País. Urge impedir que essas chamas se alastrem e consumam o futuro do Brasil.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147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171" y="544287"/>
            <a:ext cx="9949543" cy="58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3" y="381000"/>
            <a:ext cx="10744200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1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     </a:t>
            </a:r>
            <a:r>
              <a:rPr lang="pt-BR" b="1" dirty="0" smtClean="0"/>
              <a:t>Obrigado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179" y="1690688"/>
            <a:ext cx="2933700" cy="133554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028" y="1502229"/>
            <a:ext cx="3203801" cy="14260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179" y="2928258"/>
            <a:ext cx="8629650" cy="374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1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69218"/>
          </a:xfrm>
        </p:spPr>
        <p:txBody>
          <a:bodyPr/>
          <a:lstStyle/>
          <a:p>
            <a:r>
              <a:rPr lang="pt-BR" dirty="0" smtClean="0"/>
              <a:t>              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5629"/>
            <a:ext cx="10515600" cy="4669971"/>
          </a:xfrm>
        </p:spPr>
        <p:txBody>
          <a:bodyPr>
            <a:normAutofit/>
          </a:bodyPr>
          <a:lstStyle/>
          <a:p>
            <a:r>
              <a:rPr lang="pt-BR" dirty="0" smtClean="0"/>
              <a:t>Fundada em 1916 (Sociedade Brasileira de </a:t>
            </a:r>
            <a:r>
              <a:rPr lang="pt-BR" dirty="0" err="1" smtClean="0"/>
              <a:t>Sciencias</a:t>
            </a:r>
            <a:r>
              <a:rPr lang="pt-BR" dirty="0" smtClean="0"/>
              <a:t>) . Nome atual a partir de 1921.</a:t>
            </a:r>
          </a:p>
          <a:p>
            <a:endParaRPr lang="pt-BR" dirty="0" smtClean="0"/>
          </a:p>
          <a:p>
            <a:r>
              <a:rPr lang="pt-BR" dirty="0" smtClean="0"/>
              <a:t>Estimular o desenvolvimento </a:t>
            </a:r>
            <a:r>
              <a:rPr lang="pt-BR" dirty="0"/>
              <a:t>da </a:t>
            </a:r>
            <a:r>
              <a:rPr lang="pt-BR" dirty="0" smtClean="0"/>
              <a:t>pesquisa brasileira </a:t>
            </a:r>
            <a:r>
              <a:rPr lang="pt-BR" dirty="0"/>
              <a:t>e a difusão da importância da ciência como fator fundamental do desenvolvimento </a:t>
            </a:r>
            <a:r>
              <a:rPr lang="pt-BR" dirty="0" smtClean="0"/>
              <a:t>científico e tecnológico </a:t>
            </a:r>
            <a:r>
              <a:rPr lang="pt-BR" dirty="0"/>
              <a:t>do </a:t>
            </a:r>
            <a:r>
              <a:rPr lang="pt-BR" dirty="0" smtClean="0"/>
              <a:t>País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Ciências Matemáticas, </a:t>
            </a:r>
            <a:r>
              <a:rPr lang="pt-BR" dirty="0" smtClean="0"/>
              <a:t>Ciências Físicas, Ciências Químicas, Ciências da Terra, </a:t>
            </a:r>
            <a:r>
              <a:rPr lang="pt-BR" dirty="0"/>
              <a:t>Ciências Biológicas, </a:t>
            </a:r>
            <a:r>
              <a:rPr lang="pt-BR" dirty="0" smtClean="0"/>
              <a:t>Ciências Biomédicas, Ciências da Saúde, Ciências Agrárias, Ciências da Engenharia e Ciências Sociais.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365125"/>
            <a:ext cx="2933700" cy="15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8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029" y="489857"/>
            <a:ext cx="1018902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6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743" y="359230"/>
            <a:ext cx="10689771" cy="58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2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943" y="696913"/>
            <a:ext cx="10613571" cy="58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5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657" y="533400"/>
            <a:ext cx="10003972" cy="55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0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museu nacional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587375"/>
            <a:ext cx="11353800" cy="55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/>
              <a:t>                 Breve história do Museu Nacional</a:t>
            </a:r>
          </a:p>
          <a:p>
            <a:pPr marL="0" indent="0">
              <a:buNone/>
            </a:pPr>
            <a:endParaRPr lang="pt-BR" sz="3200" b="1" dirty="0" smtClean="0"/>
          </a:p>
          <a:p>
            <a:pPr marL="0" indent="0">
              <a:buNone/>
            </a:pPr>
            <a:r>
              <a:rPr lang="pt-BR" sz="3200" dirty="0" smtClean="0"/>
              <a:t>A mais antiga instituição científica do Brasil (1892)</a:t>
            </a:r>
          </a:p>
          <a:p>
            <a:pPr marL="0" indent="0">
              <a:buNone/>
            </a:pPr>
            <a:r>
              <a:rPr lang="pt-BR" sz="3200" dirty="0" smtClean="0"/>
              <a:t>Abrigava um vasto acervo com mais de 20 milhões de itens, englobando alguns dos mais relevantes registros da memória brasileira no campo das Ciências Naturais e Antropológicas.</a:t>
            </a:r>
          </a:p>
          <a:p>
            <a:pPr marL="0" indent="0">
              <a:buNone/>
            </a:pPr>
            <a:r>
              <a:rPr lang="pt-BR" sz="3200" dirty="0" smtClean="0"/>
              <a:t>Na área de ensino oferece cursos de extensão e pós-graduação além de realizar exposições temporárias e atividades educacionais voltadas ao público em geral. </a:t>
            </a:r>
          </a:p>
          <a:p>
            <a:pPr marL="0" indent="0">
              <a:buNone/>
            </a:pPr>
            <a:r>
              <a:rPr lang="pt-BR" sz="3200" dirty="0" smtClean="0"/>
              <a:t>Intensa atividades de pesquisas.</a:t>
            </a:r>
          </a:p>
          <a:p>
            <a:pPr marL="0" indent="0">
              <a:buNone/>
            </a:pPr>
            <a:r>
              <a:rPr lang="pt-BR" sz="3200" dirty="0" smtClean="0"/>
              <a:t>Vinculado à Universidade Federal do Rio de Janeiro desde 1946.</a:t>
            </a:r>
          </a:p>
        </p:txBody>
      </p:sp>
    </p:spTree>
    <p:extLst>
      <p:ext uri="{BB962C8B-B14F-4D97-AF65-F5344CB8AC3E}">
        <p14:creationId xmlns:p14="http://schemas.microsoft.com/office/powerpoint/2010/main" val="43763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736" y="424543"/>
            <a:ext cx="3159577" cy="29500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43" y="424544"/>
            <a:ext cx="3454400" cy="29500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542" y="487474"/>
            <a:ext cx="3624943" cy="28241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543" y="3581400"/>
            <a:ext cx="3352800" cy="29711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35" y="3581400"/>
            <a:ext cx="3159577" cy="31670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3" y="3581400"/>
            <a:ext cx="3624943" cy="29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2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A tragédia de 02 de setembro de 2018 / Antecedentes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1. A não valorização da </a:t>
            </a:r>
            <a:r>
              <a:rPr lang="pt-BR" b="1" dirty="0" smtClean="0"/>
              <a:t>cultura e da pesquisa científica </a:t>
            </a:r>
            <a:r>
              <a:rPr lang="pt-BR" dirty="0" smtClean="0"/>
              <a:t>no Brasil.</a:t>
            </a:r>
          </a:p>
          <a:p>
            <a:endParaRPr lang="pt-BR" dirty="0" smtClean="0"/>
          </a:p>
          <a:p>
            <a:r>
              <a:rPr lang="pt-BR" dirty="0" smtClean="0"/>
              <a:t>2. A cultura de </a:t>
            </a:r>
            <a:r>
              <a:rPr lang="pt-BR" b="1" dirty="0" smtClean="0"/>
              <a:t>não prevenção </a:t>
            </a:r>
            <a:r>
              <a:rPr lang="pt-BR" dirty="0" smtClean="0"/>
              <a:t>no Brasil.</a:t>
            </a:r>
          </a:p>
          <a:p>
            <a:endParaRPr lang="pt-BR" dirty="0" smtClean="0"/>
          </a:p>
          <a:p>
            <a:r>
              <a:rPr lang="pt-BR" dirty="0" smtClean="0"/>
              <a:t>3. A crise financeira das </a:t>
            </a:r>
            <a:r>
              <a:rPr lang="pt-BR" b="1" dirty="0" smtClean="0"/>
              <a:t>Universidades</a:t>
            </a:r>
            <a:r>
              <a:rPr lang="pt-BR" dirty="0" smtClean="0"/>
              <a:t> públicas brasileiras.</a:t>
            </a:r>
          </a:p>
          <a:p>
            <a:endParaRPr lang="pt-BR" dirty="0" smtClean="0"/>
          </a:p>
          <a:p>
            <a:r>
              <a:rPr lang="pt-BR" dirty="0" smtClean="0"/>
              <a:t>4. Infra estrutura deficiente no combate a incêndios (hidrantes).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681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485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do Office</vt:lpstr>
      <vt:lpstr>Os problemas enfrentados pelo Museu Nacional e perspectivas para o futuro</vt:lpstr>
      <vt:lpstr>  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tragédia de 02 de setembro de 2018 / Antecedentes</vt:lpstr>
      <vt:lpstr>                   Museu Nacional:  O futuro?</vt:lpstr>
      <vt:lpstr>      Manifesto da ABC, SBPC e Sociedades Científicas</vt:lpstr>
      <vt:lpstr>Apresentação do PowerPoint</vt:lpstr>
      <vt:lpstr>Apresentação do PowerPoint</vt:lpstr>
      <vt:lpstr>                               Obrigado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problemas enfrentados pelo Museu Nacional e perspectivas para o futuro</dc:title>
  <dc:creator>Isaac</dc:creator>
  <cp:lastModifiedBy>Angela Silva Da Veiga</cp:lastModifiedBy>
  <cp:revision>25</cp:revision>
  <dcterms:created xsi:type="dcterms:W3CDTF">2018-10-27T14:21:29Z</dcterms:created>
  <dcterms:modified xsi:type="dcterms:W3CDTF">2018-10-30T16:42:10Z</dcterms:modified>
</cp:coreProperties>
</file>