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1136" r:id="rId2"/>
    <p:sldId id="969" r:id="rId3"/>
    <p:sldId id="973" r:id="rId4"/>
    <p:sldId id="985" r:id="rId5"/>
    <p:sldId id="982" r:id="rId6"/>
    <p:sldId id="1046" r:id="rId7"/>
    <p:sldId id="970" r:id="rId8"/>
    <p:sldId id="1107" r:id="rId9"/>
    <p:sldId id="822" r:id="rId10"/>
    <p:sldId id="267" r:id="rId11"/>
    <p:sldId id="268" r:id="rId12"/>
    <p:sldId id="270" r:id="rId13"/>
    <p:sldId id="1143" r:id="rId14"/>
    <p:sldId id="855" r:id="rId15"/>
    <p:sldId id="1079" r:id="rId16"/>
    <p:sldId id="1189" r:id="rId17"/>
    <p:sldId id="1190" r:id="rId18"/>
    <p:sldId id="1185" r:id="rId19"/>
    <p:sldId id="1121" r:id="rId20"/>
    <p:sldId id="1133" r:id="rId21"/>
    <p:sldId id="1139" r:id="rId22"/>
    <p:sldId id="1045" r:id="rId23"/>
    <p:sldId id="1181" r:id="rId24"/>
    <p:sldId id="1042" r:id="rId25"/>
    <p:sldId id="978" r:id="rId26"/>
    <p:sldId id="1043" r:id="rId27"/>
    <p:sldId id="1111" r:id="rId28"/>
    <p:sldId id="1038" r:id="rId29"/>
    <p:sldId id="1123" r:id="rId30"/>
    <p:sldId id="1187" r:id="rId31"/>
    <p:sldId id="1191" r:id="rId32"/>
    <p:sldId id="1192" r:id="rId33"/>
    <p:sldId id="271" r:id="rId34"/>
    <p:sldId id="1146" r:id="rId35"/>
    <p:sldId id="971" r:id="rId36"/>
    <p:sldId id="1114" r:id="rId37"/>
    <p:sldId id="1117" r:id="rId38"/>
    <p:sldId id="1171" r:id="rId39"/>
    <p:sldId id="1164" r:id="rId40"/>
    <p:sldId id="1008" r:id="rId41"/>
    <p:sldId id="1047" r:id="rId42"/>
    <p:sldId id="1094" r:id="rId4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9900"/>
    <a:srgbClr val="3333CC"/>
    <a:srgbClr val="000099"/>
    <a:srgbClr val="0033CC"/>
    <a:srgbClr val="996633"/>
    <a:srgbClr val="FFCC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02" autoAdjust="0"/>
    <p:restoredTop sz="94434" autoAdjust="0"/>
  </p:normalViewPr>
  <p:slideViewPr>
    <p:cSldViewPr>
      <p:cViewPr varScale="1">
        <p:scale>
          <a:sx n="116" d="100"/>
          <a:sy n="116" d="100"/>
        </p:scale>
        <p:origin x="1458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60" d="100"/>
        <a:sy n="1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xmlns="" id="{066CF91C-8CAF-4E73-8C9C-B0CF872B7B7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xmlns="" id="{21738688-A992-4A46-805D-D4D813CAEE29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7109" name="Rectangle 5">
            <a:extLst>
              <a:ext uri="{FF2B5EF4-FFF2-40B4-BE49-F238E27FC236}">
                <a16:creationId xmlns:a16="http://schemas.microsoft.com/office/drawing/2014/main" xmlns="" id="{55A87B76-1E97-4BCF-8FE3-D79E3C9691A9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Clique para editar os estilos do texto mestre</a:t>
            </a:r>
          </a:p>
          <a:p>
            <a:pPr lvl="1"/>
            <a:r>
              <a:rPr lang="en-US" altLang="en-US" noProof="0"/>
              <a:t>Segundo nível</a:t>
            </a:r>
          </a:p>
          <a:p>
            <a:pPr lvl="2"/>
            <a:r>
              <a:rPr lang="en-US" altLang="en-US" noProof="0"/>
              <a:t>Terceiro nível</a:t>
            </a:r>
          </a:p>
          <a:p>
            <a:pPr lvl="3"/>
            <a:r>
              <a:rPr lang="en-US" altLang="en-US" noProof="0"/>
              <a:t>Quarto nível</a:t>
            </a:r>
          </a:p>
          <a:p>
            <a:pPr lvl="4"/>
            <a:r>
              <a:rPr lang="en-US" altLang="en-US" noProof="0"/>
              <a:t>Quinto nível</a:t>
            </a:r>
          </a:p>
        </p:txBody>
      </p:sp>
      <p:sp>
        <p:nvSpPr>
          <p:cNvPr id="47110" name="Rectangle 6">
            <a:extLst>
              <a:ext uri="{FF2B5EF4-FFF2-40B4-BE49-F238E27FC236}">
                <a16:creationId xmlns:a16="http://schemas.microsoft.com/office/drawing/2014/main" xmlns="" id="{79CE0447-C9DA-465E-ACBD-3A4C60B9428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7111" name="Rectangle 7">
            <a:extLst>
              <a:ext uri="{FF2B5EF4-FFF2-40B4-BE49-F238E27FC236}">
                <a16:creationId xmlns:a16="http://schemas.microsoft.com/office/drawing/2014/main" xmlns="" id="{9B6F7051-21F4-45E1-854C-346C6ABD9F0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D372C4DF-ABAF-479E-AB61-C0F4BCC31CCD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89752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hape 188">
            <a:extLst>
              <a:ext uri="{FF2B5EF4-FFF2-40B4-BE49-F238E27FC236}">
                <a16:creationId xmlns:a16="http://schemas.microsoft.com/office/drawing/2014/main" xmlns="" id="{9EBBF34B-36EA-4982-BAB5-63782A0C8BFD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round/>
          </a:ln>
        </p:spPr>
      </p:sp>
      <p:sp>
        <p:nvSpPr>
          <p:cNvPr id="54275" name="Shape 189">
            <a:extLst>
              <a:ext uri="{FF2B5EF4-FFF2-40B4-BE49-F238E27FC236}">
                <a16:creationId xmlns:a16="http://schemas.microsoft.com/office/drawing/2014/main" xmlns="" id="{D13C5454-DEE2-4783-BC6A-72CFC2F852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1425" tIns="91425" rIns="91425" bIns="91425"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94972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hape 188"/>
          <p:cNvSpPr>
            <a:spLocks noGrp="1" noRot="1" noChangeAspect="1" noTextEdit="1"/>
          </p:cNvSpPr>
          <p:nvPr>
            <p:ph type="sldImg" idx="2"/>
          </p:nvPr>
        </p:nvSpPr>
        <p:spPr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round/>
          </a:ln>
        </p:spPr>
      </p:sp>
      <p:sp>
        <p:nvSpPr>
          <p:cNvPr id="68611" name="Shape 189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1425" tIns="91425" rIns="91425" bIns="91425"/>
          <a:lstStyle/>
          <a:p>
            <a:pPr>
              <a:spcBef>
                <a:spcPct val="0"/>
              </a:spcBef>
            </a:pPr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1337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hape 188"/>
          <p:cNvSpPr>
            <a:spLocks noGrp="1" noRot="1" noChangeAspect="1" noTextEdit="1"/>
          </p:cNvSpPr>
          <p:nvPr>
            <p:ph type="sldImg" idx="2"/>
          </p:nvPr>
        </p:nvSpPr>
        <p:spPr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round/>
          </a:ln>
        </p:spPr>
      </p:sp>
      <p:sp>
        <p:nvSpPr>
          <p:cNvPr id="68611" name="Shape 189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1425" tIns="91425" rIns="91425" bIns="91425"/>
          <a:lstStyle/>
          <a:p>
            <a:pPr>
              <a:spcBef>
                <a:spcPct val="0"/>
              </a:spcBef>
            </a:pPr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06624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>
            <a:extLst>
              <a:ext uri="{FF2B5EF4-FFF2-40B4-BE49-F238E27FC236}">
                <a16:creationId xmlns:a16="http://schemas.microsoft.com/office/drawing/2014/main" xmlns="" id="{029FA50E-A467-49F8-9173-B6EDDC0894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9A44C89-CF98-4105-A8E1-94A533ED6B91}" type="slidenum">
              <a:rPr lang="en-US" altLang="en-US" smtClean="0">
                <a:cs typeface="Arial" panose="020B0604020202020204" pitchFamily="34" charset="0"/>
              </a:rPr>
              <a:pPr/>
              <a:t>40</a:t>
            </a:fld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74755" name="Rectangle 2">
            <a:extLst>
              <a:ext uri="{FF2B5EF4-FFF2-40B4-BE49-F238E27FC236}">
                <a16:creationId xmlns:a16="http://schemas.microsoft.com/office/drawing/2014/main" xmlns="" id="{592BF6D2-972B-49FC-914C-DEAEE21E3C2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4756" name="Rectangle 3">
            <a:extLst>
              <a:ext uri="{FF2B5EF4-FFF2-40B4-BE49-F238E27FC236}">
                <a16:creationId xmlns:a16="http://schemas.microsoft.com/office/drawing/2014/main" xmlns="" id="{D5592E2B-89D6-40E0-8B24-2FDCD30F4E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07654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hape 188"/>
          <p:cNvSpPr>
            <a:spLocks noGrp="1" noRot="1" noChangeAspect="1" noTextEdit="1"/>
          </p:cNvSpPr>
          <p:nvPr>
            <p:ph type="sldImg" idx="2"/>
          </p:nvPr>
        </p:nvSpPr>
        <p:spPr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round/>
          </a:ln>
        </p:spPr>
      </p:sp>
      <p:sp>
        <p:nvSpPr>
          <p:cNvPr id="17411" name="Shape 189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1425" tIns="91425" rIns="91425" bIns="91425"/>
          <a:lstStyle/>
          <a:p>
            <a:pPr>
              <a:spcBef>
                <a:spcPct val="0"/>
              </a:spcBef>
            </a:pPr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299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xmlns="" id="{89EF951F-10F6-473E-89B8-ED85230A940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F5A2987-701D-474A-90CB-8123CB904AFA}" type="slidenum">
              <a:rPr lang="en-US" altLang="pt-BR" smtClean="0">
                <a:ea typeface="ＭＳ Ｐゴシック" panose="020B0600070205080204" pitchFamily="34" charset="-128"/>
              </a:rPr>
              <a:pPr>
                <a:spcBef>
                  <a:spcPct val="0"/>
                </a:spcBef>
              </a:pPr>
              <a:t>4</a:t>
            </a:fld>
            <a:endParaRPr lang="en-US" altLang="pt-BR">
              <a:ea typeface="ＭＳ Ｐゴシック" panose="020B0600070205080204" pitchFamily="34" charset="-128"/>
            </a:endParaRPr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xmlns="" id="{F98DC3E7-A782-4FB1-9210-952C77B00C1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>
            <a:extLst>
              <a:ext uri="{FF2B5EF4-FFF2-40B4-BE49-F238E27FC236}">
                <a16:creationId xmlns:a16="http://schemas.microsoft.com/office/drawing/2014/main" xmlns="" id="{E86CA61A-11D6-4A01-9435-B425094B6F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pt-BR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9173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hape 188"/>
          <p:cNvSpPr>
            <a:spLocks noGrp="1" noRot="1" noChangeAspect="1" noTextEdit="1"/>
          </p:cNvSpPr>
          <p:nvPr>
            <p:ph type="sldImg" idx="2"/>
          </p:nvPr>
        </p:nvSpPr>
        <p:spPr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round/>
          </a:ln>
        </p:spPr>
      </p:sp>
      <p:sp>
        <p:nvSpPr>
          <p:cNvPr id="70659" name="Shape 189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1425" tIns="91425" rIns="91425" bIns="91425"/>
          <a:lstStyle/>
          <a:p>
            <a:pPr>
              <a:spcBef>
                <a:spcPct val="0"/>
              </a:spcBef>
            </a:pPr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1080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Google Shape;134;g43d60a81ec_0_4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100"/>
            </a:pPr>
            <a:endParaRPr lang="pt-BR" altLang="pt-BR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67" name="Google Shape;135;g43d60a81ec_0_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8229439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134;g43d60a81ec_0_4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100"/>
            </a:pPr>
            <a:endParaRPr lang="pt-BR" altLang="pt-BR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63" name="Google Shape;135;g43d60a81ec_0_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7829245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hape 115"/>
          <p:cNvSpPr>
            <a:spLocks noGrp="1" noRot="1" noChangeAspect="1" noTextEdit="1"/>
          </p:cNvSpPr>
          <p:nvPr>
            <p:ph type="sldImg" idx="2"/>
          </p:nvPr>
        </p:nvSpPr>
        <p:spPr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round/>
          </a:ln>
        </p:spPr>
      </p:sp>
      <p:sp>
        <p:nvSpPr>
          <p:cNvPr id="21507" name="Shape 116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1425" tIns="91425" rIns="91425" bIns="91425"/>
          <a:lstStyle/>
          <a:p>
            <a:pPr>
              <a:spcBef>
                <a:spcPct val="0"/>
              </a:spcBef>
            </a:pPr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0523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>
            <a:extLst>
              <a:ext uri="{FF2B5EF4-FFF2-40B4-BE49-F238E27FC236}">
                <a16:creationId xmlns:a16="http://schemas.microsoft.com/office/drawing/2014/main" xmlns="" id="{F6B54599-E24E-4FF2-A12B-F77ADF9EBD8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>
            <a:extLst>
              <a:ext uri="{FF2B5EF4-FFF2-40B4-BE49-F238E27FC236}">
                <a16:creationId xmlns:a16="http://schemas.microsoft.com/office/drawing/2014/main" xmlns="" id="{17675FB3-7346-42F5-80BA-5C8239A3AF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2965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Google Shape;110;p6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100"/>
            </a:pPr>
            <a:endParaRPr lang="pt-BR" altLang="pt-BR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31" name="Google Shape;111;p6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817227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D6EA9EAE-E3C1-451D-A11D-2E08332A49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F8AB83F4-5D7F-4E72-968E-01B7477E52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9780487A-3175-4273-BB5F-BE462171C6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0DF885-F29D-44C7-B916-36B5F0B17FCD}" type="slidenum">
              <a:rPr lang="en-US" altLang="en-US"/>
              <a:pPr/>
              <a:t>‹nº›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D6EA9EAE-E3C1-451D-A11D-2E08332A49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F8AB83F4-5D7F-4E72-968E-01B7477E52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9780487A-3175-4273-BB5F-BE462171C6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1B6F9D-8BEC-4AFD-A021-7CB9F7B4E333}" type="slidenum">
              <a:rPr lang="en-US" altLang="en-US"/>
              <a:pPr/>
              <a:t>‹nº›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D6EA9EAE-E3C1-451D-A11D-2E08332A49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F8AB83F4-5D7F-4E72-968E-01B7477E52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9780487A-3175-4273-BB5F-BE462171C6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E2B6D0-3B38-45C3-81D7-DE5040ED3B5D}" type="slidenum">
              <a:rPr lang="en-US" altLang="en-US"/>
              <a:pPr/>
              <a:t>‹nº›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D6EA9EAE-E3C1-451D-A11D-2E08332A49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F8AB83F4-5D7F-4E72-968E-01B7477E52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9780487A-3175-4273-BB5F-BE462171C6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4F954F-9652-4152-A286-C210E1C6E3A4}" type="slidenum">
              <a:rPr lang="en-US" altLang="en-US"/>
              <a:pPr/>
              <a:t>‹nº›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600"/>
          </a:xfrm>
          <a:prstGeom prst="rect">
            <a:avLst/>
          </a:prstGeom>
        </p:spPr>
        <p:txBody>
          <a:bodyPr lIns="91425" tIns="91425" rIns="91425" bIns="91425" anchor="b"/>
          <a:lstStyle>
            <a:lvl1pPr lvl="0" rtl="0">
              <a:spcBef>
                <a:spcPts val="0"/>
              </a:spcBef>
              <a:buSzPts val="2400"/>
              <a:buNone/>
              <a:defRPr sz="2400"/>
            </a:lvl1pPr>
            <a:lvl2pPr lvl="1" rtl="0">
              <a:spcBef>
                <a:spcPts val="0"/>
              </a:spcBef>
              <a:buSzPts val="2400"/>
              <a:buNone/>
              <a:defRPr sz="2400"/>
            </a:lvl2pPr>
            <a:lvl3pPr lvl="2" rtl="0">
              <a:spcBef>
                <a:spcPts val="0"/>
              </a:spcBef>
              <a:buSzPts val="2400"/>
              <a:buNone/>
              <a:defRPr sz="2400"/>
            </a:lvl3pPr>
            <a:lvl4pPr lvl="3" rtl="0">
              <a:spcBef>
                <a:spcPts val="0"/>
              </a:spcBef>
              <a:buSzPts val="2400"/>
              <a:buNone/>
              <a:defRPr sz="2400"/>
            </a:lvl4pPr>
            <a:lvl5pPr lvl="4" rtl="0">
              <a:spcBef>
                <a:spcPts val="0"/>
              </a:spcBef>
              <a:buSzPts val="2400"/>
              <a:buNone/>
              <a:defRPr sz="2400"/>
            </a:lvl5pPr>
            <a:lvl6pPr lvl="5" rtl="0">
              <a:spcBef>
                <a:spcPts val="0"/>
              </a:spcBef>
              <a:buSzPts val="2400"/>
              <a:buNone/>
              <a:defRPr sz="2400"/>
            </a:lvl6pPr>
            <a:lvl7pPr lvl="6" rtl="0">
              <a:spcBef>
                <a:spcPts val="0"/>
              </a:spcBef>
              <a:buSzPts val="2400"/>
              <a:buNone/>
              <a:defRPr sz="2400"/>
            </a:lvl7pPr>
            <a:lvl8pPr lvl="7" rtl="0">
              <a:spcBef>
                <a:spcPts val="0"/>
              </a:spcBef>
              <a:buSzPts val="2400"/>
              <a:buNone/>
              <a:defRPr sz="2400"/>
            </a:lvl8pPr>
            <a:lvl9pPr lvl="8" rtl="0">
              <a:spcBef>
                <a:spcPts val="0"/>
              </a:spcBef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200"/>
          </a:xfrm>
          <a:prstGeom prst="rect">
            <a:avLst/>
          </a:prstGeom>
        </p:spPr>
        <p:txBody>
          <a:bodyPr lIns="91425" tIns="91425" rIns="91425" bIns="91425"/>
          <a:lstStyle>
            <a:lvl1pPr lvl="0" rtl="0">
              <a:spcBef>
                <a:spcPts val="0"/>
              </a:spcBef>
              <a:buSzPts val="1200"/>
              <a:buChar char="●"/>
              <a:defRPr sz="1200"/>
            </a:lvl1pPr>
            <a:lvl2pPr lvl="1" rtl="0">
              <a:spcBef>
                <a:spcPts val="0"/>
              </a:spcBef>
              <a:buSzPts val="1200"/>
              <a:buChar char="○"/>
              <a:defRPr sz="1200"/>
            </a:lvl2pPr>
            <a:lvl3pPr lvl="2" rtl="0">
              <a:spcBef>
                <a:spcPts val="0"/>
              </a:spcBef>
              <a:buSzPts val="1200"/>
              <a:buChar char="■"/>
              <a:defRPr sz="1200"/>
            </a:lvl3pPr>
            <a:lvl4pPr lvl="3" rtl="0">
              <a:spcBef>
                <a:spcPts val="0"/>
              </a:spcBef>
              <a:buSzPts val="1200"/>
              <a:buChar char="●"/>
              <a:defRPr sz="1200"/>
            </a:lvl4pPr>
            <a:lvl5pPr lvl="4" rtl="0">
              <a:spcBef>
                <a:spcPts val="0"/>
              </a:spcBef>
              <a:buSzPts val="1200"/>
              <a:buChar char="○"/>
              <a:defRPr sz="1200"/>
            </a:lvl5pPr>
            <a:lvl6pPr lvl="5" rtl="0">
              <a:spcBef>
                <a:spcPts val="0"/>
              </a:spcBef>
              <a:buSzPts val="1200"/>
              <a:buChar char="■"/>
              <a:defRPr sz="1200"/>
            </a:lvl6pPr>
            <a:lvl7pPr lvl="6" rtl="0">
              <a:spcBef>
                <a:spcPts val="0"/>
              </a:spcBef>
              <a:buSzPts val="1200"/>
              <a:buChar char="●"/>
              <a:defRPr sz="1200"/>
            </a:lvl7pPr>
            <a:lvl8pPr lvl="7" rtl="0">
              <a:spcBef>
                <a:spcPts val="0"/>
              </a:spcBef>
              <a:buSzPts val="1200"/>
              <a:buChar char="○"/>
              <a:defRPr sz="1200"/>
            </a:lvl8pPr>
            <a:lvl9pPr lvl="8" rtl="0">
              <a:spcBef>
                <a:spcPts val="0"/>
              </a:spcBef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" name="Shape 33">
            <a:extLst>
              <a:ext uri="{FF2B5EF4-FFF2-40B4-BE49-F238E27FC236}">
                <a16:creationId xmlns:a16="http://schemas.microsoft.com/office/drawing/2014/main" xmlns="" id="{EC10731D-AB0F-40F7-87E4-5C6C4AAB7120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xfrm>
            <a:off x="8497888" y="6251575"/>
            <a:ext cx="549275" cy="525463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5" tIns="91425" rIns="91425" bIns="91425" anchor="ctr">
            <a:noAutofit/>
          </a:bodyPr>
          <a:lstStyle>
            <a:lvl1pPr>
              <a:defRPr/>
            </a:lvl1pPr>
          </a:lstStyle>
          <a:p>
            <a:fld id="{C135D451-AF92-4843-9644-BFAE9AD7014C}" type="slidenum">
              <a:rPr lang="pt-BR" altLang="en-US"/>
              <a:pPr/>
              <a:t>‹nº›</a:t>
            </a:fld>
            <a:endParaRPr lang="pt-B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D6EA9EAE-E3C1-451D-A11D-2E08332A49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F8AB83F4-5D7F-4E72-968E-01B7477E52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9780487A-3175-4273-BB5F-BE462171C6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EB95AB-1F52-43E3-97B3-F7954250B05C}" type="slidenum">
              <a:rPr lang="en-US" altLang="en-US"/>
              <a:pPr/>
              <a:t>‹nº›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D6EA9EAE-E3C1-451D-A11D-2E08332A49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F8AB83F4-5D7F-4E72-968E-01B7477E52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9780487A-3175-4273-BB5F-BE462171C6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5A48BE-9C06-43F6-86E1-5581B2F7FF81}" type="slidenum">
              <a:rPr lang="en-US" altLang="en-US"/>
              <a:pPr/>
              <a:t>‹nº›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6EA9EAE-E3C1-451D-A11D-2E08332A49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8AB83F4-5D7F-4E72-968E-01B7477E52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780487A-3175-4273-BB5F-BE462171C6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0154E1-EAE0-4F62-BE93-A8A7F520D50D}" type="slidenum">
              <a:rPr lang="en-US" altLang="en-US"/>
              <a:pPr/>
              <a:t>‹nº›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D6EA9EAE-E3C1-451D-A11D-2E08332A49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F8AB83F4-5D7F-4E72-968E-01B7477E52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9780487A-3175-4273-BB5F-BE462171C6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62F1D0-7F04-4E7D-A60F-383CCE6AF0C1}" type="slidenum">
              <a:rPr lang="en-US" altLang="en-US"/>
              <a:pPr/>
              <a:t>‹nº›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D6EA9EAE-E3C1-451D-A11D-2E08332A49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F8AB83F4-5D7F-4E72-968E-01B7477E52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9780487A-3175-4273-BB5F-BE462171C6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68F337-5C24-4773-A58A-EAA3598C999F}" type="slidenum">
              <a:rPr lang="en-US" altLang="en-US"/>
              <a:pPr/>
              <a:t>‹nº›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D6EA9EAE-E3C1-451D-A11D-2E08332A49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F8AB83F4-5D7F-4E72-968E-01B7477E52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9780487A-3175-4273-BB5F-BE462171C6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49FF5B-BA20-4920-9D70-047E1B8EF931}" type="slidenum">
              <a:rPr lang="en-US" altLang="en-US"/>
              <a:pPr/>
              <a:t>‹nº›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6EA9EAE-E3C1-451D-A11D-2E08332A49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8AB83F4-5D7F-4E72-968E-01B7477E52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780487A-3175-4273-BB5F-BE462171C6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ABC3B2-E1F3-4149-946A-4C57DE17B19A}" type="slidenum">
              <a:rPr lang="en-US" altLang="en-US"/>
              <a:pPr/>
              <a:t>‹nº›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6EA9EAE-E3C1-451D-A11D-2E08332A49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8AB83F4-5D7F-4E72-968E-01B7477E52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780487A-3175-4273-BB5F-BE462171C6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7ED407-9D2E-4217-85A7-E4B79454FC44}" type="slidenum">
              <a:rPr lang="en-US" altLang="en-US"/>
              <a:pPr/>
              <a:t>‹nº›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FF"/>
            </a:gs>
            <a:gs pos="28000">
              <a:srgbClr val="0000FF"/>
            </a:gs>
            <a:gs pos="100000">
              <a:srgbClr val="000033"/>
            </a:gs>
          </a:gsLst>
          <a:path path="rect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Clique para editar os estilos do texto mestre</a:t>
            </a:r>
          </a:p>
          <a:p>
            <a:pPr lvl="1"/>
            <a:r>
              <a:rPr lang="en-US" altLang="en-US"/>
              <a:t>Segundo nível</a:t>
            </a:r>
          </a:p>
          <a:p>
            <a:pPr lvl="2"/>
            <a:r>
              <a:rPr lang="en-US" altLang="en-US"/>
              <a:t>Terceiro nível</a:t>
            </a:r>
          </a:p>
          <a:p>
            <a:pPr lvl="3"/>
            <a:r>
              <a:rPr lang="en-US" altLang="en-US"/>
              <a:t>Quarto nível</a:t>
            </a:r>
          </a:p>
          <a:p>
            <a:pPr lvl="4"/>
            <a:r>
              <a:rPr lang="en-US" altLang="en-US"/>
              <a:t>Quinto nível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D6EA9EAE-E3C1-451D-A11D-2E08332A499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F8AB83F4-5D7F-4E72-968E-01B7477E523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9780487A-3175-4273-BB5F-BE462171C62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2BF16749-0B99-40AD-A3D5-B49E022C0AAD}" type="slidenum">
              <a:rPr lang="en-US" altLang="en-US"/>
              <a:pPr/>
              <a:t>‹nº›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  <p:sldLayoutId id="2147483927" r:id="rId12"/>
    <p:sldLayoutId id="214748392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w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3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">
            <a:extLst>
              <a:ext uri="{FF2B5EF4-FFF2-40B4-BE49-F238E27FC236}">
                <a16:creationId xmlns:a16="http://schemas.microsoft.com/office/drawing/2014/main" xmlns="" id="{513A274D-8DDF-4398-83BD-7B96151895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5000" t="1927" r="4975" b="23180"/>
          <a:stretch/>
        </p:blipFill>
        <p:spPr bwMode="auto">
          <a:xfrm>
            <a:off x="228600" y="1722436"/>
            <a:ext cx="8763000" cy="475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7" descr="E:\base_hastag_variaçõe_fundoazulcor-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14064" y="5791200"/>
            <a:ext cx="1033005" cy="981725"/>
          </a:xfrm>
          <a:prstGeom prst="rect">
            <a:avLst/>
          </a:prstGeom>
          <a:noFill/>
        </p:spPr>
      </p:pic>
      <p:pic>
        <p:nvPicPr>
          <p:cNvPr id="10" name="Imagem 4">
            <a:extLst>
              <a:ext uri="{FF2B5EF4-FFF2-40B4-BE49-F238E27FC236}">
                <a16:creationId xmlns:a16="http://schemas.microsoft.com/office/drawing/2014/main" xmlns="" id="{A1500FEC-993C-4233-96BF-43C2E37858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4" t="14027" r="14286"/>
          <a:stretch/>
        </p:blipFill>
        <p:spPr>
          <a:xfrm>
            <a:off x="4495800" y="1676400"/>
            <a:ext cx="4572001" cy="4876800"/>
          </a:xfrm>
          <a:prstGeom prst="rect">
            <a:avLst/>
          </a:prstGeom>
        </p:spPr>
      </p:pic>
      <p:sp>
        <p:nvSpPr>
          <p:cNvPr id="13" name="Text Box 2">
            <a:extLst>
              <a:ext uri="{FF2B5EF4-FFF2-40B4-BE49-F238E27FC236}">
                <a16:creationId xmlns:a16="http://schemas.microsoft.com/office/drawing/2014/main" xmlns="" id="{054715DF-01B5-4737-BC72-E023A8571A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152400"/>
            <a:ext cx="9067800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pt-BR" altLang="en-US" sz="3200" b="1" dirty="0">
                <a:solidFill>
                  <a:srgbClr val="FFFF00"/>
                </a:solidFill>
              </a:rPr>
              <a:t>MUSEU NACIONAL/UFRJ:</a:t>
            </a:r>
          </a:p>
          <a:p>
            <a:pPr algn="ctr" eaLnBrk="1" hangingPunct="1"/>
            <a:r>
              <a:rPr lang="pt-BR" altLang="en-US" sz="3200" b="1" dirty="0">
                <a:solidFill>
                  <a:srgbClr val="FFFF00"/>
                </a:solidFill>
                <a:cs typeface="Arial" charset="0"/>
              </a:rPr>
              <a:t>RECONSTRUÇÃO DA INSTITUIÇÃO CIENTÍFICA MAIS ANTIGA DO PAÍS!</a:t>
            </a:r>
            <a:endParaRPr lang="en-US" altLang="en-US" sz="3200" b="1" dirty="0">
              <a:solidFill>
                <a:srgbClr val="FFFF00"/>
              </a:solidFill>
              <a:cs typeface="Arial" charset="0"/>
            </a:endParaRPr>
          </a:p>
        </p:txBody>
      </p:sp>
      <p:pic>
        <p:nvPicPr>
          <p:cNvPr id="14" name="Imagem 8">
            <a:extLst>
              <a:ext uri="{FF2B5EF4-FFF2-40B4-BE49-F238E27FC236}">
                <a16:creationId xmlns:a16="http://schemas.microsoft.com/office/drawing/2014/main" xmlns="" id="{3C6A2247-32B1-4343-80F2-5C708A5B1E4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94172" y="5943600"/>
            <a:ext cx="1597428" cy="838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3">
            <a:extLst>
              <a:ext uri="{FF2B5EF4-FFF2-40B4-BE49-F238E27FC236}">
                <a16:creationId xmlns:a16="http://schemas.microsoft.com/office/drawing/2014/main" xmlns="" id="{E1D738DD-0B6A-4475-B441-493C57B67E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6211887"/>
            <a:ext cx="3886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en-US" altLang="en-US" b="1" dirty="0">
                <a:solidFill>
                  <a:srgbClr val="FFFF00"/>
                </a:solidFill>
              </a:rPr>
              <a:t>Alexander W. A. </a:t>
            </a:r>
            <a:r>
              <a:rPr lang="en-US" altLang="en-US" b="1" dirty="0" err="1">
                <a:solidFill>
                  <a:srgbClr val="FFFF00"/>
                </a:solidFill>
              </a:rPr>
              <a:t>Kellner</a:t>
            </a:r>
            <a:endParaRPr lang="en-US" altLang="en-US" b="1" dirty="0">
              <a:solidFill>
                <a:srgbClr val="FFFF00"/>
              </a:solidFill>
            </a:endParaRPr>
          </a:p>
          <a:p>
            <a:pPr algn="ctr" eaLnBrk="1" hangingPunct="1"/>
            <a:r>
              <a:rPr lang="en-US" altLang="en-US" b="1" dirty="0" err="1">
                <a:solidFill>
                  <a:srgbClr val="FFFF00"/>
                </a:solidFill>
              </a:rPr>
              <a:t>Museu</a:t>
            </a:r>
            <a:r>
              <a:rPr lang="en-US" altLang="en-US" b="1" dirty="0">
                <a:solidFill>
                  <a:srgbClr val="FFFF00"/>
                </a:solidFill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</a:rPr>
              <a:t>Nacional</a:t>
            </a:r>
            <a:r>
              <a:rPr lang="en-US" altLang="en-US" b="1" dirty="0">
                <a:solidFill>
                  <a:srgbClr val="FFFF00"/>
                </a:solidFill>
              </a:rPr>
              <a:t>/UFRJ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E05AA12A-063D-4114-ADF1-D763D87244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10" y="5867399"/>
            <a:ext cx="1086630" cy="90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807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" y="0"/>
            <a:ext cx="6767513" cy="4508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768897"/>
            <a:ext cx="6137244" cy="4089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xmlns="" id="{0AE78D63-5BC9-4A91-8434-86BF0AFAF8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1" r="16917"/>
          <a:stretch>
            <a:fillRect/>
          </a:stretch>
        </p:blipFill>
        <p:spPr bwMode="auto">
          <a:xfrm>
            <a:off x="1600200" y="120402"/>
            <a:ext cx="5791200" cy="6620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83028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5" name="Google Shape;143;p20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635601"/>
            <a:ext cx="4557073" cy="6077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Google Shape;144;p20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03" y="152400"/>
            <a:ext cx="4218497" cy="5625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Google Shape;141;p20">
            <a:extLst>
              <a:ext uri="{FF2B5EF4-FFF2-40B4-BE49-F238E27FC236}">
                <a16:creationId xmlns:a16="http://schemas.microsoft.com/office/drawing/2014/main" xmlns="" id="{C9E9377A-AA35-4A7D-AF45-BFEF188C8626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28183"/>
            <a:ext cx="4556990" cy="6077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Google Shape;142;p20">
            <a:extLst>
              <a:ext uri="{FF2B5EF4-FFF2-40B4-BE49-F238E27FC236}">
                <a16:creationId xmlns:a16="http://schemas.microsoft.com/office/drawing/2014/main" xmlns="" id="{5729C3ED-A68A-4B40-B674-5D78843C665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25" y="228600"/>
            <a:ext cx="4765675" cy="6355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34412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25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75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525" y="1007698"/>
            <a:ext cx="428625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676" y="3974736"/>
            <a:ext cx="2289175" cy="274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76" y="3974736"/>
            <a:ext cx="2149475" cy="274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76" y="1007699"/>
            <a:ext cx="2151063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200" y="998172"/>
            <a:ext cx="2279650" cy="2867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3">
            <a:extLst>
              <a:ext uri="{FF2B5EF4-FFF2-40B4-BE49-F238E27FC236}">
                <a16:creationId xmlns:a16="http://schemas.microsoft.com/office/drawing/2014/main" xmlns="" id="{95D2BABB-3D81-42A1-B822-146E45D6BD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76200"/>
            <a:ext cx="86868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/>
            <a:r>
              <a:rPr lang="pt-BR" altLang="en-US" sz="5400" b="1" dirty="0">
                <a:solidFill>
                  <a:srgbClr val="FFFF00"/>
                </a:solidFill>
              </a:rPr>
              <a:t>Como isso foi possível?</a:t>
            </a:r>
          </a:p>
        </p:txBody>
      </p:sp>
    </p:spTree>
    <p:extLst>
      <p:ext uri="{BB962C8B-B14F-4D97-AF65-F5344CB8AC3E}">
        <p14:creationId xmlns:p14="http://schemas.microsoft.com/office/powerpoint/2010/main" val="1459971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25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B23F9F6-4B6B-4D3C-8FC5-3A91E5120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9" y="419100"/>
            <a:ext cx="9092531" cy="6057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2851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Imagem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1298575"/>
            <a:ext cx="5181600" cy="533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4325" y="4278313"/>
            <a:ext cx="1336675" cy="29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_s3094"/>
          <p:cNvSpPr>
            <a:spLocks noChangeArrowheads="1"/>
          </p:cNvSpPr>
          <p:nvPr/>
        </p:nvSpPr>
        <p:spPr bwMode="auto">
          <a:xfrm>
            <a:off x="2667000" y="508000"/>
            <a:ext cx="4492625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eaLnBrk="1" hangingPunct="1"/>
            <a:r>
              <a:rPr lang="en-US" altLang="pt-BR" sz="3200">
                <a:solidFill>
                  <a:srgbClr val="FFFF00"/>
                </a:solidFill>
                <a:ea typeface="ＭＳ Ｐゴシック" pitchFamily="34" charset="-128"/>
              </a:rPr>
              <a:t>Recursos para Ciência</a:t>
            </a:r>
            <a:endParaRPr lang="pt-BR" altLang="pt-BR" sz="3200"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Imagem 1"/>
          <p:cNvPicPr>
            <a:picLocks noChangeAspect="1"/>
          </p:cNvPicPr>
          <p:nvPr/>
        </p:nvPicPr>
        <p:blipFill>
          <a:blip r:embed="rId2" cstate="print"/>
          <a:srcRect r="10260"/>
          <a:stretch>
            <a:fillRect/>
          </a:stretch>
        </p:blipFill>
        <p:spPr bwMode="auto">
          <a:xfrm>
            <a:off x="76200" y="1608138"/>
            <a:ext cx="8991600" cy="399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3810000" y="698500"/>
            <a:ext cx="16764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pt-BR" altLang="en-US" b="1">
                <a:solidFill>
                  <a:srgbClr val="FFFF00"/>
                </a:solidFill>
              </a:rPr>
              <a:t>RECURSOS:</a:t>
            </a:r>
            <a:endParaRPr lang="en-US" altLang="en-US" b="1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1">
            <a:extLst>
              <a:ext uri="{FF2B5EF4-FFF2-40B4-BE49-F238E27FC236}">
                <a16:creationId xmlns:a16="http://schemas.microsoft.com/office/drawing/2014/main" xmlns="" id="{3F3C4654-D4A4-4779-B59A-ACDBD7FF98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52400"/>
            <a:ext cx="87630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pt-BR" altLang="en-US" sz="2800" dirty="0">
                <a:solidFill>
                  <a:srgbClr val="FFFF00"/>
                </a:solidFill>
                <a:cs typeface="Arial" pitchFamily="34" charset="0"/>
              </a:rPr>
              <a:t> Qual o custo anual de uma instituição com a finalidade do Museu Nacional?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endParaRPr lang="pt-BR" altLang="en-US" sz="2800" dirty="0">
              <a:solidFill>
                <a:srgbClr val="FFFF00"/>
              </a:solidFill>
              <a:cs typeface="Arial" pitchFamily="34" charset="0"/>
            </a:endParaRPr>
          </a:p>
        </p:txBody>
      </p:sp>
      <p:sp>
        <p:nvSpPr>
          <p:cNvPr id="5" name="Retângulo 1">
            <a:extLst>
              <a:ext uri="{FF2B5EF4-FFF2-40B4-BE49-F238E27FC236}">
                <a16:creationId xmlns:a16="http://schemas.microsoft.com/office/drawing/2014/main" xmlns="" id="{22FC1889-469F-4C77-889A-1F1EB2F382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667000"/>
            <a:ext cx="8534400" cy="3182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buNone/>
            </a:pPr>
            <a:r>
              <a:rPr lang="pt-BR" sz="2800" b="1" u="sng" dirty="0">
                <a:solidFill>
                  <a:srgbClr val="FFFF00"/>
                </a:solidFill>
              </a:rPr>
              <a:t>Serviços - total: ~R$ 6.096.000,00 </a:t>
            </a:r>
            <a:r>
              <a:rPr lang="pt-BR" sz="2800" b="1" u="sng" dirty="0">
                <a:solidFill>
                  <a:srgbClr val="FFC000"/>
                </a:solidFill>
              </a:rPr>
              <a:t>(~3 milhões</a:t>
            </a:r>
            <a:r>
              <a:rPr lang="pt-BR" sz="2800" b="1" u="sng" dirty="0">
                <a:solidFill>
                  <a:srgbClr val="FFFF00"/>
                </a:solidFill>
              </a:rPr>
              <a:t>)</a:t>
            </a:r>
            <a:endParaRPr lang="en-US" sz="2800" b="1" u="sng" dirty="0">
              <a:solidFill>
                <a:srgbClr val="FFFF00"/>
              </a:solidFill>
            </a:endParaRPr>
          </a:p>
          <a:p>
            <a:r>
              <a:rPr lang="pt-BR" sz="2400" dirty="0">
                <a:solidFill>
                  <a:srgbClr val="FFFF00"/>
                </a:solidFill>
              </a:rPr>
              <a:t> Brigadistas de incêndio 24 horas (04): ~R$ 1.100.000,00</a:t>
            </a:r>
            <a:endParaRPr lang="en-US" sz="2400" dirty="0">
              <a:solidFill>
                <a:srgbClr val="FFFF00"/>
              </a:solidFill>
            </a:endParaRPr>
          </a:p>
          <a:p>
            <a:r>
              <a:rPr lang="pt-BR" sz="2400" dirty="0">
                <a:solidFill>
                  <a:srgbClr val="FFFF00"/>
                </a:solidFill>
              </a:rPr>
              <a:t> Vigilância: ~R$ 1.800.000,00</a:t>
            </a:r>
            <a:endParaRPr lang="en-US" sz="2400" dirty="0">
              <a:solidFill>
                <a:srgbClr val="FFFF00"/>
              </a:solidFill>
            </a:endParaRPr>
          </a:p>
          <a:p>
            <a:r>
              <a:rPr lang="pt-BR" sz="2400" dirty="0">
                <a:solidFill>
                  <a:srgbClr val="FFFF00"/>
                </a:solidFill>
              </a:rPr>
              <a:t> Vigias/porteiros: ~R$ 960.000,00</a:t>
            </a:r>
            <a:endParaRPr lang="en-US" sz="2400" dirty="0">
              <a:solidFill>
                <a:srgbClr val="FFFF00"/>
              </a:solidFill>
            </a:endParaRPr>
          </a:p>
          <a:p>
            <a:r>
              <a:rPr lang="pt-BR" sz="2400" dirty="0">
                <a:solidFill>
                  <a:srgbClr val="FFFF00"/>
                </a:solidFill>
              </a:rPr>
              <a:t> Almoxarifado e continuo: ~ R$ 150.000,00</a:t>
            </a:r>
          </a:p>
          <a:p>
            <a:r>
              <a:rPr lang="pt-BR" sz="2400" dirty="0">
                <a:solidFill>
                  <a:srgbClr val="FFC000"/>
                </a:solidFill>
              </a:rPr>
              <a:t> Segurança: ~R$ 2.940.000,00</a:t>
            </a:r>
          </a:p>
          <a:p>
            <a:r>
              <a:rPr lang="pt-BR" sz="2400" dirty="0">
                <a:solidFill>
                  <a:srgbClr val="FFC000"/>
                </a:solidFill>
              </a:rPr>
              <a:t> Elevador: ~R$ 45.000,00</a:t>
            </a:r>
          </a:p>
        </p:txBody>
      </p:sp>
      <p:sp>
        <p:nvSpPr>
          <p:cNvPr id="6" name="Retângulo 1">
            <a:extLst>
              <a:ext uri="{FF2B5EF4-FFF2-40B4-BE49-F238E27FC236}">
                <a16:creationId xmlns:a16="http://schemas.microsoft.com/office/drawing/2014/main" xmlns="" id="{1512EBFA-9B34-4D7F-B120-5F5421A351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165" y="914400"/>
            <a:ext cx="87630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endParaRPr lang="pt-BR" altLang="en-US" sz="2800" dirty="0">
              <a:solidFill>
                <a:srgbClr val="FFFF00"/>
              </a:solidFill>
              <a:cs typeface="Arial" pitchFamily="34" charset="0"/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pt-BR" altLang="en-US" sz="2800" dirty="0">
                <a:solidFill>
                  <a:srgbClr val="FFFF00"/>
                </a:solidFill>
                <a:cs typeface="Arial" pitchFamily="34" charset="0"/>
              </a:rPr>
              <a:t>Fora salários, em prédios em </a:t>
            </a:r>
            <a:r>
              <a:rPr lang="pt-BR" altLang="en-US" sz="2800">
                <a:solidFill>
                  <a:srgbClr val="FFFF00"/>
                </a:solidFill>
                <a:cs typeface="Arial" pitchFamily="34" charset="0"/>
              </a:rPr>
              <a:t>boas condições: </a:t>
            </a:r>
            <a:endParaRPr lang="pt-BR" altLang="en-US" sz="2800" dirty="0">
              <a:solidFill>
                <a:srgbClr val="FFFF00"/>
              </a:solidFill>
              <a:cs typeface="Arial" pitchFamily="34" charset="0"/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pt-BR" altLang="en-US" sz="2800" dirty="0">
                <a:solidFill>
                  <a:srgbClr val="FFFF00"/>
                </a:solidFill>
                <a:cs typeface="Arial" pitchFamily="34" charset="0"/>
              </a:rPr>
              <a:t>~ </a:t>
            </a:r>
            <a:r>
              <a:rPr lang="pt-BR" altLang="en-US" sz="2800" b="1" dirty="0">
                <a:solidFill>
                  <a:srgbClr val="FFFF00"/>
                </a:solidFill>
                <a:cs typeface="Arial" pitchFamily="34" charset="0"/>
              </a:rPr>
              <a:t>R$ 13,115 milhões </a:t>
            </a:r>
            <a:r>
              <a:rPr lang="pt-BR" altLang="en-US" sz="2800" b="1" dirty="0">
                <a:solidFill>
                  <a:srgbClr val="FFC000"/>
                </a:solidFill>
                <a:cs typeface="Arial" pitchFamily="34" charset="0"/>
              </a:rPr>
              <a:t>(R$ 6,265 milhões)</a:t>
            </a:r>
          </a:p>
        </p:txBody>
      </p:sp>
    </p:spTree>
    <p:extLst>
      <p:ext uri="{BB962C8B-B14F-4D97-AF65-F5344CB8AC3E}">
        <p14:creationId xmlns:p14="http://schemas.microsoft.com/office/powerpoint/2010/main" val="1263129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BED9282F-0AC8-4E78-A1CC-45FE0F0093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824329"/>
            <a:ext cx="8534400" cy="5029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buNone/>
            </a:pPr>
            <a:r>
              <a:rPr lang="pt-BR" sz="2800" b="1" u="sng" dirty="0">
                <a:solidFill>
                  <a:srgbClr val="FFFF00"/>
                </a:solidFill>
              </a:rPr>
              <a:t>Manutenção - total: ~R$ 6.520.000,00</a:t>
            </a:r>
          </a:p>
          <a:p>
            <a:pPr algn="ctr">
              <a:buNone/>
            </a:pPr>
            <a:r>
              <a:rPr lang="pt-BR" sz="2800" b="1" u="sng" dirty="0">
                <a:solidFill>
                  <a:srgbClr val="FFC000"/>
                </a:solidFill>
              </a:rPr>
              <a:t>(R$ 3.280.000,00)</a:t>
            </a:r>
            <a:endParaRPr lang="en-US" sz="2800" b="1" u="sng" dirty="0">
              <a:solidFill>
                <a:srgbClr val="FFC000"/>
              </a:solidFill>
            </a:endParaRPr>
          </a:p>
          <a:p>
            <a:r>
              <a:rPr lang="pt-BR" sz="2400" dirty="0">
                <a:solidFill>
                  <a:srgbClr val="FFFF00"/>
                </a:solidFill>
              </a:rPr>
              <a:t> Rede elétrica (sub estações): ~R$ 80.000,00</a:t>
            </a:r>
            <a:endParaRPr lang="en-US" sz="2400" dirty="0">
              <a:solidFill>
                <a:srgbClr val="FFFF00"/>
              </a:solidFill>
            </a:endParaRPr>
          </a:p>
          <a:p>
            <a:r>
              <a:rPr lang="pt-BR" sz="2400" dirty="0">
                <a:solidFill>
                  <a:srgbClr val="FFFF00"/>
                </a:solidFill>
              </a:rPr>
              <a:t> Ar condicionados: ~ R$ 500.000,00</a:t>
            </a:r>
            <a:endParaRPr lang="en-US" sz="2400" dirty="0">
              <a:solidFill>
                <a:srgbClr val="FFFF00"/>
              </a:solidFill>
            </a:endParaRPr>
          </a:p>
          <a:p>
            <a:r>
              <a:rPr lang="pt-BR" sz="2400" dirty="0">
                <a:solidFill>
                  <a:srgbClr val="FFFF00"/>
                </a:solidFill>
              </a:rPr>
              <a:t> CFTV (circuito fechado de TV) : ~ R$ 300.000,00</a:t>
            </a:r>
            <a:endParaRPr lang="en-US" sz="2400" dirty="0">
              <a:solidFill>
                <a:srgbClr val="FFFF00"/>
              </a:solidFill>
            </a:endParaRPr>
          </a:p>
          <a:p>
            <a:r>
              <a:rPr lang="pt-BR" sz="2400" dirty="0">
                <a:solidFill>
                  <a:srgbClr val="FFFF00"/>
                </a:solidFill>
              </a:rPr>
              <a:t> Detecção de incêndio: ~ R$ 500.000,00</a:t>
            </a:r>
            <a:endParaRPr lang="en-US" sz="2400" dirty="0">
              <a:solidFill>
                <a:srgbClr val="FFFF00"/>
              </a:solidFill>
            </a:endParaRPr>
          </a:p>
          <a:p>
            <a:r>
              <a:rPr lang="pt-BR" sz="2400" dirty="0">
                <a:solidFill>
                  <a:srgbClr val="FFFF00"/>
                </a:solidFill>
              </a:rPr>
              <a:t> Pragas : ~R$ 330.000,00</a:t>
            </a:r>
            <a:endParaRPr lang="en-US" sz="2400" dirty="0">
              <a:solidFill>
                <a:srgbClr val="FFFF00"/>
              </a:solidFill>
            </a:endParaRPr>
          </a:p>
          <a:p>
            <a:r>
              <a:rPr lang="pt-BR" sz="2400" dirty="0">
                <a:solidFill>
                  <a:srgbClr val="FFFF00"/>
                </a:solidFill>
              </a:rPr>
              <a:t> Manutenção predial: ~R$1.000.000,00</a:t>
            </a:r>
            <a:endParaRPr lang="en-US" sz="2400" dirty="0">
              <a:solidFill>
                <a:srgbClr val="FFFF00"/>
              </a:solidFill>
            </a:endParaRPr>
          </a:p>
          <a:p>
            <a:r>
              <a:rPr lang="pt-BR" sz="2400" dirty="0">
                <a:solidFill>
                  <a:srgbClr val="FFFF00"/>
                </a:solidFill>
              </a:rPr>
              <a:t> Jardinagem: ~R$ 530.000,00</a:t>
            </a:r>
          </a:p>
          <a:p>
            <a:r>
              <a:rPr lang="pt-BR" sz="2400" dirty="0">
                <a:solidFill>
                  <a:srgbClr val="FFC000"/>
                </a:solidFill>
              </a:rPr>
              <a:t> Limpeza: ~ R$ 2.280.000,00</a:t>
            </a:r>
          </a:p>
          <a:p>
            <a:r>
              <a:rPr lang="pt-BR" sz="2400" dirty="0">
                <a:solidFill>
                  <a:srgbClr val="FFC000"/>
                </a:solidFill>
              </a:rPr>
              <a:t> Luz outros: R$ 1.000.000,00</a:t>
            </a:r>
            <a:endParaRPr lang="en-US" sz="2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7542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81AEB18E-BEE3-4126-A32F-192667D792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609600"/>
            <a:ext cx="8534400" cy="6063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buNone/>
            </a:pPr>
            <a:r>
              <a:rPr lang="pt-BR" sz="2800" b="1" u="sng" dirty="0">
                <a:solidFill>
                  <a:srgbClr val="FFFF00"/>
                </a:solidFill>
              </a:rPr>
              <a:t>Pesquisa- total: ~R$ 500.000,00</a:t>
            </a:r>
          </a:p>
          <a:p>
            <a:r>
              <a:rPr lang="pt-BR" sz="2400" dirty="0">
                <a:solidFill>
                  <a:srgbClr val="FFFF00"/>
                </a:solidFill>
              </a:rPr>
              <a:t> Motoristas para trabalhos de campo (coletas, campo e disciplinas da pós graduação): ~R$ 380.000,00</a:t>
            </a:r>
            <a:endParaRPr lang="en-US" sz="2400" dirty="0">
              <a:solidFill>
                <a:srgbClr val="FFFF00"/>
              </a:solidFill>
            </a:endParaRPr>
          </a:p>
          <a:p>
            <a:r>
              <a:rPr lang="pt-BR" sz="2400" dirty="0">
                <a:solidFill>
                  <a:srgbClr val="FFFF00"/>
                </a:solidFill>
              </a:rPr>
              <a:t> Manutenção de equipamentos ópticos (lupas e microscópios) R$ : ~ R$120.000,00</a:t>
            </a:r>
          </a:p>
          <a:p>
            <a:endParaRPr lang="pt-BR" sz="2400" dirty="0">
              <a:solidFill>
                <a:srgbClr val="FFFF00"/>
              </a:solidFill>
            </a:endParaRPr>
          </a:p>
          <a:p>
            <a:r>
              <a:rPr lang="pt-BR" sz="2400" dirty="0" err="1">
                <a:solidFill>
                  <a:srgbClr val="FFFF00"/>
                </a:solidFill>
              </a:rPr>
              <a:t>Obs</a:t>
            </a:r>
            <a:r>
              <a:rPr lang="pt-BR" sz="2400" dirty="0">
                <a:solidFill>
                  <a:srgbClr val="FFFF00"/>
                </a:solidFill>
              </a:rPr>
              <a:t>: para equipamentos mais sofisticados, poderia aumentar</a:t>
            </a:r>
          </a:p>
          <a:p>
            <a:pPr>
              <a:buNone/>
            </a:pPr>
            <a:endParaRPr lang="pt-BR" sz="2400" dirty="0">
              <a:solidFill>
                <a:srgbClr val="FFFF00"/>
              </a:solidFill>
            </a:endParaRPr>
          </a:p>
          <a:p>
            <a:pPr>
              <a:buNone/>
            </a:pPr>
            <a:r>
              <a:rPr lang="pt-BR" sz="2400" dirty="0">
                <a:solidFill>
                  <a:srgbClr val="FFFF00"/>
                </a:solidFill>
              </a:rPr>
              <a:t>UFRJ</a:t>
            </a:r>
          </a:p>
          <a:p>
            <a:r>
              <a:rPr lang="pt-BR" sz="2400" dirty="0">
                <a:solidFill>
                  <a:srgbClr val="FFFF00"/>
                </a:solidFill>
              </a:rPr>
              <a:t>Diárias e passagens para pesquisadores e alunos.</a:t>
            </a:r>
          </a:p>
          <a:p>
            <a:endParaRPr lang="pt-BR" sz="2400" dirty="0">
              <a:solidFill>
                <a:srgbClr val="FFFF00"/>
              </a:solidFill>
            </a:endParaRPr>
          </a:p>
          <a:p>
            <a:pPr>
              <a:buNone/>
            </a:pPr>
            <a:r>
              <a:rPr lang="pt-BR" sz="2400" dirty="0">
                <a:solidFill>
                  <a:srgbClr val="FFFF00"/>
                </a:solidFill>
              </a:rPr>
              <a:t>CAPES/CNPQ</a:t>
            </a:r>
          </a:p>
          <a:p>
            <a:r>
              <a:rPr lang="pt-BR" sz="2400" dirty="0">
                <a:solidFill>
                  <a:srgbClr val="FFFF00"/>
                </a:solidFill>
              </a:rPr>
              <a:t>Verbas PROAP e complementações.</a:t>
            </a:r>
          </a:p>
        </p:txBody>
      </p:sp>
    </p:spTree>
    <p:extLst>
      <p:ext uri="{BB962C8B-B14F-4D97-AF65-F5344CB8AC3E}">
        <p14:creationId xmlns:p14="http://schemas.microsoft.com/office/powerpoint/2010/main" val="15344572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Imagem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762000"/>
            <a:ext cx="8859838" cy="541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ângulo de cantos arredondados 2">
            <a:extLst>
              <a:ext uri="{FF2B5EF4-FFF2-40B4-BE49-F238E27FC236}">
                <a16:creationId xmlns:a16="http://schemas.microsoft.com/office/drawing/2014/main" xmlns="" id="{9BA7CF8A-1B7F-4E99-B33A-3FB85101EEB8}"/>
              </a:ext>
            </a:extLst>
          </p:cNvPr>
          <p:cNvSpPr/>
          <p:nvPr/>
        </p:nvSpPr>
        <p:spPr>
          <a:xfrm>
            <a:off x="206375" y="5257800"/>
            <a:ext cx="8785225" cy="5334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tângulo de cantos arredondados 3">
            <a:extLst>
              <a:ext uri="{FF2B5EF4-FFF2-40B4-BE49-F238E27FC236}">
                <a16:creationId xmlns:a16="http://schemas.microsoft.com/office/drawing/2014/main" xmlns="" id="{9455C4F9-F107-484C-968A-A1595ECA4C6F}"/>
              </a:ext>
            </a:extLst>
          </p:cNvPr>
          <p:cNvSpPr/>
          <p:nvPr/>
        </p:nvSpPr>
        <p:spPr>
          <a:xfrm>
            <a:off x="206375" y="5791200"/>
            <a:ext cx="8785225" cy="38576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xmlns="" id="{8F6A6E1E-0944-43BE-8804-6956150182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5421868"/>
            <a:ext cx="3886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en-US" altLang="en-US" b="1" dirty="0">
                <a:solidFill>
                  <a:srgbClr val="FFFF00"/>
                </a:solidFill>
              </a:rPr>
              <a:t>$ 3,750,000; </a:t>
            </a:r>
            <a:r>
              <a:rPr lang="en-US" altLang="en-US" b="1" dirty="0">
                <a:solidFill>
                  <a:srgbClr val="FFC000"/>
                </a:solidFill>
              </a:rPr>
              <a:t>$ 1,800,000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1778E64C-3929-4CBC-B6B0-91DCA898D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228600"/>
            <a:ext cx="8534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buNone/>
            </a:pPr>
            <a:r>
              <a:rPr lang="pt-BR" sz="2800" b="1" dirty="0">
                <a:solidFill>
                  <a:srgbClr val="FFFF00"/>
                </a:solidFill>
              </a:rPr>
              <a:t>American Museu </a:t>
            </a:r>
            <a:r>
              <a:rPr lang="pt-BR" sz="2800" b="1" dirty="0" err="1">
                <a:solidFill>
                  <a:srgbClr val="FFFF00"/>
                </a:solidFill>
              </a:rPr>
              <a:t>of</a:t>
            </a:r>
            <a:r>
              <a:rPr lang="pt-BR" sz="2800" b="1" dirty="0">
                <a:solidFill>
                  <a:srgbClr val="FFFF00"/>
                </a:solidFill>
              </a:rPr>
              <a:t> Natural </a:t>
            </a:r>
            <a:r>
              <a:rPr lang="pt-BR" sz="2800" b="1" dirty="0" err="1">
                <a:solidFill>
                  <a:srgbClr val="FFFF00"/>
                </a:solidFill>
              </a:rPr>
              <a:t>History</a:t>
            </a:r>
            <a:r>
              <a:rPr lang="pt-BR" sz="2800" b="1" dirty="0">
                <a:solidFill>
                  <a:srgbClr val="FFFF00"/>
                </a:solidFill>
              </a:rPr>
              <a:t> (NY)</a:t>
            </a:r>
          </a:p>
        </p:txBody>
      </p:sp>
    </p:spTree>
    <p:extLst>
      <p:ext uri="{BB962C8B-B14F-4D97-AF65-F5344CB8AC3E}">
        <p14:creationId xmlns:p14="http://schemas.microsoft.com/office/powerpoint/2010/main" val="3199887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hape 192">
            <a:extLst>
              <a:ext uri="{FF2B5EF4-FFF2-40B4-BE49-F238E27FC236}">
                <a16:creationId xmlns:a16="http://schemas.microsoft.com/office/drawing/2014/main" xmlns="" id="{E6EB8721-B4C4-446C-BE2D-5E74BF54AA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229225" y="1428750"/>
            <a:ext cx="2808288" cy="4238625"/>
          </a:xfrm>
        </p:spPr>
        <p:txBody>
          <a:bodyPr/>
          <a:lstStyle/>
          <a:p>
            <a:pPr marL="0" indent="0">
              <a:spcBef>
                <a:spcPct val="0"/>
              </a:spcBef>
              <a:buFontTx/>
              <a:buNone/>
            </a:pPr>
            <a:endParaRPr lang="en-US" altLang="en-US"/>
          </a:p>
          <a:p>
            <a:pPr marL="0" indent="0">
              <a:spcBef>
                <a:spcPct val="0"/>
              </a:spcBef>
              <a:buFontTx/>
              <a:buNone/>
            </a:pPr>
            <a:endParaRPr lang="en-US" altLang="en-US"/>
          </a:p>
        </p:txBody>
      </p:sp>
      <p:pic>
        <p:nvPicPr>
          <p:cNvPr id="53251" name="Imagem 1">
            <a:extLst>
              <a:ext uri="{FF2B5EF4-FFF2-40B4-BE49-F238E27FC236}">
                <a16:creationId xmlns:a16="http://schemas.microsoft.com/office/drawing/2014/main" xmlns="" id="{44251493-9677-4305-869B-2F1DB10666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476250"/>
            <a:ext cx="8458200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52454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1CCE9F05-ED3E-427C-893A-3856A2E8FF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43000"/>
            <a:ext cx="8305800" cy="5539904"/>
          </a:xfrm>
          <a:prstGeom prst="rect">
            <a:avLst/>
          </a:prstGeom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xmlns="" id="{8BE9D69D-4117-479A-80E4-455D092636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52400"/>
            <a:ext cx="88392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pt-BR" altLang="en-US" sz="5400" b="1" dirty="0">
                <a:solidFill>
                  <a:srgbClr val="FFFF00"/>
                </a:solidFill>
              </a:rPr>
              <a:t>O que sobrou?</a:t>
            </a:r>
          </a:p>
        </p:txBody>
      </p:sp>
    </p:spTree>
    <p:extLst>
      <p:ext uri="{BB962C8B-B14F-4D97-AF65-F5344CB8AC3E}">
        <p14:creationId xmlns:p14="http://schemas.microsoft.com/office/powerpoint/2010/main" val="604667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787324C-A8E6-4E76-B0EE-FC4CD65A37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88177"/>
            <a:ext cx="3733800" cy="66936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15BFC8C-2589-4C57-A3BC-1326A6E9C8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57"/>
          <a:stretch/>
        </p:blipFill>
        <p:spPr>
          <a:xfrm>
            <a:off x="3352800" y="762000"/>
            <a:ext cx="5667374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37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Imagem 2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288" y="914400"/>
            <a:ext cx="8861425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959693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A4777FC-5076-4855-A5DA-C8799DF306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42900"/>
            <a:ext cx="838200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4306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hape 140"/>
          <p:cNvSpPr txBox="1">
            <a:spLocks noChangeArrowheads="1"/>
          </p:cNvSpPr>
          <p:nvPr/>
        </p:nvSpPr>
        <p:spPr bwMode="auto">
          <a:xfrm>
            <a:off x="990600" y="457200"/>
            <a:ext cx="71628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/>
          <a:lstStyle/>
          <a:p>
            <a:pPr algn="ctr"/>
            <a:r>
              <a:rPr lang="pt-BR" altLang="en-US" sz="4000" b="1" dirty="0">
                <a:solidFill>
                  <a:srgbClr val="FFFF00"/>
                </a:solidFill>
                <a:latin typeface="Raleway" charset="0"/>
                <a:ea typeface="Raleway" charset="0"/>
                <a:cs typeface="Raleway" charset="0"/>
                <a:sym typeface="Raleway" charset="0"/>
              </a:rPr>
              <a:t>Repensar e atualizar</a:t>
            </a:r>
          </a:p>
          <a:p>
            <a:pPr algn="ctr"/>
            <a:r>
              <a:rPr lang="pt-BR" altLang="en-US" sz="4000" b="1" dirty="0">
                <a:solidFill>
                  <a:srgbClr val="FFFF00"/>
                </a:solidFill>
                <a:latin typeface="Raleway" charset="0"/>
                <a:ea typeface="Raleway" charset="0"/>
                <a:cs typeface="Raleway" charset="0"/>
                <a:sym typeface="Raleway" charset="0"/>
              </a:rPr>
              <a:t>.....</a:t>
            </a:r>
          </a:p>
          <a:p>
            <a:pPr algn="ctr"/>
            <a:endParaRPr lang="pt-BR" altLang="en-US" sz="4000" b="1" dirty="0">
              <a:solidFill>
                <a:srgbClr val="FFFF00"/>
              </a:solidFill>
              <a:latin typeface="Raleway" charset="0"/>
              <a:ea typeface="Raleway" charset="0"/>
              <a:cs typeface="Raleway" charset="0"/>
              <a:sym typeface="Raleway" charset="0"/>
            </a:endParaRPr>
          </a:p>
          <a:p>
            <a:pPr algn="ctr"/>
            <a:r>
              <a:rPr lang="pt-BR" altLang="en-US" sz="4000" b="1" dirty="0">
                <a:solidFill>
                  <a:srgbClr val="FFFF00"/>
                </a:solidFill>
                <a:latin typeface="Raleway" charset="0"/>
                <a:ea typeface="Raleway" charset="0"/>
                <a:cs typeface="Raleway" charset="0"/>
                <a:sym typeface="Raleway" charset="0"/>
              </a:rPr>
              <a:t>Não perdemos a capacidade de criar</a:t>
            </a:r>
          </a:p>
          <a:p>
            <a:pPr algn="ctr"/>
            <a:endParaRPr lang="pt-BR" altLang="en-US" sz="4000" b="1" dirty="0">
              <a:solidFill>
                <a:srgbClr val="FFFF00"/>
              </a:solidFill>
              <a:latin typeface="Raleway" charset="0"/>
              <a:ea typeface="Raleway" charset="0"/>
              <a:cs typeface="Raleway" charset="0"/>
              <a:sym typeface="Raleway" charset="0"/>
            </a:endParaRPr>
          </a:p>
          <a:p>
            <a:r>
              <a:rPr lang="pt-BR" altLang="en-US" sz="3200" b="1" dirty="0">
                <a:solidFill>
                  <a:srgbClr val="FFFF00"/>
                </a:solidFill>
                <a:latin typeface="Raleway" charset="0"/>
                <a:ea typeface="Raleway" charset="0"/>
                <a:cs typeface="Raleway" charset="0"/>
                <a:sym typeface="Raleway" charset="0"/>
              </a:rPr>
              <a:t>-Um novo Museu (área expositiva)</a:t>
            </a:r>
          </a:p>
          <a:p>
            <a:pPr>
              <a:buFontTx/>
              <a:buChar char="-"/>
            </a:pPr>
            <a:r>
              <a:rPr lang="pt-BR" sz="3200" b="1" dirty="0">
                <a:solidFill>
                  <a:srgbClr val="FFFF00"/>
                </a:solidFill>
                <a:latin typeface="Raleway"/>
                <a:ea typeface="Raleway"/>
                <a:cs typeface="Raleway"/>
                <a:sym typeface="Raleway"/>
              </a:rPr>
              <a:t>Ampliação institucional</a:t>
            </a:r>
          </a:p>
          <a:p>
            <a:pPr>
              <a:buFontTx/>
              <a:buChar char="-"/>
            </a:pPr>
            <a:r>
              <a:rPr lang="pt-BR" altLang="en-US" sz="3200" b="1" dirty="0">
                <a:solidFill>
                  <a:srgbClr val="FFFF00"/>
                </a:solidFill>
                <a:latin typeface="Raleway"/>
                <a:ea typeface="Raleway" charset="0"/>
                <a:cs typeface="Raleway" charset="0"/>
                <a:sym typeface="Raleway"/>
              </a:rPr>
              <a:t>Reconstru</a:t>
            </a:r>
            <a:r>
              <a:rPr lang="pt-BR" sz="3200" b="1" dirty="0">
                <a:solidFill>
                  <a:srgbClr val="FFFF00"/>
                </a:solidFill>
                <a:latin typeface="Raleway"/>
                <a:ea typeface="Raleway"/>
                <a:cs typeface="Raleway"/>
                <a:sym typeface="Raleway"/>
              </a:rPr>
              <a:t>ção do edifício</a:t>
            </a:r>
          </a:p>
          <a:p>
            <a:pPr>
              <a:buFontTx/>
              <a:buChar char="-"/>
            </a:pPr>
            <a:r>
              <a:rPr lang="pt-BR" altLang="en-US" sz="3200" b="1" dirty="0">
                <a:solidFill>
                  <a:srgbClr val="FFFF00"/>
                </a:solidFill>
                <a:latin typeface="Raleway"/>
                <a:ea typeface="Raleway" charset="0"/>
                <a:cs typeface="Raleway" charset="0"/>
                <a:sym typeface="Raleway"/>
              </a:rPr>
              <a:t>Preserva</a:t>
            </a:r>
            <a:r>
              <a:rPr lang="pt-BR" sz="3200" b="1" dirty="0">
                <a:solidFill>
                  <a:srgbClr val="FFFF00"/>
                </a:solidFill>
                <a:latin typeface="Raleway"/>
                <a:ea typeface="Raleway"/>
                <a:cs typeface="Raleway"/>
                <a:sym typeface="Raleway"/>
              </a:rPr>
              <a:t>ção do acervo</a:t>
            </a:r>
            <a:endParaRPr lang="pt-BR" altLang="en-US" sz="3200" b="1" dirty="0">
              <a:solidFill>
                <a:srgbClr val="FFFF00"/>
              </a:solidFill>
              <a:latin typeface="Raleway" charset="0"/>
              <a:ea typeface="Raleway" charset="0"/>
              <a:cs typeface="Raleway" charset="0"/>
              <a:sym typeface="Ralewa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7193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hape 118"/>
          <p:cNvSpPr>
            <a:spLocks noGrp="1" noChangeArrowheads="1"/>
          </p:cNvSpPr>
          <p:nvPr>
            <p:ph type="title"/>
          </p:nvPr>
        </p:nvSpPr>
        <p:spPr>
          <a:xfrm>
            <a:off x="258763" y="5454650"/>
            <a:ext cx="2808287" cy="1006475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pt-BR" altLang="en-US"/>
              <a:t>Então, A Tese!</a:t>
            </a:r>
          </a:p>
        </p:txBody>
      </p:sp>
      <p:sp>
        <p:nvSpPr>
          <p:cNvPr id="119" name="Shape 119">
            <a:extLst>
              <a:ext uri="{FF2B5EF4-FFF2-40B4-BE49-F238E27FC236}">
                <a16:creationId xmlns:a16="http://schemas.microsoft.com/office/drawing/2014/main" xmlns="" id="{3278C66C-4330-4733-B2A7-3CBBA1DEC74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0" y="4540250"/>
            <a:ext cx="9144000" cy="2317750"/>
          </a:xfrm>
          <a:solidFill>
            <a:schemeClr val="accent5"/>
          </a:solidFill>
        </p:spPr>
        <p:txBody>
          <a:bodyPr>
            <a:noAutofit/>
          </a:bodyPr>
          <a:lstStyle/>
          <a:p>
            <a:pPr>
              <a:buFontTx/>
              <a:buNone/>
              <a:defRPr/>
            </a:pPr>
            <a:r>
              <a:rPr lang="pt-BR" dirty="0"/>
              <a:t>Quartzo</a:t>
            </a:r>
            <a:endParaRPr dirty="0"/>
          </a:p>
        </p:txBody>
      </p:sp>
      <p:pic>
        <p:nvPicPr>
          <p:cNvPr id="20484" name="Shape 123"/>
          <p:cNvPicPr preferRelativeResize="0">
            <a:picLocks noChangeAspect="1" noChangeArrowheads="1"/>
          </p:cNvPicPr>
          <p:nvPr/>
        </p:nvPicPr>
        <p:blipFill>
          <a:blip r:embed="rId3" cstate="print"/>
          <a:srcRect b="19518"/>
          <a:stretch>
            <a:fillRect/>
          </a:stretch>
        </p:blipFill>
        <p:spPr bwMode="auto">
          <a:xfrm>
            <a:off x="107950" y="174625"/>
            <a:ext cx="2890838" cy="231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CaixaDeTexto 1"/>
          <p:cNvSpPr txBox="1">
            <a:spLocks noChangeArrowheads="1"/>
          </p:cNvSpPr>
          <p:nvPr/>
        </p:nvSpPr>
        <p:spPr bwMode="auto">
          <a:xfrm>
            <a:off x="3344863" y="1220788"/>
            <a:ext cx="5705475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altLang="en-US" sz="2000" b="1">
                <a:solidFill>
                  <a:srgbClr val="FFFF00"/>
                </a:solidFill>
                <a:latin typeface="Raleway" charset="0"/>
              </a:rPr>
              <a:t>Programas de Pós-Graduação</a:t>
            </a:r>
          </a:p>
          <a:p>
            <a:endParaRPr lang="pt-BR" altLang="en-US" sz="2000" b="1">
              <a:solidFill>
                <a:srgbClr val="FFFF00"/>
              </a:solidFill>
              <a:latin typeface="Raleway" charset="0"/>
            </a:endParaRPr>
          </a:p>
          <a:p>
            <a:endParaRPr lang="pt-BR" altLang="en-US" sz="2000" b="1">
              <a:solidFill>
                <a:srgbClr val="FFFF00"/>
              </a:solidFill>
              <a:latin typeface="Raleway" charset="0"/>
            </a:endParaRPr>
          </a:p>
          <a:p>
            <a:pPr>
              <a:lnSpc>
                <a:spcPct val="150000"/>
              </a:lnSpc>
            </a:pPr>
            <a:r>
              <a:rPr lang="pt-BR" altLang="en-US" sz="2000" b="1">
                <a:solidFill>
                  <a:srgbClr val="FFFF00"/>
                </a:solidFill>
                <a:latin typeface="Raleway" charset="0"/>
              </a:rPr>
              <a:t>Arqueologia	Antropologia Social</a:t>
            </a:r>
          </a:p>
          <a:p>
            <a:pPr>
              <a:lnSpc>
                <a:spcPct val="150000"/>
              </a:lnSpc>
            </a:pPr>
            <a:r>
              <a:rPr lang="pt-BR" altLang="en-US" sz="2000" b="1">
                <a:solidFill>
                  <a:srgbClr val="FFFF00"/>
                </a:solidFill>
                <a:latin typeface="Raleway" charset="0"/>
              </a:rPr>
              <a:t>Botânica	Zoologia</a:t>
            </a:r>
          </a:p>
          <a:p>
            <a:pPr>
              <a:lnSpc>
                <a:spcPct val="150000"/>
              </a:lnSpc>
            </a:pPr>
            <a:r>
              <a:rPr lang="pt-BR" altLang="en-US" sz="2000" b="1">
                <a:solidFill>
                  <a:srgbClr val="FFFF00"/>
                </a:solidFill>
              </a:rPr>
              <a:t>Patrimônio Geopaleontológico</a:t>
            </a:r>
            <a:endParaRPr lang="pt-BR" altLang="en-US" sz="2000" b="1">
              <a:solidFill>
                <a:srgbClr val="FFFF00"/>
              </a:solidFill>
              <a:latin typeface="Raleway" charset="0"/>
            </a:endParaRPr>
          </a:p>
          <a:p>
            <a:pPr>
              <a:lnSpc>
                <a:spcPct val="150000"/>
              </a:lnSpc>
            </a:pPr>
            <a:r>
              <a:rPr lang="pt-BR" altLang="en-US" sz="2000" b="1">
                <a:solidFill>
                  <a:srgbClr val="FFFF00"/>
                </a:solidFill>
                <a:latin typeface="Raleway" charset="0"/>
              </a:rPr>
              <a:t>Linguística	</a:t>
            </a:r>
          </a:p>
        </p:txBody>
      </p:sp>
      <p:pic>
        <p:nvPicPr>
          <p:cNvPr id="2048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950" y="4532313"/>
            <a:ext cx="92868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487" name="Retângulo 2"/>
          <p:cNvSpPr>
            <a:spLocks noChangeArrowheads="1"/>
          </p:cNvSpPr>
          <p:nvPr/>
        </p:nvSpPr>
        <p:spPr bwMode="auto">
          <a:xfrm>
            <a:off x="0" y="6361113"/>
            <a:ext cx="2286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altLang="en-US" sz="700"/>
              <a:t>Sha-Amum-Em-Su</a:t>
            </a:r>
          </a:p>
          <a:p>
            <a:r>
              <a:rPr lang="pt-BR" altLang="en-US" sz="700"/>
              <a:t>XXII dinastia – cerca de 750 a.C</a:t>
            </a:r>
            <a:r>
              <a:rPr lang="pt-BR" altLang="en-US" sz="1100"/>
              <a:t>.</a:t>
            </a:r>
          </a:p>
        </p:txBody>
      </p:sp>
      <p:pic>
        <p:nvPicPr>
          <p:cNvPr id="20488" name="Picture 3"/>
          <p:cNvPicPr>
            <a:picLocks noChangeAspect="1" noChangeArrowheads="1"/>
          </p:cNvPicPr>
          <p:nvPr/>
        </p:nvPicPr>
        <p:blipFill>
          <a:blip r:embed="rId5" cstate="print"/>
          <a:srcRect l="3714" t="3366" r="3426" b="7867"/>
          <a:stretch>
            <a:fillRect/>
          </a:stretch>
        </p:blipFill>
        <p:spPr bwMode="auto">
          <a:xfrm>
            <a:off x="2790825" y="4532313"/>
            <a:ext cx="1106488" cy="207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489" name="Retângulo 3"/>
          <p:cNvSpPr>
            <a:spLocks noChangeArrowheads="1"/>
          </p:cNvSpPr>
          <p:nvPr/>
        </p:nvSpPr>
        <p:spPr bwMode="auto">
          <a:xfrm>
            <a:off x="2555875" y="6545263"/>
            <a:ext cx="2017713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en-US" sz="900"/>
              <a:t>Exsicata de Josephine Beauharnais</a:t>
            </a:r>
          </a:p>
        </p:txBody>
      </p:sp>
      <p:pic>
        <p:nvPicPr>
          <p:cNvPr id="20490" name="Picture 4"/>
          <p:cNvPicPr>
            <a:picLocks noChangeAspect="1" noChangeArrowheads="1"/>
          </p:cNvPicPr>
          <p:nvPr/>
        </p:nvPicPr>
        <p:blipFill>
          <a:blip r:embed="rId6" cstate="print"/>
          <a:srcRect l="25133" t="21527" r="20337" b="17293"/>
          <a:stretch>
            <a:fillRect/>
          </a:stretch>
        </p:blipFill>
        <p:spPr bwMode="auto">
          <a:xfrm>
            <a:off x="5867400" y="4532313"/>
            <a:ext cx="1698625" cy="170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491" name="Retângulo 4"/>
          <p:cNvSpPr>
            <a:spLocks noChangeArrowheads="1"/>
          </p:cNvSpPr>
          <p:nvPr/>
        </p:nvSpPr>
        <p:spPr bwMode="auto">
          <a:xfrm>
            <a:off x="6419850" y="6453188"/>
            <a:ext cx="595313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en-US" sz="900"/>
              <a:t>Quartzo</a:t>
            </a:r>
          </a:p>
        </p:txBody>
      </p:sp>
    </p:spTree>
    <p:extLst>
      <p:ext uri="{BB962C8B-B14F-4D97-AF65-F5344CB8AC3E}">
        <p14:creationId xmlns:p14="http://schemas.microsoft.com/office/powerpoint/2010/main" val="862503421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Imagem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3838" y="533400"/>
            <a:ext cx="8810625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Conector de seta reta 3"/>
          <p:cNvCxnSpPr>
            <a:cxnSpLocks noChangeShapeType="1"/>
          </p:cNvCxnSpPr>
          <p:nvPr/>
        </p:nvCxnSpPr>
        <p:spPr bwMode="auto">
          <a:xfrm flipV="1">
            <a:off x="5376863" y="1295400"/>
            <a:ext cx="914400" cy="838200"/>
          </a:xfrm>
          <a:prstGeom prst="straightConnector1">
            <a:avLst/>
          </a:prstGeom>
          <a:noFill/>
          <a:ln w="50800" cap="rnd" algn="ctr">
            <a:solidFill>
              <a:srgbClr val="FF0000"/>
            </a:solidFill>
            <a:round/>
            <a:headEnd/>
            <a:tailEnd/>
          </a:ln>
          <a:effectLst/>
        </p:spPr>
      </p:cxnSp>
      <p:sp>
        <p:nvSpPr>
          <p:cNvPr id="5" name="Retângulo 16">
            <a:extLst>
              <a:ext uri="{FF2B5EF4-FFF2-40B4-BE49-F238E27FC236}">
                <a16:creationId xmlns:a16="http://schemas.microsoft.com/office/drawing/2014/main" xmlns="" id="{E5AF3290-41A7-414F-B958-264711814B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2133600"/>
            <a:ext cx="3276600" cy="838200"/>
          </a:xfrm>
          <a:prstGeom prst="rect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21820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075" y="457200"/>
            <a:ext cx="8842375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7107" name="Retângulo 16"/>
          <p:cNvSpPr>
            <a:spLocks noChangeArrowheads="1"/>
          </p:cNvSpPr>
          <p:nvPr/>
        </p:nvSpPr>
        <p:spPr bwMode="auto">
          <a:xfrm>
            <a:off x="1066800" y="4724400"/>
            <a:ext cx="1524000" cy="1219200"/>
          </a:xfrm>
          <a:prstGeom prst="rect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532269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Imagem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819224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0E24CBD-0788-1E45-98FD-33D54D15B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600 escolas; ~20 mil alunos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xmlns="" id="{7A569C4E-64C6-0149-B03D-8136DC2ED7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7644" y="1605773"/>
            <a:ext cx="8681556" cy="4513807"/>
          </a:xfrm>
        </p:spPr>
      </p:pic>
    </p:spTree>
    <p:extLst>
      <p:ext uri="{BB962C8B-B14F-4D97-AF65-F5344CB8AC3E}">
        <p14:creationId xmlns:p14="http://schemas.microsoft.com/office/powerpoint/2010/main" val="30002482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hape 192"/>
          <p:cNvSpPr>
            <a:spLocks noGrp="1" noChangeArrowheads="1"/>
          </p:cNvSpPr>
          <p:nvPr>
            <p:ph type="body" idx="1"/>
          </p:nvPr>
        </p:nvSpPr>
        <p:spPr>
          <a:xfrm>
            <a:off x="5229225" y="1428750"/>
            <a:ext cx="2808288" cy="4238625"/>
          </a:xfrm>
        </p:spPr>
        <p:txBody>
          <a:bodyPr/>
          <a:lstStyle/>
          <a:p>
            <a:pPr marL="0" indent="0">
              <a:spcBef>
                <a:spcPct val="0"/>
              </a:spcBef>
              <a:buFontTx/>
              <a:buNone/>
            </a:pPr>
            <a:endParaRPr lang="en-US" altLang="en-US"/>
          </a:p>
          <a:p>
            <a:pPr marL="0" indent="0">
              <a:spcBef>
                <a:spcPct val="0"/>
              </a:spcBef>
              <a:buFontTx/>
              <a:buNone/>
            </a:pPr>
            <a:endParaRPr lang="en-US" altLang="en-US"/>
          </a:p>
        </p:txBody>
      </p:sp>
      <p:sp>
        <p:nvSpPr>
          <p:cNvPr id="3" name="Retângulo 1">
            <a:extLst>
              <a:ext uri="{FF2B5EF4-FFF2-40B4-BE49-F238E27FC236}">
                <a16:creationId xmlns:a16="http://schemas.microsoft.com/office/drawing/2014/main" xmlns="" id="{3571B2DD-DCE2-47EB-815C-38AACB67CC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381000"/>
            <a:ext cx="71628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pt-BR" altLang="en-US" sz="2800" dirty="0">
                <a:solidFill>
                  <a:srgbClr val="FFFF00"/>
                </a:solidFill>
                <a:cs typeface="Arial" pitchFamily="34" charset="0"/>
              </a:rPr>
              <a:t> MUSEUS: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endParaRPr lang="pt-BR" altLang="en-US" sz="2800" dirty="0">
              <a:solidFill>
                <a:srgbClr val="FFFF00"/>
              </a:solidFill>
              <a:cs typeface="Arial" pitchFamily="34" charset="0"/>
            </a:endParaRPr>
          </a:p>
          <a:p>
            <a:pPr marL="457200" indent="-457200">
              <a:spcBef>
                <a:spcPct val="0"/>
              </a:spcBef>
              <a:buFontTx/>
              <a:buChar char="-"/>
              <a:defRPr/>
            </a:pPr>
            <a:r>
              <a:rPr lang="pt-BR" altLang="en-US" sz="2800" dirty="0">
                <a:solidFill>
                  <a:srgbClr val="FFFF00"/>
                </a:solidFill>
                <a:cs typeface="Arial" pitchFamily="34" charset="0"/>
              </a:rPr>
              <a:t>instituições sem fins lucrativos </a:t>
            </a:r>
          </a:p>
          <a:p>
            <a:pPr marL="457200" indent="-457200">
              <a:spcBef>
                <a:spcPct val="0"/>
              </a:spcBef>
              <a:buFontTx/>
              <a:buChar char="-"/>
              <a:defRPr/>
            </a:pPr>
            <a:r>
              <a:rPr lang="pt-BR" altLang="en-US" sz="2800" dirty="0">
                <a:solidFill>
                  <a:srgbClr val="FFFF00"/>
                </a:solidFill>
                <a:cs typeface="Arial" pitchFamily="34" charset="0"/>
              </a:rPr>
              <a:t>acervo</a:t>
            </a:r>
          </a:p>
          <a:p>
            <a:pPr marL="457200" indent="-457200">
              <a:spcBef>
                <a:spcPct val="0"/>
              </a:spcBef>
              <a:buFontTx/>
              <a:buChar char="-"/>
              <a:defRPr/>
            </a:pPr>
            <a:r>
              <a:rPr lang="pt-BR" altLang="en-US" sz="2800" dirty="0">
                <a:solidFill>
                  <a:srgbClr val="FFFF00"/>
                </a:solidFill>
                <a:cs typeface="Arial" pitchFamily="34" charset="0"/>
              </a:rPr>
              <a:t>exposições</a:t>
            </a:r>
          </a:p>
        </p:txBody>
      </p:sp>
      <p:sp>
        <p:nvSpPr>
          <p:cNvPr id="4" name="Retângulo 1"/>
          <p:cNvSpPr>
            <a:spLocks noChangeArrowheads="1"/>
          </p:cNvSpPr>
          <p:nvPr/>
        </p:nvSpPr>
        <p:spPr bwMode="auto">
          <a:xfrm>
            <a:off x="1219200" y="2676525"/>
            <a:ext cx="7162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altLang="en-US" sz="2800" dirty="0">
                <a:solidFill>
                  <a:srgbClr val="FFFF00"/>
                </a:solidFill>
                <a:cs typeface="Arial" charset="0"/>
              </a:rPr>
              <a:t> - PESQUISA</a:t>
            </a:r>
          </a:p>
        </p:txBody>
      </p:sp>
      <p:sp>
        <p:nvSpPr>
          <p:cNvPr id="13317" name="Retângulo 1"/>
          <p:cNvSpPr>
            <a:spLocks noChangeArrowheads="1"/>
          </p:cNvSpPr>
          <p:nvPr/>
        </p:nvSpPr>
        <p:spPr bwMode="auto">
          <a:xfrm>
            <a:off x="1219200" y="3200400"/>
            <a:ext cx="7467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altLang="en-US" sz="2800" dirty="0">
                <a:solidFill>
                  <a:srgbClr val="FFFF00"/>
                </a:solidFill>
                <a:cs typeface="Arial" charset="0"/>
              </a:rPr>
              <a:t> - FORMAÇÃO DE RECURSOS HUMANOS</a:t>
            </a:r>
          </a:p>
        </p:txBody>
      </p:sp>
      <p:sp>
        <p:nvSpPr>
          <p:cNvPr id="7" name="Retângulo 1"/>
          <p:cNvSpPr>
            <a:spLocks noChangeArrowheads="1"/>
          </p:cNvSpPr>
          <p:nvPr/>
        </p:nvSpPr>
        <p:spPr bwMode="auto">
          <a:xfrm>
            <a:off x="152400" y="3886200"/>
            <a:ext cx="89154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altLang="en-US" sz="2800" dirty="0">
                <a:solidFill>
                  <a:srgbClr val="FFFF00"/>
                </a:solidFill>
                <a:cs typeface="Arial" charset="0"/>
              </a:rPr>
              <a:t> </a:t>
            </a:r>
            <a:r>
              <a:rPr lang="pt-BR" altLang="en-US" sz="2800" b="1" u="sng" dirty="0">
                <a:solidFill>
                  <a:srgbClr val="FFFF00"/>
                </a:solidFill>
                <a:cs typeface="Arial" charset="0"/>
              </a:rPr>
              <a:t>Missão do Museu Nacional/UFRJ</a:t>
            </a:r>
            <a:r>
              <a:rPr lang="pt-BR" altLang="en-US" sz="2800" b="1" dirty="0">
                <a:solidFill>
                  <a:srgbClr val="FFFF00"/>
                </a:solidFill>
                <a:cs typeface="Arial" charset="0"/>
              </a:rPr>
              <a:t>: </a:t>
            </a:r>
          </a:p>
          <a:p>
            <a:r>
              <a:rPr lang="pt-BR" altLang="en-US" sz="2800" b="1" dirty="0">
                <a:solidFill>
                  <a:srgbClr val="FFFF00"/>
                </a:solidFill>
                <a:cs typeface="Arial" charset="0"/>
              </a:rPr>
              <a:t>Descobrir, interpretar e difundir o conhecimento do mundo natural e das culturas humanas através da pesquisa, formação de recursos humanos e da educação científica.</a:t>
            </a:r>
          </a:p>
        </p:txBody>
      </p:sp>
    </p:spTree>
    <p:extLst>
      <p:ext uri="{BB962C8B-B14F-4D97-AF65-F5344CB8AC3E}">
        <p14:creationId xmlns:p14="http://schemas.microsoft.com/office/powerpoint/2010/main" val="40613443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317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ExpoEmBusca06">
            <a:extLst>
              <a:ext uri="{FF2B5EF4-FFF2-40B4-BE49-F238E27FC236}">
                <a16:creationId xmlns:a16="http://schemas.microsoft.com/office/drawing/2014/main" xmlns="" id="{9117C4B7-7725-4C2A-A411-135ADBE0A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196850"/>
            <a:ext cx="8577262" cy="643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36688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CBD14BD4-5991-41A6-B741-06D3C22573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80052"/>
            <a:ext cx="8471579" cy="4963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7832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B32F6BF2-AAA2-4B62-87E4-DCAC41F5B0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26" y="863373"/>
            <a:ext cx="8475974" cy="5232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6618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Google Shape;113;p18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5" y="11430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5F9AD626-E6FF-C94F-96F5-67FA5CBFFE90}"/>
              </a:ext>
            </a:extLst>
          </p:cNvPr>
          <p:cNvGrpSpPr/>
          <p:nvPr/>
        </p:nvGrpSpPr>
        <p:grpSpPr>
          <a:xfrm>
            <a:off x="1419688" y="4623223"/>
            <a:ext cx="5797550" cy="2057400"/>
            <a:chOff x="1419688" y="4623223"/>
            <a:chExt cx="5797550" cy="2057400"/>
          </a:xfrm>
        </p:grpSpPr>
        <p:sp>
          <p:nvSpPr>
            <p:cNvPr id="117" name="Google Shape;117;p18">
              <a:extLst>
                <a:ext uri="{FF2B5EF4-FFF2-40B4-BE49-F238E27FC236}">
                  <a16:creationId xmlns:a16="http://schemas.microsoft.com/office/drawing/2014/main" xmlns="" id="{6882BCD8-FC46-4E1F-9ECA-BE2976C67467}"/>
                </a:ext>
              </a:extLst>
            </p:cNvPr>
            <p:cNvSpPr/>
            <p:nvPr/>
          </p:nvSpPr>
          <p:spPr>
            <a:xfrm>
              <a:off x="1419688" y="4623223"/>
              <a:ext cx="5797550" cy="2057400"/>
            </a:xfrm>
            <a:custGeom>
              <a:avLst/>
              <a:gdLst/>
              <a:ahLst/>
              <a:cxnLst/>
              <a:rect l="l" t="t" r="r" b="b"/>
              <a:pathLst>
                <a:path w="5797296" h="2057400" extrusionOk="0">
                  <a:moveTo>
                    <a:pt x="329184" y="18288"/>
                  </a:moveTo>
                  <a:lnTo>
                    <a:pt x="1344168" y="0"/>
                  </a:lnTo>
                  <a:lnTo>
                    <a:pt x="1316736" y="292608"/>
                  </a:lnTo>
                  <a:lnTo>
                    <a:pt x="4562856" y="310896"/>
                  </a:lnTo>
                  <a:lnTo>
                    <a:pt x="4553712" y="82296"/>
                  </a:lnTo>
                  <a:lnTo>
                    <a:pt x="5614416" y="64008"/>
                  </a:lnTo>
                  <a:lnTo>
                    <a:pt x="5797296" y="1325880"/>
                  </a:lnTo>
                  <a:lnTo>
                    <a:pt x="5440680" y="2057400"/>
                  </a:lnTo>
                  <a:lnTo>
                    <a:pt x="4389120" y="2011680"/>
                  </a:lnTo>
                  <a:lnTo>
                    <a:pt x="4370832" y="1426464"/>
                  </a:lnTo>
                  <a:lnTo>
                    <a:pt x="3675888" y="1426464"/>
                  </a:lnTo>
                  <a:lnTo>
                    <a:pt x="3639312" y="1517904"/>
                  </a:lnTo>
                  <a:lnTo>
                    <a:pt x="2432304" y="1563624"/>
                  </a:lnTo>
                  <a:lnTo>
                    <a:pt x="2340864" y="1380744"/>
                  </a:lnTo>
                  <a:lnTo>
                    <a:pt x="1700784" y="1408176"/>
                  </a:lnTo>
                  <a:lnTo>
                    <a:pt x="1572768" y="1993392"/>
                  </a:lnTo>
                  <a:lnTo>
                    <a:pt x="448056" y="1984248"/>
                  </a:lnTo>
                  <a:lnTo>
                    <a:pt x="0" y="1325880"/>
                  </a:lnTo>
                  <a:lnTo>
                    <a:pt x="329184" y="18288"/>
                  </a:lnTo>
                  <a:close/>
                </a:path>
              </a:pathLst>
            </a:custGeom>
            <a:solidFill>
              <a:schemeClr val="accent6">
                <a:alpha val="40000"/>
              </a:schemeClr>
            </a:solidFill>
            <a:ln>
              <a:noFill/>
            </a:ln>
          </p:spPr>
          <p:txBody>
            <a:bodyPr spcFirstLastPara="1" lIns="91425" tIns="45700" rIns="91425" bIns="45700" anchor="ctr"/>
            <a:lstStyle/>
            <a:p>
              <a:pPr algn="ctr">
                <a:buClr>
                  <a:srgbClr val="000000"/>
                </a:buClr>
                <a:defRPr/>
              </a:pPr>
              <a:endParaRPr sz="1404" ker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p18">
              <a:extLst>
                <a:ext uri="{FF2B5EF4-FFF2-40B4-BE49-F238E27FC236}">
                  <a16:creationId xmlns:a16="http://schemas.microsoft.com/office/drawing/2014/main" xmlns="" id="{A9F4B9B5-DDA4-4817-A4BE-944A7337AAAF}"/>
                </a:ext>
              </a:extLst>
            </p:cNvPr>
            <p:cNvSpPr txBox="1"/>
            <p:nvPr/>
          </p:nvSpPr>
          <p:spPr>
            <a:xfrm>
              <a:off x="4081926" y="5137574"/>
              <a:ext cx="901699" cy="3079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lIns="91425" tIns="45700" rIns="91425" bIns="45700"/>
            <a:lstStyle/>
            <a:p>
              <a:pPr>
                <a:buClr>
                  <a:srgbClr val="000000"/>
                </a:buClr>
                <a:defRPr/>
              </a:pPr>
              <a:r>
                <a:rPr lang="en-US" sz="1404" b="1" kern="0" dirty="0">
                  <a:solidFill>
                    <a:schemeClr val="dk1"/>
                  </a:solidFill>
                  <a:highlight>
                    <a:srgbClr val="FFFF00"/>
                  </a:highlight>
                  <a:latin typeface="Calibri"/>
                  <a:ea typeface="Calibri"/>
                  <a:cs typeface="Calibri"/>
                  <a:sym typeface="Calibri"/>
                </a:rPr>
                <a:t>FASE 1</a:t>
              </a:r>
              <a:endParaRPr kern="0" dirty="0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1EC8CFCA-1775-594E-B8F6-40EB038E4452}"/>
              </a:ext>
            </a:extLst>
          </p:cNvPr>
          <p:cNvGrpSpPr/>
          <p:nvPr/>
        </p:nvGrpSpPr>
        <p:grpSpPr>
          <a:xfrm>
            <a:off x="2727788" y="3443710"/>
            <a:ext cx="3556000" cy="1481138"/>
            <a:chOff x="2727788" y="3443710"/>
            <a:chExt cx="3556000" cy="1481138"/>
          </a:xfrm>
        </p:grpSpPr>
        <p:sp>
          <p:nvSpPr>
            <p:cNvPr id="118" name="Google Shape;118;p18">
              <a:extLst>
                <a:ext uri="{FF2B5EF4-FFF2-40B4-BE49-F238E27FC236}">
                  <a16:creationId xmlns:a16="http://schemas.microsoft.com/office/drawing/2014/main" xmlns="" id="{6EF0AAC9-CE47-421B-86A6-20C36096B4D7}"/>
                </a:ext>
              </a:extLst>
            </p:cNvPr>
            <p:cNvSpPr/>
            <p:nvPr/>
          </p:nvSpPr>
          <p:spPr>
            <a:xfrm>
              <a:off x="2727788" y="3443710"/>
              <a:ext cx="3556000" cy="1481138"/>
            </a:xfrm>
            <a:custGeom>
              <a:avLst/>
              <a:gdLst/>
              <a:ahLst/>
              <a:cxnLst/>
              <a:rect l="l" t="t" r="r" b="b"/>
              <a:pathLst>
                <a:path w="3557016" h="1481328" extrusionOk="0">
                  <a:moveTo>
                    <a:pt x="0" y="1417320"/>
                  </a:moveTo>
                  <a:lnTo>
                    <a:pt x="246888" y="0"/>
                  </a:lnTo>
                  <a:lnTo>
                    <a:pt x="3447288" y="0"/>
                  </a:lnTo>
                  <a:lnTo>
                    <a:pt x="3557016" y="1252728"/>
                  </a:lnTo>
                  <a:lnTo>
                    <a:pt x="3236976" y="1261872"/>
                  </a:lnTo>
                  <a:lnTo>
                    <a:pt x="3236976" y="1481328"/>
                  </a:lnTo>
                  <a:lnTo>
                    <a:pt x="9144" y="1481328"/>
                  </a:lnTo>
                  <a:lnTo>
                    <a:pt x="0" y="1417320"/>
                  </a:lnTo>
                  <a:close/>
                </a:path>
              </a:pathLst>
            </a:custGeom>
            <a:solidFill>
              <a:schemeClr val="accent4">
                <a:alpha val="40000"/>
              </a:schemeClr>
            </a:solidFill>
            <a:ln>
              <a:noFill/>
            </a:ln>
          </p:spPr>
          <p:txBody>
            <a:bodyPr spcFirstLastPara="1" lIns="91425" tIns="45700" rIns="91425" bIns="45700" anchor="ctr"/>
            <a:lstStyle/>
            <a:p>
              <a:pPr algn="ctr">
                <a:buClr>
                  <a:srgbClr val="000000"/>
                </a:buClr>
                <a:defRPr/>
              </a:pPr>
              <a:endParaRPr sz="1404" ker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18">
              <a:extLst>
                <a:ext uri="{FF2B5EF4-FFF2-40B4-BE49-F238E27FC236}">
                  <a16:creationId xmlns:a16="http://schemas.microsoft.com/office/drawing/2014/main" xmlns="" id="{1ECA2542-4D58-46CE-8D8D-735BD2411D03}"/>
                </a:ext>
              </a:extLst>
            </p:cNvPr>
            <p:cNvSpPr txBox="1"/>
            <p:nvPr/>
          </p:nvSpPr>
          <p:spPr>
            <a:xfrm>
              <a:off x="4081926" y="4126336"/>
              <a:ext cx="814165" cy="3095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lIns="91425" tIns="45700" rIns="91425" bIns="45700"/>
            <a:lstStyle/>
            <a:p>
              <a:pPr>
                <a:buClr>
                  <a:srgbClr val="000000"/>
                </a:buClr>
                <a:defRPr/>
              </a:pPr>
              <a:r>
                <a:rPr lang="en-US" sz="1404" b="1" kern="0" dirty="0">
                  <a:solidFill>
                    <a:schemeClr val="dk1"/>
                  </a:solidFill>
                  <a:highlight>
                    <a:srgbClr val="FFFF00"/>
                  </a:highlight>
                  <a:latin typeface="Calibri"/>
                  <a:ea typeface="Calibri"/>
                  <a:cs typeface="Calibri"/>
                  <a:sym typeface="Calibri"/>
                </a:rPr>
                <a:t>FASE 2</a:t>
              </a:r>
              <a:endParaRPr kern="0" dirty="0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C6E78C1A-F3FC-FD47-B2C7-81154B96524B}"/>
              </a:ext>
            </a:extLst>
          </p:cNvPr>
          <p:cNvGrpSpPr/>
          <p:nvPr/>
        </p:nvGrpSpPr>
        <p:grpSpPr>
          <a:xfrm>
            <a:off x="2462675" y="2218161"/>
            <a:ext cx="4178300" cy="1763713"/>
            <a:chOff x="2462675" y="2218161"/>
            <a:chExt cx="4178300" cy="1763713"/>
          </a:xfrm>
        </p:grpSpPr>
        <p:sp>
          <p:nvSpPr>
            <p:cNvPr id="114" name="Google Shape;114;p18">
              <a:extLst>
                <a:ext uri="{FF2B5EF4-FFF2-40B4-BE49-F238E27FC236}">
                  <a16:creationId xmlns:a16="http://schemas.microsoft.com/office/drawing/2014/main" xmlns="" id="{FA93960C-7CBA-4BA5-B561-BACF9FE86218}"/>
                </a:ext>
              </a:extLst>
            </p:cNvPr>
            <p:cNvSpPr/>
            <p:nvPr/>
          </p:nvSpPr>
          <p:spPr>
            <a:xfrm>
              <a:off x="2462675" y="2218161"/>
              <a:ext cx="1335088" cy="1763713"/>
            </a:xfrm>
            <a:custGeom>
              <a:avLst/>
              <a:gdLst/>
              <a:ahLst/>
              <a:cxnLst/>
              <a:rect l="l" t="t" r="r" b="b"/>
              <a:pathLst>
                <a:path w="1335024" h="1764792" extrusionOk="0">
                  <a:moveTo>
                    <a:pt x="338328" y="0"/>
                  </a:moveTo>
                  <a:lnTo>
                    <a:pt x="1207008" y="54864"/>
                  </a:lnTo>
                  <a:lnTo>
                    <a:pt x="1335024" y="694944"/>
                  </a:lnTo>
                  <a:lnTo>
                    <a:pt x="1225296" y="1216152"/>
                  </a:lnTo>
                  <a:lnTo>
                    <a:pt x="448056" y="1207008"/>
                  </a:lnTo>
                  <a:lnTo>
                    <a:pt x="393192" y="1728216"/>
                  </a:lnTo>
                  <a:lnTo>
                    <a:pt x="182880" y="1764792"/>
                  </a:lnTo>
                  <a:lnTo>
                    <a:pt x="0" y="1261872"/>
                  </a:lnTo>
                  <a:lnTo>
                    <a:pt x="338328" y="0"/>
                  </a:lnTo>
                  <a:close/>
                </a:path>
              </a:pathLst>
            </a:custGeom>
            <a:solidFill>
              <a:schemeClr val="accent5">
                <a:alpha val="50000"/>
              </a:schemeClr>
            </a:solidFill>
            <a:ln>
              <a:noFill/>
            </a:ln>
          </p:spPr>
          <p:txBody>
            <a:bodyPr spcFirstLastPara="1" lIns="91425" tIns="45700" rIns="91425" bIns="45700" anchor="ctr"/>
            <a:lstStyle/>
            <a:p>
              <a:pPr algn="ctr">
                <a:buClr>
                  <a:srgbClr val="000000"/>
                </a:buClr>
                <a:defRPr/>
              </a:pPr>
              <a:endParaRPr sz="1404" kern="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18">
              <a:extLst>
                <a:ext uri="{FF2B5EF4-FFF2-40B4-BE49-F238E27FC236}">
                  <a16:creationId xmlns:a16="http://schemas.microsoft.com/office/drawing/2014/main" xmlns="" id="{D1E1301C-F42C-4935-9AEE-ADACBC8E4A59}"/>
                </a:ext>
              </a:extLst>
            </p:cNvPr>
            <p:cNvSpPr/>
            <p:nvPr/>
          </p:nvSpPr>
          <p:spPr>
            <a:xfrm>
              <a:off x="5607513" y="2226099"/>
              <a:ext cx="1033462" cy="1271587"/>
            </a:xfrm>
            <a:custGeom>
              <a:avLst/>
              <a:gdLst/>
              <a:ahLst/>
              <a:cxnLst/>
              <a:rect l="l" t="t" r="r" b="b"/>
              <a:pathLst>
                <a:path w="1033272" h="1271016" extrusionOk="0">
                  <a:moveTo>
                    <a:pt x="0" y="9144"/>
                  </a:moveTo>
                  <a:lnTo>
                    <a:pt x="941832" y="0"/>
                  </a:lnTo>
                  <a:lnTo>
                    <a:pt x="1033272" y="1271016"/>
                  </a:lnTo>
                  <a:lnTo>
                    <a:pt x="45720" y="1207008"/>
                  </a:lnTo>
                  <a:lnTo>
                    <a:pt x="0" y="9144"/>
                  </a:lnTo>
                  <a:close/>
                </a:path>
              </a:pathLst>
            </a:custGeom>
            <a:solidFill>
              <a:schemeClr val="accent5">
                <a:alpha val="50000"/>
              </a:schemeClr>
            </a:solidFill>
            <a:ln>
              <a:noFill/>
            </a:ln>
          </p:spPr>
          <p:txBody>
            <a:bodyPr spcFirstLastPara="1" lIns="91425" tIns="45700" rIns="91425" bIns="45700" anchor="ctr"/>
            <a:lstStyle/>
            <a:p>
              <a:pPr algn="ctr">
                <a:buClr>
                  <a:srgbClr val="000000"/>
                </a:buClr>
                <a:defRPr/>
              </a:pPr>
              <a:endParaRPr sz="1404" kern="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18">
              <a:extLst>
                <a:ext uri="{FF2B5EF4-FFF2-40B4-BE49-F238E27FC236}">
                  <a16:creationId xmlns:a16="http://schemas.microsoft.com/office/drawing/2014/main" xmlns="" id="{47C9163D-1C5B-4AE2-A0BE-F054A6CDEC6E}"/>
                </a:ext>
              </a:extLst>
            </p:cNvPr>
            <p:cNvSpPr txBox="1"/>
            <p:nvPr/>
          </p:nvSpPr>
          <p:spPr>
            <a:xfrm>
              <a:off x="2797637" y="2572174"/>
              <a:ext cx="836813" cy="3079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lIns="91425" tIns="45700" rIns="91425" bIns="45700"/>
            <a:lstStyle/>
            <a:p>
              <a:pPr>
                <a:buClr>
                  <a:srgbClr val="000000"/>
                </a:buClr>
                <a:defRPr/>
              </a:pPr>
              <a:r>
                <a:rPr lang="en-US" sz="1404" b="1" kern="0" dirty="0">
                  <a:solidFill>
                    <a:schemeClr val="dk1"/>
                  </a:solidFill>
                  <a:highlight>
                    <a:srgbClr val="FFFF00"/>
                  </a:highlight>
                  <a:latin typeface="Calibri"/>
                  <a:ea typeface="Calibri"/>
                  <a:cs typeface="Calibri"/>
                  <a:sym typeface="Calibri"/>
                </a:rPr>
                <a:t>FASE 3</a:t>
              </a:r>
              <a:endParaRPr kern="0" dirty="0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18">
              <a:extLst>
                <a:ext uri="{FF2B5EF4-FFF2-40B4-BE49-F238E27FC236}">
                  <a16:creationId xmlns:a16="http://schemas.microsoft.com/office/drawing/2014/main" xmlns="" id="{F7282973-1CE6-49B3-BAA3-0787BFA195B7}"/>
                </a:ext>
              </a:extLst>
            </p:cNvPr>
            <p:cNvSpPr txBox="1"/>
            <p:nvPr/>
          </p:nvSpPr>
          <p:spPr>
            <a:xfrm>
              <a:off x="5791662" y="2613449"/>
              <a:ext cx="839789" cy="3079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lIns="91425" tIns="45700" rIns="91425" bIns="45700"/>
            <a:lstStyle/>
            <a:p>
              <a:pPr>
                <a:buClr>
                  <a:srgbClr val="000000"/>
                </a:buClr>
                <a:defRPr/>
              </a:pPr>
              <a:r>
                <a:rPr lang="en-US" sz="1404" b="1" kern="0" dirty="0">
                  <a:solidFill>
                    <a:schemeClr val="dk1"/>
                  </a:solidFill>
                  <a:highlight>
                    <a:srgbClr val="FFFF00"/>
                  </a:highlight>
                  <a:latin typeface="Calibri"/>
                  <a:ea typeface="Calibri"/>
                  <a:cs typeface="Calibri"/>
                  <a:sym typeface="Calibri"/>
                </a:rPr>
                <a:t>FASE 3</a:t>
              </a:r>
              <a:endParaRPr kern="0" dirty="0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BEB03FFD-7218-2F45-8AD2-9765453276B3}"/>
              </a:ext>
            </a:extLst>
          </p:cNvPr>
          <p:cNvGrpSpPr/>
          <p:nvPr/>
        </p:nvGrpSpPr>
        <p:grpSpPr>
          <a:xfrm>
            <a:off x="3275476" y="1221211"/>
            <a:ext cx="2543175" cy="1700213"/>
            <a:chOff x="3275476" y="1221211"/>
            <a:chExt cx="2543175" cy="1700213"/>
          </a:xfrm>
        </p:grpSpPr>
        <p:sp>
          <p:nvSpPr>
            <p:cNvPr id="116" name="Google Shape;116;p18">
              <a:extLst>
                <a:ext uri="{FF2B5EF4-FFF2-40B4-BE49-F238E27FC236}">
                  <a16:creationId xmlns:a16="http://schemas.microsoft.com/office/drawing/2014/main" xmlns="" id="{8DF3BF93-375F-49ED-AAC1-F2AC9413423C}"/>
                </a:ext>
              </a:extLst>
            </p:cNvPr>
            <p:cNvSpPr/>
            <p:nvPr/>
          </p:nvSpPr>
          <p:spPr>
            <a:xfrm>
              <a:off x="3275476" y="1221211"/>
              <a:ext cx="2543175" cy="1700213"/>
            </a:xfrm>
            <a:custGeom>
              <a:avLst/>
              <a:gdLst/>
              <a:ahLst/>
              <a:cxnLst/>
              <a:rect l="l" t="t" r="r" b="b"/>
              <a:pathLst>
                <a:path w="2542032" h="1700784" extrusionOk="0">
                  <a:moveTo>
                    <a:pt x="210312" y="0"/>
                  </a:moveTo>
                  <a:lnTo>
                    <a:pt x="2478024" y="0"/>
                  </a:lnTo>
                  <a:lnTo>
                    <a:pt x="2542032" y="1014984"/>
                  </a:lnTo>
                  <a:lnTo>
                    <a:pt x="2322576" y="1024128"/>
                  </a:lnTo>
                  <a:lnTo>
                    <a:pt x="2322576" y="1700784"/>
                  </a:lnTo>
                  <a:lnTo>
                    <a:pt x="539496" y="1691640"/>
                  </a:lnTo>
                  <a:lnTo>
                    <a:pt x="384048" y="1033272"/>
                  </a:lnTo>
                  <a:lnTo>
                    <a:pt x="0" y="1033272"/>
                  </a:lnTo>
                  <a:lnTo>
                    <a:pt x="210312" y="0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>
              <a:noFill/>
            </a:ln>
          </p:spPr>
          <p:txBody>
            <a:bodyPr spcFirstLastPara="1" lIns="91425" tIns="45700" rIns="91425" bIns="45700" anchor="ctr"/>
            <a:lstStyle/>
            <a:p>
              <a:pPr algn="ctr">
                <a:buClr>
                  <a:srgbClr val="000000"/>
                </a:buClr>
                <a:defRPr/>
              </a:pPr>
              <a:endParaRPr sz="1404" kern="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23;p18">
              <a:extLst>
                <a:ext uri="{FF2B5EF4-FFF2-40B4-BE49-F238E27FC236}">
                  <a16:creationId xmlns:a16="http://schemas.microsoft.com/office/drawing/2014/main" xmlns="" id="{87886E8E-D175-40D5-BA91-7EE6B0F67B6C}"/>
                </a:ext>
              </a:extLst>
            </p:cNvPr>
            <p:cNvSpPr txBox="1"/>
            <p:nvPr/>
          </p:nvSpPr>
          <p:spPr>
            <a:xfrm>
              <a:off x="4318463" y="1546649"/>
              <a:ext cx="913294" cy="3079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lIns="91425" tIns="45700" rIns="91425" bIns="45700"/>
            <a:lstStyle/>
            <a:p>
              <a:pPr>
                <a:buClr>
                  <a:srgbClr val="000000"/>
                </a:buClr>
                <a:defRPr/>
              </a:pPr>
              <a:r>
                <a:rPr lang="en-US" sz="1404" b="1" kern="0" dirty="0">
                  <a:solidFill>
                    <a:schemeClr val="dk1"/>
                  </a:solidFill>
                  <a:highlight>
                    <a:srgbClr val="FFFF00"/>
                  </a:highlight>
                  <a:latin typeface="Calibri"/>
                  <a:ea typeface="Calibri"/>
                  <a:cs typeface="Calibri"/>
                  <a:sym typeface="Calibri"/>
                </a:rPr>
                <a:t>FASE 4</a:t>
              </a:r>
              <a:endParaRPr kern="0" dirty="0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679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624DEBC-EFC5-49DE-989E-A8762ACCE2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33" y="168013"/>
            <a:ext cx="7230533" cy="65219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968DECE-0DCF-4151-B896-A0C52D0EC3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33400"/>
            <a:ext cx="85725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200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hape 192"/>
          <p:cNvSpPr>
            <a:spLocks noGrp="1" noChangeArrowheads="1"/>
          </p:cNvSpPr>
          <p:nvPr>
            <p:ph type="body" idx="1"/>
          </p:nvPr>
        </p:nvSpPr>
        <p:spPr>
          <a:xfrm>
            <a:off x="5229225" y="1428750"/>
            <a:ext cx="2808288" cy="4238625"/>
          </a:xfrm>
        </p:spPr>
        <p:txBody>
          <a:bodyPr/>
          <a:lstStyle/>
          <a:p>
            <a:pPr marL="0" indent="0">
              <a:spcBef>
                <a:spcPct val="0"/>
              </a:spcBef>
              <a:buFontTx/>
              <a:buNone/>
            </a:pPr>
            <a:endParaRPr lang="en-US" altLang="en-US"/>
          </a:p>
          <a:p>
            <a:pPr marL="0" indent="0">
              <a:spcBef>
                <a:spcPct val="0"/>
              </a:spcBef>
              <a:buFontTx/>
              <a:buNone/>
            </a:pPr>
            <a:endParaRPr lang="en-US" altLang="en-US"/>
          </a:p>
        </p:txBody>
      </p:sp>
      <p:pic>
        <p:nvPicPr>
          <p:cNvPr id="2050" name="Picture 2" descr="E:\FESTIVAL MN Viva\FURC04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0"/>
            <a:ext cx="55626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hape 192"/>
          <p:cNvSpPr>
            <a:spLocks noGrp="1" noChangeArrowheads="1"/>
          </p:cNvSpPr>
          <p:nvPr>
            <p:ph type="body" idx="1"/>
          </p:nvPr>
        </p:nvSpPr>
        <p:spPr>
          <a:xfrm>
            <a:off x="5229225" y="1428750"/>
            <a:ext cx="2808288" cy="4238625"/>
          </a:xfrm>
        </p:spPr>
        <p:txBody>
          <a:bodyPr/>
          <a:lstStyle/>
          <a:p>
            <a:pPr marL="0" indent="0">
              <a:spcBef>
                <a:spcPct val="0"/>
              </a:spcBef>
              <a:buFontTx/>
              <a:buNone/>
            </a:pPr>
            <a:endParaRPr lang="en-US" altLang="en-US"/>
          </a:p>
          <a:p>
            <a:pPr marL="0" indent="0">
              <a:spcBef>
                <a:spcPct val="0"/>
              </a:spcBef>
              <a:buFontTx/>
              <a:buNone/>
            </a:pPr>
            <a:endParaRPr lang="en-US" altLang="en-US"/>
          </a:p>
        </p:txBody>
      </p:sp>
      <p:pic>
        <p:nvPicPr>
          <p:cNvPr id="4098" name="Picture 2" descr="E:\FESTIVAL MN Viva\HKUL33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740274" cy="3158948"/>
          </a:xfrm>
          <a:prstGeom prst="rect">
            <a:avLst/>
          </a:prstGeom>
          <a:noFill/>
        </p:spPr>
      </p:pic>
      <p:pic>
        <p:nvPicPr>
          <p:cNvPr id="4099" name="Picture 3" descr="E:\FESTIVAL MN Viva\IMG_E888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0"/>
            <a:ext cx="4419600" cy="4087813"/>
          </a:xfrm>
          <a:prstGeom prst="rect">
            <a:avLst/>
          </a:prstGeom>
          <a:noFill/>
        </p:spPr>
      </p:pic>
      <p:pic>
        <p:nvPicPr>
          <p:cNvPr id="4100" name="Picture 4" descr="E:\FESTIVAL MN Viva\IMG_E888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825750"/>
            <a:ext cx="4051240" cy="4032250"/>
          </a:xfrm>
          <a:prstGeom prst="rect">
            <a:avLst/>
          </a:prstGeom>
          <a:noFill/>
        </p:spPr>
      </p:pic>
      <p:pic>
        <p:nvPicPr>
          <p:cNvPr id="4101" name="Picture 5" descr="E:\FESTIVAL MN Viva\DAJV59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14800" y="3429000"/>
            <a:ext cx="2285107" cy="3429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cartas de apoio\DSWS79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2362200"/>
            <a:ext cx="4495800" cy="4495800"/>
          </a:xfrm>
          <a:prstGeom prst="rect">
            <a:avLst/>
          </a:prstGeom>
          <a:noFill/>
        </p:spPr>
      </p:pic>
      <p:pic>
        <p:nvPicPr>
          <p:cNvPr id="7172" name="Picture 4" descr="E:\cartas de apoio\LRMI99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370137"/>
            <a:ext cx="4648200" cy="4487863"/>
          </a:xfrm>
          <a:prstGeom prst="rect">
            <a:avLst/>
          </a:prstGeom>
          <a:noFill/>
        </p:spPr>
      </p:pic>
      <p:pic>
        <p:nvPicPr>
          <p:cNvPr id="7173" name="Picture 5" descr="E:\cartas de apoio\IMG_E8890.JPG"/>
          <p:cNvPicPr>
            <a:picLocks noChangeAspect="1" noChangeArrowheads="1"/>
          </p:cNvPicPr>
          <p:nvPr/>
        </p:nvPicPr>
        <p:blipFill>
          <a:blip r:embed="rId4" cstate="print"/>
          <a:srcRect t="37543" b="17506"/>
          <a:stretch>
            <a:fillRect/>
          </a:stretch>
        </p:blipFill>
        <p:spPr bwMode="auto">
          <a:xfrm>
            <a:off x="1905000" y="0"/>
            <a:ext cx="5229225" cy="23321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98E42C2-6841-41E2-B4B2-CABB309575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77"/>
          <a:stretch/>
        </p:blipFill>
        <p:spPr>
          <a:xfrm>
            <a:off x="255550" y="140992"/>
            <a:ext cx="8202650" cy="664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9449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BC3B9C7-2189-46C9-98B1-5597FB3004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8" b="2298"/>
          <a:stretch/>
        </p:blipFill>
        <p:spPr>
          <a:xfrm>
            <a:off x="914400" y="304800"/>
            <a:ext cx="73914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4088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Imagem 1">
            <a:extLst>
              <a:ext uri="{FF2B5EF4-FFF2-40B4-BE49-F238E27FC236}">
                <a16:creationId xmlns:a16="http://schemas.microsoft.com/office/drawing/2014/main" xmlns="" id="{48426F50-FBB3-4179-A3F6-F96336FEA0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54063"/>
            <a:ext cx="8902700" cy="595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3">
            <a:extLst>
              <a:ext uri="{FF2B5EF4-FFF2-40B4-BE49-F238E27FC236}">
                <a16:creationId xmlns:a16="http://schemas.microsoft.com/office/drawing/2014/main" xmlns="" id="{47A5DF31-FDBE-43BF-94D5-2B7DAE84B3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23838"/>
            <a:ext cx="6781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2400" b="1" dirty="0">
                <a:solidFill>
                  <a:srgbClr val="FFFF00"/>
                </a:solidFill>
              </a:rPr>
              <a:t>Ministério da Educação (MEC) – UFRJ (1946)</a:t>
            </a:r>
          </a:p>
        </p:txBody>
      </p:sp>
      <p:sp>
        <p:nvSpPr>
          <p:cNvPr id="4" name="Retângulo de cantos arredondados 3">
            <a:extLst>
              <a:ext uri="{FF2B5EF4-FFF2-40B4-BE49-F238E27FC236}">
                <a16:creationId xmlns:a16="http://schemas.microsoft.com/office/drawing/2014/main" xmlns="" id="{EC31CBDA-36D2-4DA7-844B-7C3B4EA5A436}"/>
              </a:ext>
            </a:extLst>
          </p:cNvPr>
          <p:cNvSpPr/>
          <p:nvPr/>
        </p:nvSpPr>
        <p:spPr>
          <a:xfrm>
            <a:off x="2913063" y="4343400"/>
            <a:ext cx="820737" cy="3048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3">
            <a:extLst>
              <a:ext uri="{FF2B5EF4-FFF2-40B4-BE49-F238E27FC236}">
                <a16:creationId xmlns:a16="http://schemas.microsoft.com/office/drawing/2014/main" xmlns="" id="{7FDB5D8E-C714-4BAD-B1AE-DB4AD6D617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63" y="1447800"/>
            <a:ext cx="5105400" cy="334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>
                <a:solidFill>
                  <a:srgbClr val="FFFF00"/>
                </a:solidFill>
              </a:rPr>
              <a:t>* Por que o país não pode ter um museu de história natural como os diversos que existem nos países ditos mais desenvolvidos?</a:t>
            </a:r>
            <a:endParaRPr lang="en-US" altLang="en-US">
              <a:solidFill>
                <a:srgbClr val="FFFF00"/>
              </a:solidFill>
            </a:endParaRPr>
          </a:p>
        </p:txBody>
      </p:sp>
      <p:pic>
        <p:nvPicPr>
          <p:cNvPr id="565252" name="Picture 4" descr="DSC05700A">
            <a:extLst>
              <a:ext uri="{FF2B5EF4-FFF2-40B4-BE49-F238E27FC236}">
                <a16:creationId xmlns:a16="http://schemas.microsoft.com/office/drawing/2014/main" xmlns="" id="{3D442B8A-5B2C-4E92-8193-1826F7D79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514350"/>
            <a:ext cx="4114800" cy="308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xmlns="" id="{7BD3E73F-6750-4131-8030-DE970C2A73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63" y="4652963"/>
            <a:ext cx="5105400" cy="201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>
                <a:solidFill>
                  <a:srgbClr val="FFFF00"/>
                </a:solidFill>
              </a:rPr>
              <a:t>* </a:t>
            </a:r>
            <a:r>
              <a:rPr lang="pt-BR" altLang="en-US" sz="3600" b="1">
                <a:solidFill>
                  <a:srgbClr val="FFFF00"/>
                </a:solidFill>
              </a:rPr>
              <a:t>Por que tudo no Brasil tem que ser tão difícil?</a:t>
            </a:r>
          </a:p>
        </p:txBody>
      </p:sp>
      <p:sp>
        <p:nvSpPr>
          <p:cNvPr id="73733" name="Rectangle 2">
            <a:extLst>
              <a:ext uri="{FF2B5EF4-FFF2-40B4-BE49-F238E27FC236}">
                <a16:creationId xmlns:a16="http://schemas.microsoft.com/office/drawing/2014/main" xmlns="" id="{70707CAC-5F15-41F4-9F25-9C702A4F29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4495800" cy="1752600"/>
          </a:xfrm>
        </p:spPr>
        <p:txBody>
          <a:bodyPr/>
          <a:lstStyle/>
          <a:p>
            <a:pPr algn="l" eaLnBrk="1" hangingPunct="1"/>
            <a:r>
              <a:rPr lang="pt-BR" altLang="en-US" sz="3200">
                <a:solidFill>
                  <a:srgbClr val="FFFF00"/>
                </a:solidFill>
              </a:rPr>
              <a:t>* PERGUNTA: </a:t>
            </a:r>
            <a:endParaRPr lang="en-US" altLang="en-US" sz="3200" u="sng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pic>
        <p:nvPicPr>
          <p:cNvPr id="7" name="Imagem 1">
            <a:extLst>
              <a:ext uri="{FF2B5EF4-FFF2-40B4-BE49-F238E27FC236}">
                <a16:creationId xmlns:a16="http://schemas.microsoft.com/office/drawing/2014/main" xmlns="" id="{95B58915-B9B5-47CD-B9AB-60B7C3DC9D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2" r="9448"/>
          <a:stretch>
            <a:fillRect/>
          </a:stretch>
        </p:blipFill>
        <p:spPr bwMode="auto">
          <a:xfrm>
            <a:off x="4953000" y="3733800"/>
            <a:ext cx="4191000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48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0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65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5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565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946" grpId="0"/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3"/>
          <p:cNvSpPr>
            <a:spLocks noChangeArrowheads="1"/>
          </p:cNvSpPr>
          <p:nvPr/>
        </p:nvSpPr>
        <p:spPr bwMode="auto">
          <a:xfrm>
            <a:off x="533400" y="990600"/>
            <a:ext cx="8077200" cy="15700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pt-BR" altLang="en-US" sz="3200" b="1">
                <a:solidFill>
                  <a:srgbClr val="FFFF00"/>
                </a:solidFill>
              </a:rPr>
              <a:t>"UM MUSEU QUE NÃO DIALOGA COM A SOCIEDADE ESTÁ CONDENADO À EXTINÇÃO... </a:t>
            </a: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609600" y="2819400"/>
            <a:ext cx="8077200" cy="25542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endParaRPr lang="pt-BR" altLang="en-US" sz="3200" b="1">
              <a:solidFill>
                <a:srgbClr val="FFFF00"/>
              </a:solidFill>
            </a:endParaRPr>
          </a:p>
          <a:p>
            <a:pPr algn="ctr"/>
            <a:r>
              <a:rPr lang="pt-BR" altLang="en-US" sz="3200" b="1">
                <a:solidFill>
                  <a:srgbClr val="FFFF00"/>
                </a:solidFill>
              </a:rPr>
              <a:t>...UMA SOCIEDADE QUE NÃO VALORIZA E NÃO INVESTE EM SEUS MUSEUS JÁ ESTÁ, PELO MENOS EM PARTE, CULTURALMENTE EXTINTA".</a:t>
            </a:r>
          </a:p>
        </p:txBody>
      </p:sp>
    </p:spTree>
    <p:extLst>
      <p:ext uri="{BB962C8B-B14F-4D97-AF65-F5344CB8AC3E}">
        <p14:creationId xmlns:p14="http://schemas.microsoft.com/office/powerpoint/2010/main" val="3848362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E9F481ED-2EC9-47AB-B12C-EFEDF57D200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r="16667"/>
          <a:stretch/>
        </p:blipFill>
        <p:spPr>
          <a:xfrm rot="5400000">
            <a:off x="2994947" y="927348"/>
            <a:ext cx="6711304" cy="4856608"/>
          </a:xfrm>
          <a:prstGeom prst="rect">
            <a:avLst/>
          </a:prstGeom>
        </p:spPr>
      </p:pic>
      <p:sp>
        <p:nvSpPr>
          <p:cNvPr id="75778" name="Text Box 3">
            <a:extLst>
              <a:ext uri="{FF2B5EF4-FFF2-40B4-BE49-F238E27FC236}">
                <a16:creationId xmlns:a16="http://schemas.microsoft.com/office/drawing/2014/main" xmlns="" id="{B19A9349-A493-40C3-9510-60697C4ACA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304800"/>
            <a:ext cx="525780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6000" b="1" dirty="0">
                <a:solidFill>
                  <a:srgbClr val="FFFF00"/>
                </a:solidFill>
              </a:rPr>
              <a:t>Fundamental:</a:t>
            </a: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xmlns="" id="{7D396FA0-86AE-49B3-BE31-1CF0B1EA52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400" y="1871663"/>
            <a:ext cx="6400800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6000" b="1" dirty="0">
                <a:solidFill>
                  <a:srgbClr val="FFFF00"/>
                </a:solidFill>
              </a:rPr>
              <a:t>Ciência não tem partido!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xmlns="" id="{D1A1E1CA-5371-410B-9A65-90321BE5D6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400" y="3905579"/>
            <a:ext cx="5105400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6000" b="1" dirty="0">
                <a:solidFill>
                  <a:srgbClr val="FFFF00"/>
                </a:solidFill>
              </a:rPr>
              <a:t>Sem Ciência não há futuro!</a:t>
            </a:r>
          </a:p>
        </p:txBody>
      </p:sp>
    </p:spTree>
    <p:extLst>
      <p:ext uri="{BB962C8B-B14F-4D97-AF65-F5344CB8AC3E}">
        <p14:creationId xmlns:p14="http://schemas.microsoft.com/office/powerpoint/2010/main" val="4151208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3"/>
          <p:cNvSpPr txBox="1">
            <a:spLocks noChangeArrowheads="1"/>
          </p:cNvSpPr>
          <p:nvPr/>
        </p:nvSpPr>
        <p:spPr bwMode="auto">
          <a:xfrm>
            <a:off x="3721100" y="5943600"/>
            <a:ext cx="15367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pt-BR" altLang="en-US" sz="2000" b="1">
                <a:solidFill>
                  <a:srgbClr val="FFFF00"/>
                </a:solidFill>
              </a:rPr>
              <a:t>06 junho</a:t>
            </a:r>
          </a:p>
          <a:p>
            <a:pPr eaLnBrk="1" hangingPunct="1"/>
            <a:r>
              <a:rPr lang="pt-BR" altLang="en-US" sz="2000" b="1">
                <a:solidFill>
                  <a:srgbClr val="FFFF00"/>
                </a:solidFill>
              </a:rPr>
              <a:t>1818-2018</a:t>
            </a:r>
            <a:endParaRPr lang="en-US" altLang="en-US" sz="2000" b="1">
              <a:solidFill>
                <a:srgbClr val="FFFF00"/>
              </a:solidFill>
            </a:endParaRPr>
          </a:p>
        </p:txBody>
      </p:sp>
      <p:pic>
        <p:nvPicPr>
          <p:cNvPr id="6147" name="Imagem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875"/>
            <a:ext cx="914400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1143000"/>
            <a:ext cx="3351213" cy="545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71825" y="1790700"/>
            <a:ext cx="5895975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 Box 2"/>
          <p:cNvSpPr txBox="1">
            <a:spLocks noChangeArrowheads="1"/>
          </p:cNvSpPr>
          <p:nvPr/>
        </p:nvSpPr>
        <p:spPr bwMode="auto">
          <a:xfrm>
            <a:off x="969963" y="211138"/>
            <a:ext cx="7924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pt-BR" altLang="en-US" sz="3200" b="1">
                <a:solidFill>
                  <a:srgbClr val="FFFF00"/>
                </a:solidFill>
                <a:cs typeface="Arial" charset="0"/>
              </a:rPr>
              <a:t>BICENTENÁRIO</a:t>
            </a:r>
            <a:endParaRPr lang="en-US" altLang="en-US" sz="3200" b="1">
              <a:solidFill>
                <a:srgbClr val="FFFF00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Imagem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7350" y="914400"/>
            <a:ext cx="84963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"/>
            <a:ext cx="3962400" cy="654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98788" y="2209800"/>
            <a:ext cx="5868987" cy="430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hape 192"/>
          <p:cNvSpPr>
            <a:spLocks noGrp="1" noChangeArrowheads="1"/>
          </p:cNvSpPr>
          <p:nvPr>
            <p:ph type="body" idx="1"/>
          </p:nvPr>
        </p:nvSpPr>
        <p:spPr>
          <a:xfrm>
            <a:off x="5229225" y="1428750"/>
            <a:ext cx="2808288" cy="4238625"/>
          </a:xfrm>
        </p:spPr>
        <p:txBody>
          <a:bodyPr/>
          <a:lstStyle/>
          <a:p>
            <a:pPr marL="0" indent="0">
              <a:spcBef>
                <a:spcPct val="0"/>
              </a:spcBef>
              <a:buFontTx/>
              <a:buNone/>
            </a:pPr>
            <a:endParaRPr lang="en-US" altLang="en-US"/>
          </a:p>
          <a:p>
            <a:pPr marL="0" indent="0">
              <a:spcBef>
                <a:spcPct val="0"/>
              </a:spcBef>
              <a:buFontTx/>
              <a:buNone/>
            </a:pPr>
            <a:endParaRPr lang="en-US" altLang="en-US"/>
          </a:p>
        </p:txBody>
      </p:sp>
      <p:pic>
        <p:nvPicPr>
          <p:cNvPr id="69635" name="Shape 120"/>
          <p:cNvPicPr preferRelativeResize="0">
            <a:picLocks noChangeAspect="1" noChangeArrowheads="1"/>
          </p:cNvPicPr>
          <p:nvPr/>
        </p:nvPicPr>
        <p:blipFill>
          <a:blip r:embed="rId3" cstate="print"/>
          <a:srcRect l="9009" t="36168" r="11397" b="26494"/>
          <a:stretch>
            <a:fillRect/>
          </a:stretch>
        </p:blipFill>
        <p:spPr bwMode="auto">
          <a:xfrm>
            <a:off x="309563" y="1833563"/>
            <a:ext cx="8453437" cy="319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/>
          <a:srcRect l="14816"/>
          <a:stretch>
            <a:fillRect/>
          </a:stretch>
        </p:blipFill>
        <p:spPr bwMode="auto">
          <a:xfrm>
            <a:off x="76200" y="128588"/>
            <a:ext cx="3678238" cy="429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7400" y="2922588"/>
            <a:ext cx="3171825" cy="401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90800" y="1855788"/>
            <a:ext cx="3200400" cy="408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14913" y="61913"/>
            <a:ext cx="2833687" cy="336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4800" y="2895600"/>
            <a:ext cx="2276475" cy="381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1" presetClass="entr" presetSubtype="1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909638" y="457200"/>
            <a:ext cx="78533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pt-BR" altLang="pt-BR" b="1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1889-1891: Plenário da I Assembleia Constituinte da Republica.</a:t>
            </a:r>
          </a:p>
        </p:txBody>
      </p:sp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201738"/>
            <a:ext cx="7459663" cy="550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Imagem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1208088"/>
            <a:ext cx="3714750" cy="543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3"/>
          <p:cNvSpPr txBox="1">
            <a:spLocks noChangeArrowheads="1"/>
          </p:cNvSpPr>
          <p:nvPr/>
        </p:nvSpPr>
        <p:spPr bwMode="auto">
          <a:xfrm>
            <a:off x="2057400" y="2100263"/>
            <a:ext cx="52578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pt-BR" altLang="en-US" sz="6000" b="1" dirty="0">
                <a:solidFill>
                  <a:srgbClr val="FFFF00"/>
                </a:solidFill>
              </a:rPr>
              <a:t>02 DE SETEMBRO DE 2018</a:t>
            </a:r>
          </a:p>
        </p:txBody>
      </p:sp>
      <p:pic>
        <p:nvPicPr>
          <p:cNvPr id="4" name="Imagem 4">
            <a:extLst>
              <a:ext uri="{FF2B5EF4-FFF2-40B4-BE49-F238E27FC236}">
                <a16:creationId xmlns:a16="http://schemas.microsoft.com/office/drawing/2014/main" xmlns="" id="{3F38D2ED-567E-495B-9CC2-6E0107D1F0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85800"/>
            <a:ext cx="9067800" cy="55387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25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25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250"/>
                            </p:stCondLst>
                            <p:childTnLst>
                              <p:par>
                                <p:cTn id="10" presetID="35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</p:bldLst>
  </p:timing>
</p:sld>
</file>

<file path=ppt/theme/theme1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471</Words>
  <Application>Microsoft Office PowerPoint</Application>
  <PresentationFormat>Apresentação na tela (4:3)</PresentationFormat>
  <Paragraphs>97</Paragraphs>
  <Slides>42</Slides>
  <Notes>12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42</vt:i4>
      </vt:variant>
    </vt:vector>
  </HeadingPairs>
  <TitlesOfParts>
    <vt:vector size="48" baseType="lpstr">
      <vt:lpstr>ＭＳ Ｐゴシック</vt:lpstr>
      <vt:lpstr>Arial</vt:lpstr>
      <vt:lpstr>Calibri</vt:lpstr>
      <vt:lpstr>Raleway</vt:lpstr>
      <vt:lpstr>Tahoma</vt:lpstr>
      <vt:lpstr>Design padrão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Então, A Tese!</vt:lpstr>
      <vt:lpstr>Apresentação do PowerPoint</vt:lpstr>
      <vt:lpstr>Apresentação do PowerPoint</vt:lpstr>
      <vt:lpstr>Apresentação do PowerPoint</vt:lpstr>
      <vt:lpstr>600 escolas; ~20 mil alunos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* PERGUNTA: 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Alexandre</dc:creator>
  <cp:lastModifiedBy>Angela Silva Da Veiga</cp:lastModifiedBy>
  <cp:revision>529</cp:revision>
  <dcterms:created xsi:type="dcterms:W3CDTF">2003-12-04T03:02:27Z</dcterms:created>
  <dcterms:modified xsi:type="dcterms:W3CDTF">2018-10-30T16:54:53Z</dcterms:modified>
</cp:coreProperties>
</file>