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0" r:id="rId3"/>
    <p:sldId id="341" r:id="rId4"/>
    <p:sldId id="342" r:id="rId5"/>
    <p:sldId id="334" r:id="rId6"/>
    <p:sldId id="337" r:id="rId7"/>
    <p:sldId id="338" r:id="rId8"/>
    <p:sldId id="343" r:id="rId9"/>
    <p:sldId id="344" r:id="rId10"/>
    <p:sldId id="291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5055" autoAdjust="0"/>
  </p:normalViewPr>
  <p:slideViewPr>
    <p:cSldViewPr snapToGrid="0">
      <p:cViewPr varScale="1">
        <p:scale>
          <a:sx n="111" d="100"/>
          <a:sy n="111" d="100"/>
        </p:scale>
        <p:origin x="402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C6A63-AE9B-43CF-95BA-40E8EE4D7D44}" type="datetimeFigureOut">
              <a:rPr lang="pt-BR" smtClean="0"/>
              <a:t>24/05/2018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39EA4-2D98-4D65-A0DE-0A2AC8AB1E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918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1EE79-1EA8-465A-A78F-0CCA989177E1}" type="datetimeFigureOut">
              <a:rPr lang="pt-BR" smtClean="0"/>
              <a:t>24/05/2018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DCFE94-55DD-4087-8E72-71BD06CF99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76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050471" y="6356350"/>
            <a:ext cx="1692729" cy="365125"/>
          </a:xfrm>
        </p:spPr>
        <p:txBody>
          <a:bodyPr/>
          <a:lstStyle/>
          <a:p>
            <a:fld id="{E35E6B5A-F611-4089-9E75-3B2EB06473CD}" type="datetimeFigureOut">
              <a:rPr lang="pt-BR" smtClean="0"/>
              <a:t>24/05/2018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75190" y="6356350"/>
            <a:ext cx="3248024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04857" y="6378122"/>
            <a:ext cx="2405744" cy="365125"/>
          </a:xfrm>
          <a:prstGeom prst="rect">
            <a:avLst/>
          </a:prstGeom>
        </p:spPr>
        <p:txBody>
          <a:bodyPr/>
          <a:lstStyle/>
          <a:p>
            <a:fld id="{C944F360-B4DF-4567-AE27-A2C93988433D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/>
          <a:srcRect l="286" t="-973" r="-286" b="51998"/>
          <a:stretch/>
        </p:blipFill>
        <p:spPr>
          <a:xfrm>
            <a:off x="8827747" y="4916089"/>
            <a:ext cx="3802463" cy="164459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-86971" y="0"/>
            <a:ext cx="8153400" cy="7063808"/>
          </a:xfrm>
          <a:prstGeom prst="rect">
            <a:avLst/>
          </a:prstGeom>
        </p:spPr>
      </p:pic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130629" y="106136"/>
            <a:ext cx="11887199" cy="2240642"/>
          </a:xfrm>
        </p:spPr>
        <p:txBody>
          <a:bodyPr anchor="b">
            <a:normAutofit/>
          </a:bodyPr>
          <a:lstStyle>
            <a:lvl1pPr algn="ctr">
              <a:defRPr sz="5500" b="1">
                <a:latin typeface="+mn-lt"/>
                <a:ea typeface="Kozuka Gothic Pro B" panose="020B0800000000000000" pitchFamily="34" charset="-128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130629" y="2452914"/>
            <a:ext cx="9895114" cy="3903436"/>
          </a:xfrm>
        </p:spPr>
        <p:txBody>
          <a:bodyPr/>
          <a:lstStyle>
            <a:lvl1pPr marL="0" indent="0" algn="ctr">
              <a:buNone/>
              <a:defRPr sz="2400">
                <a:latin typeface="+mj-lt"/>
                <a:ea typeface="Kozuka Gothic Pr6N L" panose="020B0200000000000000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6402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151" y="1244656"/>
            <a:ext cx="11993336" cy="1472520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/>
          <a:srcRect l="73201"/>
          <a:stretch/>
        </p:blipFill>
        <p:spPr>
          <a:xfrm>
            <a:off x="10787743" y="-1347107"/>
            <a:ext cx="1266846" cy="3045279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5400000">
            <a:off x="5872069" y="430493"/>
            <a:ext cx="447862" cy="12192000"/>
          </a:xfrm>
          <a:prstGeom prst="rect">
            <a:avLst/>
          </a:prstGeom>
        </p:spPr>
      </p:pic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57151" y="2717176"/>
            <a:ext cx="11993335" cy="3512174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0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099100" y="6378122"/>
            <a:ext cx="2215601" cy="365125"/>
          </a:xfrm>
        </p:spPr>
        <p:txBody>
          <a:bodyPr/>
          <a:lstStyle>
            <a:lvl1pPr>
              <a:defRPr b="1"/>
            </a:lvl1pPr>
          </a:lstStyle>
          <a:p>
            <a:fld id="{E35E6B5A-F611-4089-9E75-3B2EB06473CD}" type="datetimeFigureOut">
              <a:rPr lang="pt-BR" smtClean="0"/>
              <a:pPr/>
              <a:t>24/05/2018</a:t>
            </a:fld>
            <a:endParaRPr lang="pt-BR" dirty="0"/>
          </a:p>
        </p:txBody>
      </p:sp>
      <p:sp>
        <p:nvSpPr>
          <p:cNvPr id="11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60338" y="6378122"/>
            <a:ext cx="3225518" cy="365125"/>
          </a:xfrm>
        </p:spPr>
        <p:txBody>
          <a:bodyPr/>
          <a:lstStyle>
            <a:lvl1pPr>
              <a:defRPr b="1"/>
            </a:lvl1pPr>
          </a:lstStyle>
          <a:p>
            <a:endParaRPr lang="pt-BR" dirty="0"/>
          </a:p>
        </p:txBody>
      </p:sp>
      <p:sp>
        <p:nvSpPr>
          <p:cNvPr id="1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85857" y="6382658"/>
            <a:ext cx="3105149" cy="365125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fld id="{C944F360-B4DF-4567-AE27-A2C93988433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7429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99100" y="365125"/>
            <a:ext cx="109513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99100" y="1825625"/>
            <a:ext cx="8591907" cy="3789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99100" y="6356350"/>
            <a:ext cx="2182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E6B5A-F611-4089-9E75-3B2EB06473CD}" type="datetimeFigureOut">
              <a:rPr lang="pt-BR" smtClean="0"/>
              <a:t>24/05/2018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60338" y="6356350"/>
            <a:ext cx="29261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36542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4F360-B4DF-4567-AE27-A2C9398843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14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Kozuka Gothic Pro B" panose="020B0800000000000000" pitchFamily="34" charset="-128"/>
          <a:ea typeface="Kozuka Gothic Pro B" panose="020B0800000000000000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4902" y="1"/>
            <a:ext cx="10677098" cy="5063318"/>
          </a:xfrm>
        </p:spPr>
        <p:txBody>
          <a:bodyPr>
            <a:normAutofit/>
          </a:bodyPr>
          <a:lstStyle/>
          <a:p>
            <a:pPr algn="r"/>
            <a:r>
              <a:rPr lang="pt-BR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Atendimento da alimentação escolar aos alunos da educação básica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pt-BR" dirty="0" smtClean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pt-BR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pt-BR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2000" b="1" dirty="0"/>
              <a:t>José Marques Aurélio de Souza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2000" dirty="0"/>
              <a:t>Dirigente Municipal de Educação de Jucás/ </a:t>
            </a:r>
            <a:r>
              <a:rPr lang="pt-BR" sz="2000" dirty="0" smtClean="0"/>
              <a:t>CE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/>
              <a:t>Presidente da Undime/ CE</a:t>
            </a:r>
            <a:endParaRPr lang="pt-BR" sz="20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7251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280" y="0"/>
            <a:ext cx="5724104" cy="625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12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1993336" cy="147252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Alimentação escolar</a:t>
            </a:r>
            <a:endParaRPr lang="pt-BR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9450" y="1746913"/>
            <a:ext cx="10754436" cy="40397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pt-BR" sz="2400" dirty="0"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2400" dirty="0">
                <a:latin typeface="Arial" charset="0"/>
                <a:cs typeface="Arial" charset="0"/>
              </a:rPr>
              <a:t>A alimentação escolar é um direito do estudante </a:t>
            </a:r>
            <a:r>
              <a:rPr lang="pt-BR" sz="2400" dirty="0" smtClean="0">
                <a:latin typeface="Arial" charset="0"/>
                <a:cs typeface="Arial" charset="0"/>
              </a:rPr>
              <a:t>da educação </a:t>
            </a:r>
            <a:r>
              <a:rPr lang="pt-BR" sz="2400" dirty="0">
                <a:latin typeface="Arial" charset="0"/>
                <a:cs typeface="Arial" charset="0"/>
              </a:rPr>
              <a:t>básica pública, garantido pelo art. 208, VII da Constituição Federal, </a:t>
            </a:r>
            <a:r>
              <a:rPr lang="pt-BR" sz="2400" dirty="0" smtClean="0">
                <a:latin typeface="Arial" charset="0"/>
                <a:cs typeface="Arial" charset="0"/>
              </a:rPr>
              <a:t>cuja responsabilidade é </a:t>
            </a:r>
            <a:r>
              <a:rPr lang="pt-BR" sz="2400" dirty="0">
                <a:latin typeface="Arial" charset="0"/>
                <a:cs typeface="Arial" charset="0"/>
              </a:rPr>
              <a:t>compartilhada entre </a:t>
            </a:r>
            <a:r>
              <a:rPr lang="pt-BR" sz="2400" dirty="0" smtClean="0">
                <a:latin typeface="Arial" charset="0"/>
                <a:cs typeface="Arial" charset="0"/>
              </a:rPr>
              <a:t>União</a:t>
            </a:r>
            <a:r>
              <a:rPr lang="pt-BR" sz="2400" dirty="0">
                <a:latin typeface="Arial" charset="0"/>
                <a:cs typeface="Arial" charset="0"/>
              </a:rPr>
              <a:t>, estados, Distrito Federal e municípios. </a:t>
            </a:r>
            <a:endParaRPr lang="pt-BR" sz="2400" dirty="0" smtClean="0"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endParaRPr lang="pt-BR" sz="2400" dirty="0"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2400" dirty="0">
                <a:latin typeface="Arial" charset="0"/>
                <a:cs typeface="Arial" charset="0"/>
              </a:rPr>
              <a:t>Alimentação é um direito humano, e todas as pessoas devem ter acesso regular, permanente e irrestrito. </a:t>
            </a:r>
            <a:endParaRPr lang="pt-BR" sz="2400" dirty="0" smtClean="0"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endParaRPr lang="pt-BR" sz="2400" dirty="0"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Arial" charset="0"/>
                <a:cs typeface="Arial" charset="0"/>
              </a:rPr>
              <a:t>É </a:t>
            </a:r>
            <a:r>
              <a:rPr lang="pt-BR" sz="2400" dirty="0">
                <a:latin typeface="Arial" charset="0"/>
                <a:cs typeface="Arial" charset="0"/>
              </a:rPr>
              <a:t>direito de todos o acesso a alimentos seguros e saudáveis, em quantidade e qualidade adequadas e suficientes, correspondentes às tradições culturais do seu povo. </a:t>
            </a:r>
            <a:endParaRPr lang="pt-BR" sz="2400" dirty="0" smtClean="0">
              <a:latin typeface="Arial" charset="0"/>
              <a:cs typeface="Arial" charset="0"/>
            </a:endParaRPr>
          </a:p>
          <a:p>
            <a:pPr algn="just" eaLnBrk="1" hangingPunct="1">
              <a:buFont typeface="Wingdings 3" pitchFamily="18" charset="2"/>
              <a:buNone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46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1993336" cy="147252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Oferta da alimentação escolar</a:t>
            </a:r>
            <a:endParaRPr lang="pt-BR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9450" y="1746913"/>
            <a:ext cx="10754436" cy="397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>
                <a:latin typeface="Arial" charset="0"/>
                <a:cs typeface="Arial" charset="0"/>
              </a:rPr>
              <a:t>A infância é um período importante de desenvolvimento, marcada por gradual crescimento da criança. Esta é uma fase </a:t>
            </a:r>
            <a:r>
              <a:rPr lang="pt-BR" sz="2400" dirty="0" smtClean="0">
                <a:latin typeface="Arial" charset="0"/>
                <a:cs typeface="Arial" charset="0"/>
              </a:rPr>
              <a:t>que </a:t>
            </a:r>
            <a:r>
              <a:rPr lang="pt-BR" sz="2400" dirty="0">
                <a:latin typeface="Arial" charset="0"/>
                <a:cs typeface="Arial" charset="0"/>
              </a:rPr>
              <a:t>necessita de cuidados especiais, pois uma alimentação não saudável pode impactar no desenvolvimento físico e mental, afetando negativamente a aprendizagem. </a:t>
            </a:r>
            <a:endParaRPr lang="pt-BR" sz="2400" dirty="0" smtClean="0"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Arial" charset="0"/>
                <a:cs typeface="Arial" charset="0"/>
              </a:rPr>
              <a:t>Dependendo </a:t>
            </a:r>
            <a:r>
              <a:rPr lang="pt-BR" sz="2400" dirty="0">
                <a:latin typeface="Arial" charset="0"/>
                <a:cs typeface="Arial" charset="0"/>
              </a:rPr>
              <a:t>do padrão dietético e da frequência de atividades físicas, a má alimentação </a:t>
            </a:r>
            <a:r>
              <a:rPr lang="pt-BR" sz="2400" dirty="0" smtClean="0">
                <a:latin typeface="Arial" charset="0"/>
                <a:cs typeface="Arial" charset="0"/>
              </a:rPr>
              <a:t>pode </a:t>
            </a:r>
            <a:r>
              <a:rPr lang="pt-BR" sz="2400" dirty="0">
                <a:latin typeface="Arial" charset="0"/>
                <a:cs typeface="Arial" charset="0"/>
              </a:rPr>
              <a:t>acarretar </a:t>
            </a:r>
            <a:r>
              <a:rPr lang="pt-BR" sz="2400" dirty="0" smtClean="0">
                <a:latin typeface="Arial" charset="0"/>
                <a:cs typeface="Arial" charset="0"/>
              </a:rPr>
              <a:t>tanto desnutrição quanto obesidade</a:t>
            </a:r>
            <a:r>
              <a:rPr lang="pt-BR" sz="2400" dirty="0">
                <a:latin typeface="Arial" charset="0"/>
                <a:cs typeface="Arial" charset="0"/>
              </a:rPr>
              <a:t>, diabetes e outros problemas relacionados. </a:t>
            </a:r>
            <a:endParaRPr lang="pt-BR" sz="2400" dirty="0" smtClean="0">
              <a:latin typeface="Arial" charset="0"/>
              <a:cs typeface="Arial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02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1993336" cy="147252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Oferta da alimentação escolar</a:t>
            </a:r>
            <a:endParaRPr lang="pt-BR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9450" y="1746913"/>
            <a:ext cx="10754436" cy="397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charset="0"/>
                <a:cs typeface="Arial" charset="0"/>
              </a:rPr>
              <a:t>É </a:t>
            </a:r>
            <a:r>
              <a:rPr lang="pt-BR" sz="2400" dirty="0">
                <a:latin typeface="Arial" charset="0"/>
                <a:cs typeface="Arial" charset="0"/>
              </a:rPr>
              <a:t>fundamental que a qualidade e a quantidade da alimentação sejam adequadas à necessidade diária e que hábitos saudáveis sejam estimulados. </a:t>
            </a:r>
            <a:endParaRPr lang="pt-BR" sz="2400" dirty="0" smtClean="0"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Arial" charset="0"/>
                <a:cs typeface="Arial" charset="0"/>
              </a:rPr>
              <a:t>Assim, como é </a:t>
            </a:r>
            <a:r>
              <a:rPr lang="pt-BR" sz="2400" dirty="0">
                <a:latin typeface="Arial" charset="0"/>
                <a:cs typeface="Arial" charset="0"/>
              </a:rPr>
              <a:t>na infância que se definem atitudes e práticas alimentares, a escola é o local – e o momento - ideal para a </a:t>
            </a:r>
            <a:r>
              <a:rPr lang="pt-BR" sz="2400" dirty="0" smtClean="0">
                <a:latin typeface="Arial" charset="0"/>
                <a:cs typeface="Arial" charset="0"/>
              </a:rPr>
              <a:t>oferta da alimentação escolar saudável e a promoção da </a:t>
            </a:r>
            <a:r>
              <a:rPr lang="pt-BR" sz="2400" dirty="0">
                <a:latin typeface="Arial" charset="0"/>
                <a:cs typeface="Arial" charset="0"/>
              </a:rPr>
              <a:t>educação alimentar e </a:t>
            </a:r>
            <a:r>
              <a:rPr lang="pt-BR" sz="2400" dirty="0" smtClean="0">
                <a:latin typeface="Arial" charset="0"/>
                <a:cs typeface="Arial" charset="0"/>
              </a:rPr>
              <a:t>nutricional, principalmente em regiões mais carentes.</a:t>
            </a: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95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1993336" cy="147252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Oferta da alimentação escolar</a:t>
            </a:r>
            <a:endParaRPr lang="pt-BR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9450" y="2579427"/>
            <a:ext cx="10754436" cy="27704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>
                <a:latin typeface="Arial" charset="0"/>
                <a:cs typeface="Arial" charset="0"/>
              </a:rPr>
              <a:t>Por meio do Programa Nacional de Alimentação Escolar (PNAE), o Fundo Nacional de Desenvolvimento da Educação (FNDE) repassa recursos federais que devem suplementar os recursos próprios dos municípios, estados e Distrito Federal investidos na aquisição dos gêneros alimentícios.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charset="0"/>
                <a:cs typeface="Arial" charset="0"/>
              </a:rPr>
              <a:t>Esse gasto próprio </a:t>
            </a:r>
            <a:r>
              <a:rPr lang="pt-BR" sz="2400" dirty="0">
                <a:latin typeface="Arial" charset="0"/>
                <a:cs typeface="Arial" charset="0"/>
              </a:rPr>
              <a:t>não pode ser computado como parte dos 25% </a:t>
            </a:r>
            <a:r>
              <a:rPr lang="pt-BR" sz="2400" dirty="0" smtClean="0">
                <a:latin typeface="Arial" charset="0"/>
                <a:cs typeface="Arial" charset="0"/>
              </a:rPr>
              <a:t>estabelecidos pela </a:t>
            </a:r>
            <a:r>
              <a:rPr lang="pt-BR" sz="2400" dirty="0">
                <a:latin typeface="Arial" charset="0"/>
                <a:cs typeface="Arial" charset="0"/>
              </a:rPr>
              <a:t>Constituição</a:t>
            </a:r>
            <a:r>
              <a:rPr lang="pt-BR" sz="2400" dirty="0" smtClean="0">
                <a:latin typeface="Arial" charset="0"/>
                <a:cs typeface="Arial" charset="0"/>
              </a:rPr>
              <a:t>.</a:t>
            </a:r>
          </a:p>
          <a:p>
            <a:pPr marL="0" indent="0" algn="just">
              <a:buNone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 3" pitchFamily="18" charset="2"/>
              <a:buNone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92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1993336" cy="147252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Oferta da alimentação escolar</a:t>
            </a:r>
            <a:endParaRPr lang="pt-BR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9450" y="1746913"/>
            <a:ext cx="10754436" cy="30434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>
                <a:latin typeface="Arial" charset="0"/>
                <a:cs typeface="Arial" charset="0"/>
              </a:rPr>
              <a:t>Para organizar a oferta da alimentação escolar, a Secretaria Municipal de Educação deve conhecer as necessidades nutricionais de seus estudantes, de acordo com cada faixa etária. </a:t>
            </a:r>
            <a:endParaRPr lang="pt-BR" sz="2400" dirty="0" smtClean="0"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Arial" charset="0"/>
                <a:cs typeface="Arial" charset="0"/>
              </a:rPr>
              <a:t>Deve </a:t>
            </a:r>
            <a:r>
              <a:rPr lang="pt-BR" sz="2400" dirty="0">
                <a:latin typeface="Arial" charset="0"/>
                <a:cs typeface="Arial" charset="0"/>
              </a:rPr>
              <a:t>acompanhar a qualidade do serviço oferecido e monitorar a aceitação do cardápio.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rial" charset="0"/>
                <a:cs typeface="Arial" charset="0"/>
              </a:rPr>
              <a:t>O </a:t>
            </a:r>
            <a:r>
              <a:rPr lang="pt-BR" sz="2400" dirty="0">
                <a:latin typeface="Arial" charset="0"/>
                <a:cs typeface="Arial" charset="0"/>
              </a:rPr>
              <a:t>Conselho de Alimentação Escolar (CAE) é responsável por fiscalizar todo o processo.</a:t>
            </a:r>
          </a:p>
          <a:p>
            <a:pPr algn="just" eaLnBrk="1" hangingPunct="1">
              <a:buFont typeface="Wingdings 3" pitchFamily="18" charset="2"/>
              <a:buNone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49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1993336" cy="147252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Valores per capita alimentação escolar</a:t>
            </a:r>
            <a:endParaRPr lang="pt-BR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590496"/>
              </p:ext>
            </p:extLst>
          </p:nvPr>
        </p:nvGraphicFramePr>
        <p:xfrm>
          <a:off x="2163922" y="1640653"/>
          <a:ext cx="7055892" cy="4418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9575"/>
                <a:gridCol w="1227611"/>
                <a:gridCol w="1124353"/>
                <a:gridCol w="1124353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Valor</a:t>
                      </a:r>
                      <a:r>
                        <a:rPr lang="pt-BR" baseline="0" dirty="0" smtClean="0"/>
                        <a:t> do Aumento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Creches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R$ 0,60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R$ 1,07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0,47</a:t>
                      </a:r>
                    </a:p>
                  </a:txBody>
                  <a:tcPr/>
                </a:tc>
              </a:tr>
              <a:tr h="369247">
                <a:tc>
                  <a:txBody>
                    <a:bodyPr/>
                    <a:lstStyle/>
                    <a:p>
                      <a:r>
                        <a:rPr lang="pt-BR" dirty="0" smtClean="0"/>
                        <a:t>Pré-escola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R$ 0,30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R$ 0,53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0,23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Escolas indígenas e quilombolas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R$ 0,60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R$ 0,64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0,04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Ensino fundamental e médio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R$ 0,30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R$ 0,36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0,06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Educação de jovens e adultos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R$ 0,30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R$ 0,32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0,02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Ensino integral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R$ 0,90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R$ 1,07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0,17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Programa de Fomento às Escolas de Ensino Médio em Tempo Integral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R$ 2,00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 dirty="0" smtClean="0"/>
                        <a:t>Alunos que frequentam o Atendimento Educacional Especializado no contraturno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R$ 0,53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186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1993336" cy="147252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Oferta da alimentação escolar</a:t>
            </a:r>
            <a:endParaRPr lang="pt-BR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9450" y="1746913"/>
            <a:ext cx="10754436" cy="397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charset="0"/>
                <a:cs typeface="Arial" charset="0"/>
              </a:rPr>
              <a:t>É fundamental:</a:t>
            </a:r>
          </a:p>
          <a:p>
            <a:pPr algn="just"/>
            <a:r>
              <a:rPr lang="pt-BR" sz="2400" dirty="0" smtClean="0">
                <a:latin typeface="Arial" charset="0"/>
                <a:cs typeface="Arial" charset="0"/>
              </a:rPr>
              <a:t>definir critérios e prazos para o reajuste dos valores per capita;</a:t>
            </a:r>
          </a:p>
          <a:p>
            <a:pPr algn="just"/>
            <a:r>
              <a:rPr lang="pt-BR" sz="2400" dirty="0">
                <a:latin typeface="Arial" charset="0"/>
                <a:cs typeface="Arial" charset="0"/>
              </a:rPr>
              <a:t>e</a:t>
            </a:r>
            <a:r>
              <a:rPr lang="pt-BR" sz="2400" dirty="0" smtClean="0">
                <a:latin typeface="Arial" charset="0"/>
                <a:cs typeface="Arial" charset="0"/>
              </a:rPr>
              <a:t>stabelecer processos transparentes para o acompanhamento dos repasses do PNAE aos estados e municípios. </a:t>
            </a: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>
              <a:buFont typeface="Wingdings" pitchFamily="2" charset="2"/>
              <a:buChar char="v"/>
            </a:pPr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78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62" y="0"/>
            <a:ext cx="11816873" cy="147252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pt-B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Erro de cálculo do PNAE – Alunos de Tempo Integral – Exemplos:</a:t>
            </a:r>
            <a:endParaRPr lang="pt-BR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33137" y="1746913"/>
            <a:ext cx="10940749" cy="4317003"/>
          </a:xfrm>
        </p:spPr>
        <p:txBody>
          <a:bodyPr>
            <a:normAutofit/>
          </a:bodyPr>
          <a:lstStyle/>
          <a:p>
            <a:pPr algn="just" eaLnBrk="1" hangingPunct="1"/>
            <a:endParaRPr lang="pt-BR" sz="2400" dirty="0"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endParaRPr lang="pt-BR" sz="2400" b="1" dirty="0">
              <a:latin typeface="Arial" charset="0"/>
              <a:cs typeface="Arial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626546"/>
              </p:ext>
            </p:extLst>
          </p:nvPr>
        </p:nvGraphicFramePr>
        <p:xfrm>
          <a:off x="465222" y="2035118"/>
          <a:ext cx="10988842" cy="2332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420"/>
                <a:gridCol w="1347537"/>
                <a:gridCol w="1556086"/>
                <a:gridCol w="1242880"/>
                <a:gridCol w="1309341"/>
                <a:gridCol w="1586641"/>
                <a:gridCol w="2261937"/>
              </a:tblGrid>
              <a:tr h="547661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MATRÍCULAS DE TEMPO</a:t>
                      </a:r>
                      <a:r>
                        <a:rPr lang="pt-BR" sz="2400" b="1" baseline="0" dirty="0" smtClean="0">
                          <a:solidFill>
                            <a:schemeClr val="tx1"/>
                          </a:solidFill>
                        </a:rPr>
                        <a:t> INTEGRAL</a:t>
                      </a:r>
                      <a:endParaRPr lang="pt-BR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DIFERENÇA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6454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dirty="0" smtClean="0">
                          <a:solidFill>
                            <a:schemeClr val="tx1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FUNDEB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T.</a:t>
                      </a:r>
                      <a:r>
                        <a:rPr lang="pt-BR" sz="2400" b="1" baseline="0" dirty="0" smtClean="0">
                          <a:solidFill>
                            <a:schemeClr val="tx1"/>
                          </a:solidFill>
                        </a:rPr>
                        <a:t> INT.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pt-BR" sz="2400" b="1" baseline="0" dirty="0" smtClean="0">
                          <a:solidFill>
                            <a:schemeClr val="tx1"/>
                          </a:solidFill>
                        </a:rPr>
                        <a:t> EDUC.</a:t>
                      </a:r>
                      <a:endParaRPr lang="pt-BR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baseline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pt-BR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baseline="0" dirty="0" smtClean="0">
                          <a:solidFill>
                            <a:schemeClr val="tx1"/>
                          </a:solidFill>
                        </a:rPr>
                        <a:t>DÉFICIT</a:t>
                      </a:r>
                      <a:endParaRPr lang="pt-BR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A RESTITUIR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569513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BAHIA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561.457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293.292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292.745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279.175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39.642.850,00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9513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CEARÁ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356.671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77.441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88.335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152.989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216.866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32.040.596,00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96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3" id="{C20F96A5-BBF1-42AE-AD67-DA62D782910F}" vid="{C97BABD0-537C-4E86-A253-B64139E5620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01</Template>
  <TotalTime>663</TotalTime>
  <Words>563</Words>
  <Application>Microsoft Office PowerPoint</Application>
  <PresentationFormat>Widescreen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Kozuka Gothic Pr6N L</vt:lpstr>
      <vt:lpstr>Kozuka Gothic Pro B</vt:lpstr>
      <vt:lpstr>Wingdings</vt:lpstr>
      <vt:lpstr>Wingdings 3</vt:lpstr>
      <vt:lpstr>Tema do Office</vt:lpstr>
      <vt:lpstr>Apresentação do PowerPoint</vt:lpstr>
      <vt:lpstr>Alimentação escolar</vt:lpstr>
      <vt:lpstr>Oferta da alimentação escolar</vt:lpstr>
      <vt:lpstr>Oferta da alimentação escolar</vt:lpstr>
      <vt:lpstr>Oferta da alimentação escolar</vt:lpstr>
      <vt:lpstr>Oferta da alimentação escolar</vt:lpstr>
      <vt:lpstr>Valores per capita alimentação escolar</vt:lpstr>
      <vt:lpstr>Oferta da alimentação escolar</vt:lpstr>
      <vt:lpstr>Erro de cálculo do PNAE – Alunos de Tempo Integral – Exemplos: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Silva</dc:creator>
  <cp:lastModifiedBy>Angela Silva Da Veiga</cp:lastModifiedBy>
  <cp:revision>66</cp:revision>
  <cp:lastPrinted>2017-03-28T15:05:46Z</cp:lastPrinted>
  <dcterms:created xsi:type="dcterms:W3CDTF">2017-03-27T20:51:53Z</dcterms:created>
  <dcterms:modified xsi:type="dcterms:W3CDTF">2018-05-24T12:22:10Z</dcterms:modified>
</cp:coreProperties>
</file>