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2"/>
  </p:handoutMasterIdLst>
  <p:sldIdLst>
    <p:sldId id="256" r:id="rId2"/>
    <p:sldId id="262" r:id="rId3"/>
    <p:sldId id="257" r:id="rId4"/>
    <p:sldId id="264" r:id="rId5"/>
    <p:sldId id="259" r:id="rId6"/>
    <p:sldId id="265" r:id="rId7"/>
    <p:sldId id="258" r:id="rId8"/>
    <p:sldId id="267" r:id="rId9"/>
    <p:sldId id="268" r:id="rId10"/>
    <p:sldId id="269" r:id="rId11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D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4" autoAdjust="0"/>
    <p:restoredTop sz="90190" autoAdjust="0"/>
  </p:normalViewPr>
  <p:slideViewPr>
    <p:cSldViewPr snapToGrid="0">
      <p:cViewPr varScale="1">
        <p:scale>
          <a:sx n="65" d="100"/>
          <a:sy n="65" d="100"/>
        </p:scale>
        <p:origin x="-942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1D34D-5962-42B3-8BB3-F02292454F67}" type="datetimeFigureOut">
              <a:rPr lang="pt-BR" smtClean="0"/>
              <a:pPr/>
              <a:t>21/11/2018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DCA2E-864A-4CE2-A5EB-61A370A47A4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8950502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leunice.rehem@mec.gov.b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mec.gov.br/index.php?option=com_docman&amp;view=download&amp;alias=78741-d9235-pdf&amp;category_slug=dezembro-2017-pdf&amp;Itemid=30192" TargetMode="External"/><Relationship Id="rId2" Type="http://schemas.openxmlformats.org/officeDocument/2006/relationships/hyperlink" Target="http://www.planalto.gov.br/ccivil_03/_Ato2015-2018/2017/Decreto/D9057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ortal.mec.gov.br/index.php?option=com_docman&amp;view=download&amp;alias=66431-portaria-normativa-11-pdf&amp;category_slug=maio-2017-pdf&amp;Itemid=30192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70046" y="2913193"/>
            <a:ext cx="7523947" cy="1935576"/>
          </a:xfrm>
        </p:spPr>
        <p:txBody>
          <a:bodyPr/>
          <a:lstStyle/>
          <a:p>
            <a:pPr algn="ctr"/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  <a:t>ATUALIZAÇÃO DOS </a:t>
            </a:r>
            <a:r>
              <a:rPr lang="pt-BR" sz="3600" b="1" dirty="0">
                <a:solidFill>
                  <a:schemeClr val="accent2">
                    <a:lumMod val="75000"/>
                  </a:schemeClr>
                </a:solidFill>
              </a:rPr>
              <a:t>REFERENCIAIS </a:t>
            </a: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  <a:t>DE QUALIDADE PARA EDUCAÇÃO SUPERIOR A DISTANCIA</a:t>
            </a:r>
            <a:endParaRPr lang="pt-B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3285160" y="332093"/>
            <a:ext cx="62221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MINISTÉRIO DA EDUCAÇÃO - MEC</a:t>
            </a:r>
          </a:p>
          <a:p>
            <a:pPr algn="ctr"/>
            <a:r>
              <a:rPr lang="pt-BR" sz="2000" b="1" dirty="0" smtClean="0"/>
              <a:t>SECRETARIA DE EDUCAÇÃO SUPERIOR - </a:t>
            </a:r>
            <a:r>
              <a:rPr lang="pt-BR" sz="2000" b="1" dirty="0" err="1" smtClean="0"/>
              <a:t>SESu</a:t>
            </a:r>
            <a:endParaRPr lang="pt-BR" sz="2000" b="1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85" y="826759"/>
            <a:ext cx="2846818" cy="2151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7540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85" y="826758"/>
            <a:ext cx="3764798" cy="284558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4704735" y="2787446"/>
            <a:ext cx="464574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Obrigada!</a:t>
            </a:r>
          </a:p>
          <a:p>
            <a:endParaRPr lang="pt-BR" dirty="0" smtClean="0"/>
          </a:p>
          <a:p>
            <a:r>
              <a:rPr lang="pt-BR" dirty="0" smtClean="0">
                <a:hlinkClick r:id="rId3"/>
              </a:rPr>
              <a:t>cleunice.rehem@mec.gov.br</a:t>
            </a:r>
            <a:endParaRPr lang="pt-BR" dirty="0" smtClean="0"/>
          </a:p>
          <a:p>
            <a:r>
              <a:rPr lang="pt-BR" dirty="0" smtClean="0"/>
              <a:t>(61)2022-8012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31228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 smtClean="0">
                <a:solidFill>
                  <a:schemeClr val="accent2">
                    <a:lumMod val="75000"/>
                  </a:schemeClr>
                </a:solidFill>
              </a:rPr>
              <a:t>GT  para atualização dos Referenciais de Qualidade para a educação Superior a Distância (Portaria </a:t>
            </a:r>
            <a:r>
              <a:rPr lang="pt-BR" sz="2800" b="1" dirty="0" err="1" smtClean="0">
                <a:solidFill>
                  <a:schemeClr val="accent2">
                    <a:lumMod val="75000"/>
                  </a:schemeClr>
                </a:solidFill>
              </a:rPr>
              <a:t>SESu</a:t>
            </a:r>
            <a:r>
              <a:rPr lang="pt-BR" sz="2800" b="1" dirty="0" smtClean="0">
                <a:solidFill>
                  <a:schemeClr val="accent2">
                    <a:lumMod val="75000"/>
                  </a:schemeClr>
                </a:solidFill>
              </a:rPr>
              <a:t> Nº 78 /2018)</a:t>
            </a:r>
            <a:endParaRPr lang="pt-B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47145" y="2070538"/>
            <a:ext cx="3142594" cy="4524315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/>
              <a:t>1. Cleunice Matos Rehem - Representante da </a:t>
            </a:r>
            <a:r>
              <a:rPr lang="pt-BR" sz="1200" b="1" dirty="0" err="1"/>
              <a:t>SESu</a:t>
            </a:r>
            <a:r>
              <a:rPr lang="pt-BR" sz="1200" b="1" dirty="0"/>
              <a:t> / MEC </a:t>
            </a:r>
          </a:p>
          <a:p>
            <a:r>
              <a:rPr lang="pt-BR" sz="1200" b="1" dirty="0"/>
              <a:t>2. Nara Maria Pimentel - Representante da </a:t>
            </a:r>
            <a:r>
              <a:rPr lang="pt-BR" sz="1200" b="1" dirty="0" err="1"/>
              <a:t>SESu</a:t>
            </a:r>
            <a:r>
              <a:rPr lang="pt-BR" sz="1200" b="1" dirty="0"/>
              <a:t> / MEC </a:t>
            </a:r>
          </a:p>
          <a:p>
            <a:r>
              <a:rPr lang="pt-BR" sz="1200" b="1" dirty="0"/>
              <a:t>3. Welinton Baxto da Silva - Representante da SERES / MEC </a:t>
            </a:r>
          </a:p>
          <a:p>
            <a:r>
              <a:rPr lang="pt-BR" sz="1200" b="1" dirty="0"/>
              <a:t>4. Fernanda Marsaro - Representante da SETEC / MEC </a:t>
            </a:r>
          </a:p>
          <a:p>
            <a:r>
              <a:rPr lang="pt-BR" sz="1200" b="1" dirty="0"/>
              <a:t>5. Carlos Cezar </a:t>
            </a:r>
            <a:r>
              <a:rPr lang="pt-BR" sz="1200" b="1" dirty="0" err="1"/>
              <a:t>Modernel</a:t>
            </a:r>
            <a:r>
              <a:rPr lang="pt-BR" sz="1200" b="1" dirty="0"/>
              <a:t> </a:t>
            </a:r>
            <a:r>
              <a:rPr lang="pt-BR" sz="1200" b="1" dirty="0" err="1"/>
              <a:t>Lenuzza</a:t>
            </a:r>
            <a:r>
              <a:rPr lang="pt-BR" sz="1200" b="1" dirty="0"/>
              <a:t> - Representante da CAPES / MEC </a:t>
            </a:r>
          </a:p>
          <a:p>
            <a:r>
              <a:rPr lang="pt-BR" sz="1200" b="1" dirty="0"/>
              <a:t>6. Ana Carolina de Aguiar Moreira Oliveira - Representante do INEP/MEC </a:t>
            </a:r>
          </a:p>
          <a:p>
            <a:r>
              <a:rPr lang="pt-BR" sz="1200" b="1" dirty="0"/>
              <a:t>7. Antonio Carbonari Netto - Representante do CNE / MEC </a:t>
            </a:r>
          </a:p>
          <a:p>
            <a:r>
              <a:rPr lang="pt-BR" sz="1200" b="1" dirty="0"/>
              <a:t>8. Paulo A. Gomes Cardim - Representante da CONAES / MEC </a:t>
            </a:r>
          </a:p>
          <a:p>
            <a:r>
              <a:rPr lang="pt-BR" sz="1200" b="1" dirty="0"/>
              <a:t>9. Mauro Cavalcante Pequeno - Representante da ANDIFES </a:t>
            </a:r>
          </a:p>
          <a:p>
            <a:r>
              <a:rPr lang="pt-BR" sz="1200" b="1" dirty="0"/>
              <a:t>10. Vanessa Battestin Nunes - Representante do CONIF </a:t>
            </a:r>
          </a:p>
          <a:p>
            <a:r>
              <a:rPr lang="pt-BR" sz="1200" b="1" dirty="0"/>
              <a:t>11. Andrea Cristina </a:t>
            </a:r>
            <a:r>
              <a:rPr lang="pt-BR" sz="1200" b="1" dirty="0" err="1"/>
              <a:t>Filatro</a:t>
            </a:r>
            <a:r>
              <a:rPr lang="pt-BR" sz="1200" b="1" dirty="0"/>
              <a:t> - Representante da </a:t>
            </a:r>
            <a:r>
              <a:rPr lang="pt-BR" sz="1200" b="1" dirty="0" smtClean="0"/>
              <a:t>ABED</a:t>
            </a:r>
          </a:p>
          <a:p>
            <a:r>
              <a:rPr lang="pt-BR" sz="1200" b="1" dirty="0"/>
              <a:t>12. Mary Roberta Meira Marinho - Representante do </a:t>
            </a:r>
            <a:r>
              <a:rPr lang="pt-BR" sz="1200" b="1" dirty="0" err="1"/>
              <a:t>ForGrad</a:t>
            </a:r>
            <a:r>
              <a:rPr lang="pt-BR" sz="1200" b="1" dirty="0"/>
              <a:t> </a:t>
            </a:r>
            <a:endParaRPr lang="pt-BR" sz="1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3563008" y="2081048"/>
            <a:ext cx="3342289" cy="433965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 smtClean="0"/>
              <a:t>13</a:t>
            </a:r>
            <a:r>
              <a:rPr lang="pt-BR" sz="1200" b="1" dirty="0"/>
              <a:t>. Alexandre Martins dos Anjos - Representante da </a:t>
            </a:r>
            <a:r>
              <a:rPr lang="pt-BR" sz="1200" b="1" dirty="0" err="1"/>
              <a:t>UniRede</a:t>
            </a:r>
            <a:r>
              <a:rPr lang="pt-BR" sz="1200" b="1" dirty="0"/>
              <a:t> </a:t>
            </a:r>
          </a:p>
          <a:p>
            <a:r>
              <a:rPr lang="pt-BR" sz="1200" b="1" dirty="0"/>
              <a:t>14. Rui Otávio Bernardes de Andrade - Representante da ABMES </a:t>
            </a:r>
          </a:p>
          <a:p>
            <a:r>
              <a:rPr lang="pt-BR" sz="1200" b="1" dirty="0"/>
              <a:t>15. Iara de Moraes Xavier - Representante do Fórum das Entidades Representativas do Ensino Superior Particular </a:t>
            </a:r>
          </a:p>
          <a:p>
            <a:r>
              <a:rPr lang="pt-BR" sz="1200" b="1" dirty="0"/>
              <a:t>16. Paulo César </a:t>
            </a:r>
            <a:r>
              <a:rPr lang="pt-BR" sz="1200" b="1" dirty="0" err="1"/>
              <a:t>Chanan</a:t>
            </a:r>
            <a:r>
              <a:rPr lang="pt-BR" sz="1200" b="1" dirty="0"/>
              <a:t> Silva - Representante da ABRAFI </a:t>
            </a:r>
          </a:p>
          <a:p>
            <a:r>
              <a:rPr lang="pt-BR" sz="1200" b="1" dirty="0"/>
              <a:t>17. Marcus Tomasi - Representante da ABRUEM </a:t>
            </a:r>
          </a:p>
          <a:p>
            <a:r>
              <a:rPr lang="pt-BR" sz="1200" b="1" dirty="0"/>
              <a:t>18. Marco Fernando Ziemer - Representante do CRUB </a:t>
            </a:r>
          </a:p>
          <a:p>
            <a:r>
              <a:rPr lang="pt-BR" sz="1200" b="1" dirty="0"/>
              <a:t>19. Carlos Alberto do Nascimento Junior - Representante da ABRUC </a:t>
            </a:r>
          </a:p>
          <a:p>
            <a:r>
              <a:rPr lang="pt-BR" sz="1200" b="1" dirty="0"/>
              <a:t>20. Arthur </a:t>
            </a:r>
            <a:r>
              <a:rPr lang="pt-BR" sz="1200" b="1" dirty="0" err="1"/>
              <a:t>Sperandéo</a:t>
            </a:r>
            <a:r>
              <a:rPr lang="pt-BR" sz="1200" b="1" dirty="0"/>
              <a:t> de Macedo - Representante da ANACEU </a:t>
            </a:r>
          </a:p>
          <a:p>
            <a:r>
              <a:rPr lang="pt-BR" sz="1200" b="1" dirty="0"/>
              <a:t>21. Francis </a:t>
            </a:r>
            <a:r>
              <a:rPr lang="pt-BR" sz="1200" b="1" dirty="0" err="1"/>
              <a:t>Karol</a:t>
            </a:r>
            <a:r>
              <a:rPr lang="pt-BR" sz="1200" b="1" dirty="0"/>
              <a:t> Gonçalves de Almeida - Representante da </a:t>
            </a:r>
            <a:r>
              <a:rPr lang="pt-BR" sz="1200" b="1" dirty="0" smtClean="0"/>
              <a:t>ANEC</a:t>
            </a:r>
          </a:p>
          <a:p>
            <a:r>
              <a:rPr lang="pt-BR" sz="1200" b="1" dirty="0"/>
              <a:t>22. Greice Helen de Melo Silva - Representante da ABIEE </a:t>
            </a:r>
          </a:p>
          <a:p>
            <a:r>
              <a:rPr lang="pt-BR" sz="1200" b="1" dirty="0"/>
              <a:t>23. Gislaine Moreno - Representante da ANUP 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7178566" y="2101261"/>
            <a:ext cx="3337034" cy="378565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/>
              <a:t>24. André Fernando dos </a:t>
            </a:r>
            <a:r>
              <a:rPr lang="pt-BR" sz="1200" b="1" dirty="0" smtClean="0"/>
              <a:t>Reis Trindade </a:t>
            </a:r>
            <a:r>
              <a:rPr lang="pt-BR" sz="1200" b="1" dirty="0"/>
              <a:t>- Especialista em Educação </a:t>
            </a:r>
          </a:p>
          <a:p>
            <a:r>
              <a:rPr lang="pt-BR" sz="1200" b="1" dirty="0"/>
              <a:t>25. Carina Maria Terra Alves Magro - Especialista em Educação </a:t>
            </a:r>
          </a:p>
          <a:p>
            <a:r>
              <a:rPr lang="pt-BR" sz="1200" b="1" dirty="0"/>
              <a:t>26. Cleide Marly </a:t>
            </a:r>
            <a:r>
              <a:rPr lang="pt-BR" sz="1200" b="1" dirty="0" err="1"/>
              <a:t>Nébias</a:t>
            </a:r>
            <a:r>
              <a:rPr lang="pt-BR" sz="1200" b="1" dirty="0"/>
              <a:t> - Especialista em Educação </a:t>
            </a:r>
          </a:p>
          <a:p>
            <a:r>
              <a:rPr lang="pt-BR" sz="1200" b="1" dirty="0"/>
              <a:t>27. Fábio José Garcia dos Reis - Especialista em Educação </a:t>
            </a:r>
          </a:p>
          <a:p>
            <a:r>
              <a:rPr lang="pt-BR" sz="1200" b="1" dirty="0"/>
              <a:t>28. Henrique Guilherme Carlos Heidtmann Neto - Especialista em Educação </a:t>
            </a:r>
          </a:p>
          <a:p>
            <a:r>
              <a:rPr lang="pt-BR" sz="1200" b="1" dirty="0"/>
              <a:t>29. </a:t>
            </a:r>
            <a:r>
              <a:rPr lang="pt-BR" sz="1200" b="1" dirty="0" err="1"/>
              <a:t>Ihanmarck</a:t>
            </a:r>
            <a:r>
              <a:rPr lang="pt-BR" sz="1200" b="1" dirty="0"/>
              <a:t> Damasceno dos Santos - Especialista em Educação </a:t>
            </a:r>
          </a:p>
          <a:p>
            <a:r>
              <a:rPr lang="pt-BR" sz="1200" b="1" dirty="0"/>
              <a:t>30. Leide Albergoni do Nascimento - Especialista em Educação </a:t>
            </a:r>
          </a:p>
          <a:p>
            <a:r>
              <a:rPr lang="pt-BR" sz="1200" b="1" dirty="0"/>
              <a:t>31. </a:t>
            </a:r>
            <a:r>
              <a:rPr lang="pt-BR" sz="1200" b="1" dirty="0" err="1"/>
              <a:t>Niube</a:t>
            </a:r>
            <a:r>
              <a:rPr lang="pt-BR" sz="1200" b="1" dirty="0"/>
              <a:t> Ruggiero - Especialista em Educação </a:t>
            </a:r>
          </a:p>
          <a:p>
            <a:r>
              <a:rPr lang="pt-BR" sz="1200" b="1" dirty="0"/>
              <a:t>32. Oscar Hipólito - Especialista em Educação </a:t>
            </a:r>
          </a:p>
          <a:p>
            <a:r>
              <a:rPr lang="pt-BR" sz="1200" b="1" dirty="0"/>
              <a:t>33. Ronaldo Mota - Especialista em Educação </a:t>
            </a:r>
          </a:p>
        </p:txBody>
      </p:sp>
    </p:spTree>
    <p:extLst>
      <p:ext uri="{BB962C8B-B14F-4D97-AF65-F5344CB8AC3E}">
        <p14:creationId xmlns:p14="http://schemas.microsoft.com/office/powerpoint/2010/main" xmlns="" val="1333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0353" y="147485"/>
            <a:ext cx="8596668" cy="672662"/>
          </a:xfrm>
        </p:spPr>
        <p:txBody>
          <a:bodyPr/>
          <a:lstStyle/>
          <a:p>
            <a:pPr algn="ctr"/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</a:rPr>
              <a:t>Referenciais - Qualidade</a:t>
            </a:r>
            <a:endParaRPr lang="pt-B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76002" y="873045"/>
            <a:ext cx="11675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Qualidade</a:t>
            </a:r>
            <a:r>
              <a:rPr lang="pt-BR" sz="2000" dirty="0"/>
              <a:t> </a:t>
            </a:r>
            <a:r>
              <a:rPr lang="pt-BR" dirty="0" smtClean="0"/>
              <a:t>                  </a:t>
            </a:r>
            <a:r>
              <a:rPr lang="pt-BR" sz="2000" dirty="0" smtClean="0"/>
              <a:t>Conformidade </a:t>
            </a:r>
            <a:r>
              <a:rPr lang="pt-BR" sz="2000" dirty="0"/>
              <a:t>às exigências / Satisfação do uso à </a:t>
            </a:r>
            <a:r>
              <a:rPr lang="pt-BR" sz="2000" dirty="0" smtClean="0"/>
              <a:t>finalidade</a:t>
            </a:r>
            <a:endParaRPr lang="pt-BR" b="1" dirty="0" smtClean="0"/>
          </a:p>
        </p:txBody>
      </p:sp>
      <p:sp>
        <p:nvSpPr>
          <p:cNvPr id="7" name="Seta para a Direita 6"/>
          <p:cNvSpPr/>
          <p:nvPr/>
        </p:nvSpPr>
        <p:spPr>
          <a:xfrm>
            <a:off x="2274893" y="959074"/>
            <a:ext cx="357348" cy="312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-295822" y="3258910"/>
            <a:ext cx="22273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/>
              <a:t>Contexto</a:t>
            </a:r>
          </a:p>
          <a:p>
            <a:pPr algn="ctr">
              <a:buFontTx/>
              <a:buChar char="-"/>
            </a:pPr>
            <a:r>
              <a:rPr lang="pt-BR" sz="1600" b="1" dirty="0" smtClean="0"/>
              <a:t>Variáveis Determinantes</a:t>
            </a:r>
          </a:p>
          <a:p>
            <a:pPr algn="ctr">
              <a:buFontTx/>
              <a:buChar char="-"/>
            </a:pPr>
            <a:r>
              <a:rPr lang="pt-BR" sz="1600" b="1" dirty="0" smtClean="0"/>
              <a:t>da </a:t>
            </a:r>
            <a:r>
              <a:rPr lang="pt-BR" sz="1600" b="1" dirty="0" smtClean="0"/>
              <a:t>Atualização</a:t>
            </a:r>
            <a:endParaRPr lang="pt-BR" sz="1600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3464745" y="2680531"/>
            <a:ext cx="4366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 NOVA ECOLOGIA COGNITIVA DIGITAL</a:t>
            </a:r>
            <a:endParaRPr lang="pt-BR" b="1" dirty="0"/>
          </a:p>
        </p:txBody>
      </p:sp>
      <p:sp>
        <p:nvSpPr>
          <p:cNvPr id="18" name="Seta para a Direita 17"/>
          <p:cNvSpPr/>
          <p:nvPr/>
        </p:nvSpPr>
        <p:spPr>
          <a:xfrm rot="20433773">
            <a:off x="1920020" y="2920312"/>
            <a:ext cx="1227365" cy="4276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Seta para a Direita 17"/>
          <p:cNvSpPr/>
          <p:nvPr/>
        </p:nvSpPr>
        <p:spPr>
          <a:xfrm>
            <a:off x="1961536" y="3618269"/>
            <a:ext cx="1262276" cy="4276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/>
          <p:cNvSpPr txBox="1"/>
          <p:nvPr/>
        </p:nvSpPr>
        <p:spPr>
          <a:xfrm>
            <a:off x="3333135" y="3569109"/>
            <a:ext cx="6002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AS NOVAS TECNOLOGIAS DIVERSAS E QUE PERMITEM PRÁTICAS INCOMUNS NO UNIVERSO DA EAD</a:t>
            </a:r>
            <a:endParaRPr lang="pt-BR" dirty="0"/>
          </a:p>
        </p:txBody>
      </p:sp>
      <p:sp>
        <p:nvSpPr>
          <p:cNvPr id="20" name="Seta para a Direita 17"/>
          <p:cNvSpPr/>
          <p:nvPr/>
        </p:nvSpPr>
        <p:spPr>
          <a:xfrm rot="1647842">
            <a:off x="1829311" y="4281010"/>
            <a:ext cx="1329109" cy="4783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3421626" y="4719481"/>
            <a:ext cx="6032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LEGISLAÇÃO  RENOVADA PARA A OFERTA DE EDUCAÇÃO SUPERIOR A DISTÂNCIA</a:t>
            </a:r>
            <a:endParaRPr lang="pt-BR" b="1" dirty="0"/>
          </a:p>
        </p:txBody>
      </p:sp>
      <p:sp>
        <p:nvSpPr>
          <p:cNvPr id="22" name="Seta para a Direita 6"/>
          <p:cNvSpPr/>
          <p:nvPr/>
        </p:nvSpPr>
        <p:spPr>
          <a:xfrm>
            <a:off x="2265065" y="1539166"/>
            <a:ext cx="357348" cy="312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/>
          <p:cNvSpPr txBox="1"/>
          <p:nvPr/>
        </p:nvSpPr>
        <p:spPr>
          <a:xfrm>
            <a:off x="176980" y="1460088"/>
            <a:ext cx="2020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Referenciais</a:t>
            </a:r>
            <a:endParaRPr lang="pt-BR" sz="2400" b="1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2905432" y="1415841"/>
            <a:ext cx="71677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Parâmetros que guiam decisores e usuários para o alcance de determinados objetivos / Padrão Exigido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51292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0856" y="29496"/>
            <a:ext cx="8596668" cy="672662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accent2">
                    <a:lumMod val="75000"/>
                  </a:schemeClr>
                </a:solidFill>
              </a:rPr>
              <a:t>Referenciais - Qualidade</a:t>
            </a:r>
            <a:endParaRPr lang="pt-B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Seta para a Direita 9"/>
          <p:cNvSpPr/>
          <p:nvPr/>
        </p:nvSpPr>
        <p:spPr>
          <a:xfrm rot="5400000">
            <a:off x="5417926" y="1590050"/>
            <a:ext cx="767295" cy="6308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530947" y="989089"/>
            <a:ext cx="1629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Contexto 1</a:t>
            </a:r>
            <a:endParaRPr lang="pt-BR" sz="2000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3376253" y="969719"/>
            <a:ext cx="48975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A nova Ecologia Cognitiva Digital</a:t>
            </a:r>
            <a:endParaRPr lang="pt-BR" sz="2400" b="1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3804101" y="3464367"/>
            <a:ext cx="4219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O termo </a:t>
            </a:r>
            <a:r>
              <a:rPr lang="pt-BR" sz="2400" b="1" i="1" dirty="0" smtClean="0"/>
              <a:t>Ecologia Cognitiva</a:t>
            </a:r>
            <a:endParaRPr lang="pt-BR" sz="2400" b="1" i="1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1047135" y="2287652"/>
            <a:ext cx="102796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Marcada por uma capacidade sempre crescente de observação, processamento de dados e conversão do conhecimento em tecnologias capazes de alterar recorrentemente a visão de mundo predominante em uma mesma geração. </a:t>
            </a:r>
          </a:p>
          <a:p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135627" y="4499178"/>
            <a:ext cx="101763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Refere-se a um espaço ou meio ecológico onde representações mentais são propagadas em pautas interativas e constitutivas de relações individuais, coletivas e institucionais entre as mentes humanas e as redes técnicas. </a:t>
            </a:r>
          </a:p>
          <a:p>
            <a:pPr algn="just"/>
            <a:r>
              <a:rPr lang="pt-BR" b="1" i="1" dirty="0" smtClean="0"/>
              <a:t>Ecologia</a:t>
            </a:r>
            <a:r>
              <a:rPr lang="pt-BR" b="1" dirty="0" smtClean="0"/>
              <a:t> </a:t>
            </a:r>
            <a:r>
              <a:rPr lang="pt-BR" b="1" dirty="0"/>
              <a:t>aponta para </a:t>
            </a:r>
            <a:r>
              <a:rPr lang="pt-BR" b="1" dirty="0" smtClean="0"/>
              <a:t>interação;  </a:t>
            </a:r>
            <a:r>
              <a:rPr lang="pt-BR" b="1" i="1" dirty="0"/>
              <a:t>cognitiva</a:t>
            </a:r>
            <a:r>
              <a:rPr lang="pt-BR" b="1" dirty="0"/>
              <a:t> aponta para construção do </a:t>
            </a:r>
            <a:r>
              <a:rPr lang="pt-BR" b="1" dirty="0" smtClean="0"/>
              <a:t>conhecimento.</a:t>
            </a:r>
          </a:p>
          <a:p>
            <a:pPr algn="just"/>
            <a:r>
              <a:rPr lang="pt-BR" b="1" dirty="0" smtClean="0"/>
              <a:t>Assim</a:t>
            </a:r>
            <a:r>
              <a:rPr lang="pt-BR" b="1" dirty="0"/>
              <a:t>, o termo refere-se ao</a:t>
            </a:r>
            <a:r>
              <a:rPr lang="pt-BR" sz="2400" b="1" dirty="0"/>
              <a:t> espaço onde as representações são conservadas, gerando formas de conhecer, aprender e pensar</a:t>
            </a:r>
            <a:r>
              <a:rPr lang="pt-BR" sz="2400" b="1" dirty="0" smtClean="0"/>
              <a:t>.</a:t>
            </a:r>
            <a:endParaRPr lang="pt-BR" sz="2400" dirty="0"/>
          </a:p>
        </p:txBody>
      </p:sp>
      <p:sp>
        <p:nvSpPr>
          <p:cNvPr id="18" name="Seta para a Direita 17"/>
          <p:cNvSpPr/>
          <p:nvPr/>
        </p:nvSpPr>
        <p:spPr>
          <a:xfrm rot="5400000">
            <a:off x="5527908" y="3571848"/>
            <a:ext cx="545693" cy="1277636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Seta para a Direita 9"/>
          <p:cNvSpPr/>
          <p:nvPr/>
        </p:nvSpPr>
        <p:spPr>
          <a:xfrm>
            <a:off x="2163449" y="887043"/>
            <a:ext cx="767295" cy="6308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1292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9960" y="0"/>
            <a:ext cx="8596668" cy="672662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accent2">
                    <a:lumMod val="75000"/>
                  </a:schemeClr>
                </a:solidFill>
              </a:rPr>
              <a:t>Referenciais - Qualidade</a:t>
            </a:r>
            <a:endParaRPr lang="pt-B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0" y="721442"/>
            <a:ext cx="1761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Contexto 2</a:t>
            </a:r>
            <a:endParaRPr lang="pt-BR" sz="2400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306457" y="1521332"/>
            <a:ext cx="111087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/>
              <a:t>As </a:t>
            </a:r>
            <a:r>
              <a:rPr lang="pt-BR" b="1" dirty="0"/>
              <a:t>novas ideias teóricas sobre a aprendizagem e as novas tecnologias que permitem práticas incomuns circulando hoje no universo da EAD são muitas, variadas e bastante vinculadas aos hábitos das novas </a:t>
            </a:r>
            <a:r>
              <a:rPr lang="pt-BR" b="1" dirty="0" smtClean="0"/>
              <a:t>gerações: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598012" y="2511959"/>
            <a:ext cx="11097459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 smtClean="0"/>
              <a:t>os </a:t>
            </a:r>
            <a:r>
              <a:rPr lang="pt-BR" b="1" dirty="0"/>
              <a:t>estilos diferentes de aprendizagem entre pessoas; </a:t>
            </a:r>
            <a:endParaRPr lang="pt-BR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 smtClean="0"/>
              <a:t>aprendizagem </a:t>
            </a:r>
            <a:r>
              <a:rPr lang="pt-BR" b="1" dirty="0"/>
              <a:t>ativa e aulas "invertidas"; </a:t>
            </a:r>
            <a:endParaRPr lang="pt-BR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 smtClean="0"/>
              <a:t>realidades </a:t>
            </a:r>
            <a:r>
              <a:rPr lang="pt-BR" b="1" dirty="0"/>
              <a:t>virtuais e aumentadas; </a:t>
            </a:r>
            <a:endParaRPr lang="pt-BR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 smtClean="0"/>
              <a:t>o </a:t>
            </a:r>
            <a:r>
              <a:rPr lang="pt-BR" b="1" dirty="0"/>
              <a:t>uso da "nuvem" para aumentar eficiência; </a:t>
            </a:r>
            <a:endParaRPr lang="pt-BR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 smtClean="0"/>
              <a:t>a </a:t>
            </a:r>
            <a:r>
              <a:rPr lang="pt-BR" b="1" dirty="0"/>
              <a:t>criação própria e a utilização de recursos educacionais abertos de outras entidades; </a:t>
            </a:r>
            <a:endParaRPr lang="pt-BR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 smtClean="0"/>
              <a:t>objetos </a:t>
            </a:r>
            <a:r>
              <a:rPr lang="pt-BR" b="1" dirty="0"/>
              <a:t>de aprendizagem; </a:t>
            </a:r>
            <a:endParaRPr lang="pt-BR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b="1" dirty="0" smtClean="0"/>
              <a:t>máquinas </a:t>
            </a:r>
            <a:r>
              <a:rPr lang="pt-BR" b="1" dirty="0"/>
              <a:t>que aprendam e laboratórios e bibliotecas virtuais; </a:t>
            </a:r>
            <a:endParaRPr lang="pt-B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 smtClean="0"/>
              <a:t>bases </a:t>
            </a:r>
            <a:r>
              <a:rPr lang="pt-BR" b="1" dirty="0"/>
              <a:t>de dados que conversam entre si; </a:t>
            </a:r>
            <a:endParaRPr lang="pt-B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 smtClean="0"/>
              <a:t>comunidades </a:t>
            </a:r>
            <a:r>
              <a:rPr lang="pt-BR" b="1" dirty="0"/>
              <a:t>de aprendizagem, de prática e outras formas de interação coletiva; </a:t>
            </a:r>
            <a:endParaRPr lang="pt-B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 smtClean="0"/>
              <a:t>novas </a:t>
            </a:r>
            <a:r>
              <a:rPr lang="pt-BR" b="1" dirty="0"/>
              <a:t>responsabilidades de docentes; </a:t>
            </a:r>
            <a:endParaRPr lang="pt-B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 smtClean="0"/>
              <a:t>tecnologias </a:t>
            </a:r>
            <a:r>
              <a:rPr lang="pt-BR" b="1" dirty="0"/>
              <a:t>móveis; </a:t>
            </a:r>
            <a:endParaRPr lang="pt-B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 smtClean="0"/>
              <a:t>atributos </a:t>
            </a:r>
            <a:r>
              <a:rPr lang="pt-BR" b="1" dirty="0"/>
              <a:t>de apresentação distintivos de vídeo e novas formas de avaliação de </a:t>
            </a:r>
            <a:r>
              <a:rPr lang="pt-BR" b="1" dirty="0" smtClean="0"/>
              <a:t>aprendizes;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 err="1" smtClean="0"/>
              <a:t>Inteligencia</a:t>
            </a:r>
            <a:r>
              <a:rPr lang="pt-BR" b="1" dirty="0" smtClean="0"/>
              <a:t> artificial protagonizando novos papeis;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 smtClean="0"/>
              <a:t>...</a:t>
            </a:r>
          </a:p>
          <a:p>
            <a:r>
              <a:rPr lang="pt-BR" b="1" dirty="0" smtClean="0"/>
              <a:t>São </a:t>
            </a:r>
            <a:r>
              <a:rPr lang="pt-BR" b="1" dirty="0"/>
              <a:t>apenas algumas das novidades em EAD circulando internacionalmente.” </a:t>
            </a:r>
            <a:r>
              <a:rPr lang="pt-BR" b="1" dirty="0" smtClean="0"/>
              <a:t> </a:t>
            </a:r>
            <a:r>
              <a:rPr lang="pt-BR" sz="1200" b="1" dirty="0" smtClean="0"/>
              <a:t>(Prof. Dr. </a:t>
            </a:r>
            <a:r>
              <a:rPr lang="pt-BR" sz="1200" b="1" dirty="0" err="1" smtClean="0"/>
              <a:t>Frederic</a:t>
            </a:r>
            <a:r>
              <a:rPr lang="pt-BR" sz="1200" b="1" dirty="0" smtClean="0"/>
              <a:t> </a:t>
            </a:r>
            <a:r>
              <a:rPr lang="pt-BR" sz="1200" b="1" dirty="0" err="1" smtClean="0"/>
              <a:t>Litto</a:t>
            </a:r>
            <a:r>
              <a:rPr lang="pt-BR" sz="1200" b="1" dirty="0" smtClean="0"/>
              <a:t> / Presidente da ABED /2018)</a:t>
            </a:r>
            <a:r>
              <a:rPr lang="pt-BR" b="1" dirty="0"/>
              <a:t/>
            </a:r>
            <a:br>
              <a:rPr lang="pt-BR" b="1" dirty="0"/>
            </a:br>
            <a:endParaRPr lang="pt-BR" dirty="0"/>
          </a:p>
          <a:p>
            <a:pPr algn="just"/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168011" y="752164"/>
            <a:ext cx="9129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AS NOVAS TECNOLOGIAS DIVERSAS E QUE PERMITEM PRÁTICAS INCOMUNS NO UNIVERSO DA EAD</a:t>
            </a:r>
            <a:endParaRPr lang="pt-BR" dirty="0"/>
          </a:p>
        </p:txBody>
      </p:sp>
      <p:sp>
        <p:nvSpPr>
          <p:cNvPr id="8" name="Seta para a Direita 6"/>
          <p:cNvSpPr/>
          <p:nvPr/>
        </p:nvSpPr>
        <p:spPr>
          <a:xfrm>
            <a:off x="1950428" y="796842"/>
            <a:ext cx="357348" cy="3127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0656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85934" y="0"/>
            <a:ext cx="8596668" cy="672662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chemeClr val="accent2">
                    <a:lumMod val="75000"/>
                  </a:schemeClr>
                </a:solidFill>
              </a:rPr>
              <a:t>Referenciais - Qualidade</a:t>
            </a:r>
            <a:endParaRPr lang="pt-B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0" y="789283"/>
            <a:ext cx="1847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Contexto 3</a:t>
            </a:r>
            <a:endParaRPr lang="pt-BR" sz="24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2403987" y="884896"/>
            <a:ext cx="8893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LEGISLAÇÃO  RENOVADA PARA A OFERTA DE EDUCAÇÃO SUPERIOR A DISTÂNCIA</a:t>
            </a:r>
            <a:endParaRPr lang="pt-BR" b="1" dirty="0"/>
          </a:p>
        </p:txBody>
      </p:sp>
      <p:sp>
        <p:nvSpPr>
          <p:cNvPr id="8" name="Seta para a Direita 6"/>
          <p:cNvSpPr/>
          <p:nvPr/>
        </p:nvSpPr>
        <p:spPr>
          <a:xfrm>
            <a:off x="1873045" y="884901"/>
            <a:ext cx="626460" cy="3869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 para a Direita 6"/>
          <p:cNvSpPr/>
          <p:nvPr/>
        </p:nvSpPr>
        <p:spPr>
          <a:xfrm>
            <a:off x="2300749" y="1843548"/>
            <a:ext cx="424898" cy="362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2993923" y="1873044"/>
            <a:ext cx="6548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DECRETO Nº 9.235, DE 15 DE DEZEMBRO DE 2017</a:t>
            </a:r>
            <a:endParaRPr lang="pt-BR" b="1" dirty="0"/>
          </a:p>
        </p:txBody>
      </p:sp>
      <p:sp>
        <p:nvSpPr>
          <p:cNvPr id="16" name="Seta para a Direita 6"/>
          <p:cNvSpPr/>
          <p:nvPr/>
        </p:nvSpPr>
        <p:spPr>
          <a:xfrm>
            <a:off x="2287056" y="2477159"/>
            <a:ext cx="424898" cy="362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Seta para a Direita 6"/>
          <p:cNvSpPr/>
          <p:nvPr/>
        </p:nvSpPr>
        <p:spPr>
          <a:xfrm>
            <a:off x="2325329" y="3136490"/>
            <a:ext cx="424898" cy="362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3082413" y="2478483"/>
            <a:ext cx="5456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DECRETO Nº 9.057, DE 25 DE MAIO DE 2017</a:t>
            </a:r>
            <a:endParaRPr lang="pt-BR" b="1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3082413" y="3097162"/>
            <a:ext cx="7300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PORTARIA NORMATIVA Nº 11, DE 20 DE JUNHO DE 2017                  E DEMAIS ATOS NORMATIVOS DO MEC POSTERIORES A ESTA</a:t>
            </a:r>
            <a:endParaRPr lang="pt-BR" b="1" dirty="0"/>
          </a:p>
        </p:txBody>
      </p:sp>
      <p:sp>
        <p:nvSpPr>
          <p:cNvPr id="20" name="Seta para a Direita 6"/>
          <p:cNvSpPr/>
          <p:nvPr/>
        </p:nvSpPr>
        <p:spPr>
          <a:xfrm>
            <a:off x="2287056" y="4341322"/>
            <a:ext cx="424898" cy="362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CaixaDeTexto 20"/>
          <p:cNvSpPr txBox="1"/>
          <p:nvPr/>
        </p:nvSpPr>
        <p:spPr>
          <a:xfrm>
            <a:off x="3082413" y="4316828"/>
            <a:ext cx="8554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DCNs</a:t>
            </a:r>
            <a:r>
              <a:rPr lang="pt-BR" b="1" dirty="0" smtClean="0"/>
              <a:t> PARA EDUCAÇÃO SUPERIOR E AS ESPECÍFICAS PARA CURSOS OFERTADOS</a:t>
            </a:r>
            <a:endParaRPr lang="pt-BR" b="1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309717" y="5041458"/>
            <a:ext cx="103533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hlinkClick r:id="rId2"/>
              </a:rPr>
              <a:t>http://www.planalto.gov.br/ccivil_03/_Ato2015-2018/2017/Decreto/D9057.htm</a:t>
            </a:r>
            <a:r>
              <a:rPr lang="pt-BR" dirty="0" smtClean="0"/>
              <a:t> </a:t>
            </a:r>
          </a:p>
          <a:p>
            <a:r>
              <a:rPr lang="pt-BR" dirty="0" smtClean="0">
                <a:hlinkClick r:id="rId3"/>
              </a:rPr>
              <a:t>http://portal.mec.gov.br/index.</a:t>
            </a:r>
            <a:r>
              <a:rPr lang="pt-BR" dirty="0" err="1" smtClean="0">
                <a:hlinkClick r:id="rId3"/>
              </a:rPr>
              <a:t>php</a:t>
            </a:r>
            <a:r>
              <a:rPr lang="pt-BR" dirty="0" smtClean="0">
                <a:hlinkClick r:id="rId3"/>
              </a:rPr>
              <a:t>?</a:t>
            </a:r>
            <a:r>
              <a:rPr lang="pt-BR" dirty="0" err="1" smtClean="0">
                <a:hlinkClick r:id="rId3"/>
              </a:rPr>
              <a:t>option</a:t>
            </a:r>
            <a:r>
              <a:rPr lang="pt-BR" dirty="0" smtClean="0">
                <a:hlinkClick r:id="rId3"/>
              </a:rPr>
              <a:t>=</a:t>
            </a:r>
            <a:r>
              <a:rPr lang="pt-BR" dirty="0" err="1" smtClean="0">
                <a:hlinkClick r:id="rId3"/>
              </a:rPr>
              <a:t>com_docman&amp;view</a:t>
            </a:r>
            <a:r>
              <a:rPr lang="pt-BR" dirty="0" smtClean="0">
                <a:hlinkClick r:id="rId3"/>
              </a:rPr>
              <a:t>=</a:t>
            </a:r>
            <a:r>
              <a:rPr lang="pt-BR" dirty="0" err="1" smtClean="0">
                <a:hlinkClick r:id="rId3"/>
              </a:rPr>
              <a:t>download&amp;alias</a:t>
            </a:r>
            <a:r>
              <a:rPr lang="pt-BR" dirty="0" smtClean="0">
                <a:hlinkClick r:id="rId3"/>
              </a:rPr>
              <a:t>=78741-d9235-</a:t>
            </a:r>
            <a:r>
              <a:rPr lang="pt-BR" dirty="0" err="1" smtClean="0">
                <a:hlinkClick r:id="rId3"/>
              </a:rPr>
              <a:t>pdf&amp;category_slug</a:t>
            </a:r>
            <a:r>
              <a:rPr lang="pt-BR" dirty="0" smtClean="0">
                <a:hlinkClick r:id="rId3"/>
              </a:rPr>
              <a:t>=dezembro-2017-</a:t>
            </a:r>
            <a:r>
              <a:rPr lang="pt-BR" dirty="0" err="1" smtClean="0">
                <a:hlinkClick r:id="rId3"/>
              </a:rPr>
              <a:t>pdf&amp;Itemid</a:t>
            </a:r>
            <a:r>
              <a:rPr lang="pt-BR" dirty="0" smtClean="0">
                <a:hlinkClick r:id="rId3"/>
              </a:rPr>
              <a:t>=30192</a:t>
            </a:r>
            <a:endParaRPr lang="pt-BR" dirty="0" smtClean="0"/>
          </a:p>
          <a:p>
            <a:r>
              <a:rPr lang="pt-BR" dirty="0" smtClean="0">
                <a:hlinkClick r:id="rId4"/>
              </a:rPr>
              <a:t>http://portal.mec.gov.br/index.</a:t>
            </a:r>
            <a:r>
              <a:rPr lang="pt-BR" dirty="0" err="1" smtClean="0">
                <a:hlinkClick r:id="rId4"/>
              </a:rPr>
              <a:t>php</a:t>
            </a:r>
            <a:r>
              <a:rPr lang="pt-BR" dirty="0" smtClean="0">
                <a:hlinkClick r:id="rId4"/>
              </a:rPr>
              <a:t>?</a:t>
            </a:r>
            <a:r>
              <a:rPr lang="pt-BR" dirty="0" err="1" smtClean="0">
                <a:hlinkClick r:id="rId4"/>
              </a:rPr>
              <a:t>option</a:t>
            </a:r>
            <a:r>
              <a:rPr lang="pt-BR" dirty="0" smtClean="0">
                <a:hlinkClick r:id="rId4"/>
              </a:rPr>
              <a:t>=</a:t>
            </a:r>
            <a:r>
              <a:rPr lang="pt-BR" dirty="0" err="1" smtClean="0">
                <a:hlinkClick r:id="rId4"/>
              </a:rPr>
              <a:t>com_docman&amp;view</a:t>
            </a:r>
            <a:r>
              <a:rPr lang="pt-BR" dirty="0" smtClean="0">
                <a:hlinkClick r:id="rId4"/>
              </a:rPr>
              <a:t>=</a:t>
            </a:r>
            <a:r>
              <a:rPr lang="pt-BR" dirty="0" err="1" smtClean="0">
                <a:hlinkClick r:id="rId4"/>
              </a:rPr>
              <a:t>download&amp;alias</a:t>
            </a:r>
            <a:r>
              <a:rPr lang="pt-BR" dirty="0" smtClean="0">
                <a:hlinkClick r:id="rId4"/>
              </a:rPr>
              <a:t>=66431-portaria-normativa-11-</a:t>
            </a:r>
            <a:r>
              <a:rPr lang="pt-BR" dirty="0" err="1" smtClean="0">
                <a:hlinkClick r:id="rId4"/>
              </a:rPr>
              <a:t>pdf&amp;category_slug</a:t>
            </a:r>
            <a:r>
              <a:rPr lang="pt-BR" dirty="0" smtClean="0">
                <a:hlinkClick r:id="rId4"/>
              </a:rPr>
              <a:t>=maio-2017-</a:t>
            </a:r>
            <a:r>
              <a:rPr lang="pt-BR" dirty="0" err="1" smtClean="0">
                <a:hlinkClick r:id="rId4"/>
              </a:rPr>
              <a:t>pdf&amp;Itemid</a:t>
            </a:r>
            <a:r>
              <a:rPr lang="pt-BR" dirty="0" smtClean="0">
                <a:hlinkClick r:id="rId4"/>
              </a:rPr>
              <a:t>=30192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15" name="Seta para a Direita 6"/>
          <p:cNvSpPr/>
          <p:nvPr/>
        </p:nvSpPr>
        <p:spPr>
          <a:xfrm>
            <a:off x="2287056" y="3860372"/>
            <a:ext cx="424898" cy="3623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3082413" y="3856892"/>
            <a:ext cx="772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RESOLUÇÃO CNE/CES Nº 1/2016 e PARECER CNE/CES Nº 564/2015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90656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39789" y="136635"/>
            <a:ext cx="9774395" cy="508134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100" b="1" dirty="0" smtClean="0">
                <a:solidFill>
                  <a:schemeClr val="accent2">
                    <a:lumMod val="75000"/>
                  </a:schemeClr>
                </a:solidFill>
              </a:rPr>
              <a:t>Reflexões para Definição de Referenciais</a:t>
            </a:r>
            <a:br>
              <a:rPr lang="pt-BR" sz="3100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pt-B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740176"/>
            <a:ext cx="11066038" cy="5117824"/>
          </a:xfrm>
        </p:spPr>
        <p:txBody>
          <a:bodyPr>
            <a:noAutofit/>
          </a:bodyPr>
          <a:lstStyle/>
          <a:p>
            <a:r>
              <a:rPr lang="pt-BR" sz="2000" b="1" dirty="0" smtClean="0"/>
              <a:t>As IES devem definir com clareza sua opção epistemológica de educação, independentemente de oferta presencial ou mediada por tecnologias:</a:t>
            </a:r>
          </a:p>
          <a:p>
            <a:r>
              <a:rPr lang="pt-BR" sz="2000" b="1" dirty="0" smtClean="0"/>
              <a:t>Que </a:t>
            </a:r>
            <a:r>
              <a:rPr lang="pt-BR" sz="2000" b="1" dirty="0" smtClean="0"/>
              <a:t>profissional </a:t>
            </a:r>
            <a:r>
              <a:rPr lang="pt-BR" sz="2000" b="1" dirty="0" smtClean="0"/>
              <a:t>deseja formar? Com que perfil? Qual o compromisso com o desenvolvimento humano para uma sociedade socialmente justa? Como assegurar, com a oferta de cursos superiores, o desenvolvimento do educando, seu preparo para o exercício da cidadania e sua qualificação para o trabalho?</a:t>
            </a:r>
          </a:p>
          <a:p>
            <a:r>
              <a:rPr lang="pt-BR" sz="2000" b="1" dirty="0" smtClean="0"/>
              <a:t>Que organização curricular dará conta disso? Que inovações deverão ser apresentadas que favoreçam a concretização do compromisso? Como poderá ser garantida a interdisciplinaridade no concepção curricular? Como deverá se desenvolver o ensino para garantir a aprendizagem dos estudantes? Currículo modularizado? Por disciplinas? Que componentes devem integrar o currículo? Com que metodologias? Qual o papel do formador? E do formando? Quais os instrumentos para a formação? Como deverá ser o acompanhamento da aprendizagem e sua avaliação? Quais as entregas?</a:t>
            </a:r>
          </a:p>
          <a:p>
            <a:endParaRPr lang="pt-BR" sz="2000" b="1" dirty="0" smtClean="0"/>
          </a:p>
          <a:p>
            <a:endParaRPr lang="pt-BR" sz="20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735667"/>
            <a:ext cx="11723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</a:rPr>
              <a:t>Concepção de Educação e Currículo de ES</a:t>
            </a: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</a:rPr>
              <a:t>: Referencial </a:t>
            </a: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</a:rPr>
              <a:t>basilar para as ofertas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92258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11015" y="328246"/>
            <a:ext cx="96999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</a:rPr>
              <a:t>EIXOS DE ESTRUTURAÇÃO DOS REFERENCIAIS  DE QUALIDADE PARA A EDUCAÇÃO SUPERIOR A DISTÂNCIA</a:t>
            </a:r>
            <a:endParaRPr lang="pt-BR" sz="2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1002891" y="1489587"/>
            <a:ext cx="7860890" cy="4185761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ngle"/>
          </a:sp3d>
        </p:spPr>
        <p:txBody>
          <a:bodyPr wrap="square" rtlCol="0">
            <a:spAutoFit/>
          </a:bodyPr>
          <a:lstStyle/>
          <a:p>
            <a:pPr lvl="0"/>
            <a:r>
              <a:rPr lang="pt-BR" b="1" dirty="0" smtClean="0"/>
              <a:t>                    </a:t>
            </a:r>
            <a:endParaRPr lang="pt-BR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lvl="0" indent="-285750"/>
            <a:r>
              <a:rPr lang="pt-BR" sz="2800" b="1" dirty="0" smtClean="0">
                <a:solidFill>
                  <a:schemeClr val="bg1"/>
                </a:solidFill>
              </a:rPr>
              <a:t>1. </a:t>
            </a:r>
            <a:r>
              <a:rPr lang="pt-BR" sz="2800" b="1" dirty="0" smtClean="0">
                <a:solidFill>
                  <a:schemeClr val="bg1"/>
                </a:solidFill>
              </a:rPr>
              <a:t>Contextualização da ES – Qualidade / Cenários / Tendências</a:t>
            </a:r>
            <a:r>
              <a:rPr lang="pt-BR" sz="2800" b="1" dirty="0" smtClean="0">
                <a:solidFill>
                  <a:schemeClr val="bg1"/>
                </a:solidFill>
              </a:rPr>
              <a:t> </a:t>
            </a:r>
            <a:endParaRPr lang="pt-BR" sz="2800" b="1" dirty="0" smtClean="0">
              <a:solidFill>
                <a:schemeClr val="bg1"/>
              </a:solidFill>
            </a:endParaRPr>
          </a:p>
          <a:p>
            <a:pPr marL="285750" lvl="0" indent="-285750"/>
            <a:r>
              <a:rPr lang="pt-BR" sz="2800" b="1" dirty="0" smtClean="0">
                <a:solidFill>
                  <a:schemeClr val="bg1"/>
                </a:solidFill>
              </a:rPr>
              <a:t>2.Inovação</a:t>
            </a:r>
          </a:p>
          <a:p>
            <a:pPr marL="285750" lvl="0" indent="-285750"/>
            <a:r>
              <a:rPr lang="pt-BR" sz="2800" b="1" dirty="0" smtClean="0">
                <a:solidFill>
                  <a:schemeClr val="bg1"/>
                </a:solidFill>
              </a:rPr>
              <a:t>3.Processos Formativos</a:t>
            </a:r>
          </a:p>
          <a:p>
            <a:pPr marL="285750" lvl="0" indent="-285750"/>
            <a:r>
              <a:rPr lang="pt-BR" sz="2800" b="1" dirty="0" smtClean="0">
                <a:solidFill>
                  <a:schemeClr val="bg1"/>
                </a:solidFill>
              </a:rPr>
              <a:t>4.Meios</a:t>
            </a:r>
          </a:p>
          <a:p>
            <a:pPr marL="285750" lvl="0" indent="-285750"/>
            <a:r>
              <a:rPr lang="pt-BR" sz="2800" b="1" dirty="0" smtClean="0">
                <a:solidFill>
                  <a:schemeClr val="bg1"/>
                </a:solidFill>
              </a:rPr>
              <a:t>5.Recursos </a:t>
            </a:r>
            <a:r>
              <a:rPr lang="pt-BR" sz="2800" b="1" dirty="0" smtClean="0">
                <a:solidFill>
                  <a:schemeClr val="bg1"/>
                </a:solidFill>
              </a:rPr>
              <a:t>Humanos</a:t>
            </a:r>
          </a:p>
          <a:p>
            <a:pPr marL="285750" lvl="0" indent="-285750"/>
            <a:r>
              <a:rPr lang="pt-BR" sz="2800" b="1" dirty="0" smtClean="0">
                <a:solidFill>
                  <a:schemeClr val="bg1"/>
                </a:solidFill>
              </a:rPr>
              <a:t>6.</a:t>
            </a:r>
            <a:r>
              <a:rPr lang="pt-BR" sz="2800" b="1" dirty="0" smtClean="0">
                <a:solidFill>
                  <a:schemeClr val="bg1"/>
                </a:solidFill>
              </a:rPr>
              <a:t>Entregas/Resultados</a:t>
            </a:r>
            <a:endParaRPr lang="pt-BR" sz="2800" b="1" dirty="0" smtClean="0">
              <a:solidFill>
                <a:schemeClr val="bg1"/>
              </a:solidFill>
            </a:endParaRPr>
          </a:p>
          <a:p>
            <a:pPr marL="285750" lvl="0" indent="-285750"/>
            <a:r>
              <a:rPr lang="pt-BR" sz="2800" b="1" dirty="0" smtClean="0">
                <a:solidFill>
                  <a:schemeClr val="bg1"/>
                </a:solidFill>
              </a:rPr>
              <a:t>7.Avaliação</a:t>
            </a:r>
            <a:r>
              <a:rPr lang="pt-BR" sz="2800" b="1" dirty="0">
                <a:solidFill>
                  <a:schemeClr val="bg1"/>
                </a:solidFill>
              </a:rPr>
              <a:t>, Regulação e Supervisão</a:t>
            </a:r>
          </a:p>
          <a:p>
            <a:endParaRPr lang="pt-B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207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35974" y="1091381"/>
            <a:ext cx="1023538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2400" b="1" dirty="0" err="1" smtClean="0"/>
              <a:t>Cap</a:t>
            </a:r>
            <a:r>
              <a:rPr lang="pt-BR" sz="2400" b="1" dirty="0" smtClean="0"/>
              <a:t> I - Educação Superior – Contexto, Cenários, Tendências</a:t>
            </a:r>
          </a:p>
          <a:p>
            <a:pPr lvl="0"/>
            <a:endParaRPr lang="pt-BR" b="1" dirty="0" smtClean="0"/>
          </a:p>
          <a:p>
            <a:pPr lvl="0"/>
            <a:r>
              <a:rPr lang="pt-BR" sz="2000" b="1" dirty="0" smtClean="0"/>
              <a:t>- Centralidade </a:t>
            </a:r>
            <a:r>
              <a:rPr lang="pt-BR" sz="2000" b="1" dirty="0" smtClean="0"/>
              <a:t>da Educação na contemporaneidade</a:t>
            </a:r>
            <a:endParaRPr lang="pt-BR" sz="2000" dirty="0" smtClean="0"/>
          </a:p>
          <a:p>
            <a:pPr lvl="0"/>
            <a:r>
              <a:rPr lang="pt-BR" sz="2000" b="1" dirty="0" smtClean="0"/>
              <a:t>- Educação </a:t>
            </a:r>
            <a:r>
              <a:rPr lang="pt-BR" sz="2000" b="1" dirty="0" smtClean="0"/>
              <a:t>como bem público em contexto de ampla internacionalização</a:t>
            </a:r>
            <a:endParaRPr lang="pt-BR" sz="2000" dirty="0" smtClean="0"/>
          </a:p>
          <a:p>
            <a:pPr lvl="0"/>
            <a:r>
              <a:rPr lang="pt-BR" sz="2000" b="1" dirty="0" smtClean="0"/>
              <a:t>- Qualidade </a:t>
            </a:r>
            <a:r>
              <a:rPr lang="pt-BR" sz="2000" b="1" dirty="0" smtClean="0"/>
              <a:t>como condicionante da formação portadora de futuro</a:t>
            </a:r>
            <a:endParaRPr lang="pt-BR" sz="2000" dirty="0" smtClean="0"/>
          </a:p>
          <a:p>
            <a:pPr lvl="0"/>
            <a:r>
              <a:rPr lang="pt-BR" sz="2000" b="1" dirty="0" smtClean="0"/>
              <a:t>- O </a:t>
            </a:r>
            <a:r>
              <a:rPr lang="pt-BR" sz="2000" b="1" dirty="0" smtClean="0"/>
              <a:t>contexto mundial: cenários e tendências condicionantes do futuro da educação superior</a:t>
            </a:r>
            <a:endParaRPr lang="pt-BR" sz="2000" dirty="0" smtClean="0"/>
          </a:p>
          <a:p>
            <a:pPr lvl="0"/>
            <a:r>
              <a:rPr lang="pt-BR" sz="2000" b="1" dirty="0" smtClean="0"/>
              <a:t>- O </a:t>
            </a:r>
            <a:r>
              <a:rPr lang="pt-BR" sz="2000" b="1" dirty="0" smtClean="0"/>
              <a:t>contexto nacional: panorama da educação superior e da educação a distância - cenários e tendências</a:t>
            </a:r>
            <a:endParaRPr lang="pt-BR" sz="2000" dirty="0" smtClean="0"/>
          </a:p>
          <a:p>
            <a:pPr lvl="0"/>
            <a:r>
              <a:rPr lang="pt-BR" sz="2000" b="1" dirty="0" smtClean="0"/>
              <a:t>- Melhoria </a:t>
            </a:r>
            <a:r>
              <a:rPr lang="pt-BR" sz="2000" b="1" dirty="0" smtClean="0"/>
              <a:t>da qualidade da oferta da educação superior a distância</a:t>
            </a:r>
            <a:endParaRPr lang="pt-BR" sz="2000" dirty="0" smtClean="0"/>
          </a:p>
          <a:p>
            <a:pPr lvl="0"/>
            <a:r>
              <a:rPr lang="pt-BR" sz="2000" b="1" dirty="0" smtClean="0"/>
              <a:t>- Referenciais </a:t>
            </a:r>
            <a:r>
              <a:rPr lang="pt-BR" sz="2000" b="1" dirty="0" smtClean="0"/>
              <a:t>de qualidade para a educação superior a distância em cenários e tendências de mudanças disruptivas.</a:t>
            </a:r>
            <a:endParaRPr lang="pt-BR" sz="2000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4912</TotalTime>
  <Words>1133</Words>
  <Application>Microsoft Office PowerPoint</Application>
  <PresentationFormat>Personalizar</PresentationFormat>
  <Paragraphs>112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Facetado</vt:lpstr>
      <vt:lpstr>ATUALIZAÇÃO DOS REFERENCIAIS DE QUALIDADE PARA EDUCAÇÃO SUPERIOR A DISTANCIA</vt:lpstr>
      <vt:lpstr>GT  para atualização dos Referenciais de Qualidade para a educação Superior a Distância (Portaria SESu Nº 78 /2018)</vt:lpstr>
      <vt:lpstr>Referenciais - Qualidade</vt:lpstr>
      <vt:lpstr>Referenciais - Qualidade</vt:lpstr>
      <vt:lpstr>Referenciais - Qualidade</vt:lpstr>
      <vt:lpstr>Referenciais - Qualidade</vt:lpstr>
      <vt:lpstr>Reflexões para Definição de Referenciais </vt:lpstr>
      <vt:lpstr>Slide 8</vt:lpstr>
      <vt:lpstr>Slide 9</vt:lpstr>
      <vt:lpstr>Slide 10</vt:lpstr>
    </vt:vector>
  </TitlesOfParts>
  <Company>Mec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ATUALIZAÇÃO DOS REFERENCIAIS DE QUALIDADE PARA EDUCAÇÃO SUPERIOR A DIS</dc:title>
  <dc:creator>Cleunice Matos Rehem</dc:creator>
  <cp:lastModifiedBy>cleunicerehem@gmail.com</cp:lastModifiedBy>
  <cp:revision>39</cp:revision>
  <cp:lastPrinted>2018-10-23T22:55:57Z</cp:lastPrinted>
  <dcterms:created xsi:type="dcterms:W3CDTF">2018-09-28T17:16:36Z</dcterms:created>
  <dcterms:modified xsi:type="dcterms:W3CDTF">2018-11-22T02:08:41Z</dcterms:modified>
</cp:coreProperties>
</file>