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3" r:id="rId7"/>
    <p:sldId id="274" r:id="rId8"/>
    <p:sldId id="275" r:id="rId9"/>
    <p:sldId id="276" r:id="rId10"/>
    <p:sldId id="259" r:id="rId11"/>
    <p:sldId id="260" r:id="rId12"/>
    <p:sldId id="266" r:id="rId13"/>
    <p:sldId id="267" r:id="rId14"/>
    <p:sldId id="268" r:id="rId15"/>
    <p:sldId id="262" r:id="rId16"/>
    <p:sldId id="263" r:id="rId17"/>
    <p:sldId id="264" r:id="rId18"/>
    <p:sldId id="258" r:id="rId19"/>
    <p:sldId id="265" r:id="rId20"/>
    <p:sldId id="277" r:id="rId21"/>
    <p:sldId id="278" r:id="rId22"/>
    <p:sldId id="272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4B17D-1843-4156-8E27-8C268390D6E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FC61D95-5661-4003-87D3-88EB7E80CC8F}">
      <dgm:prSet phldrT="[Texto]"/>
      <dgm:spPr/>
      <dgm:t>
        <a:bodyPr/>
        <a:lstStyle/>
        <a:p>
          <a:r>
            <a:rPr lang="en-US" dirty="0" err="1" smtClean="0"/>
            <a:t>Universalidade</a:t>
          </a:r>
          <a:r>
            <a:rPr lang="en-US" dirty="0" smtClean="0"/>
            <a:t> </a:t>
          </a:r>
          <a:endParaRPr lang="pt-BR" dirty="0"/>
        </a:p>
      </dgm:t>
    </dgm:pt>
    <dgm:pt modelId="{CB78F6B2-4D46-499C-BE6B-83B92E17B733}" type="parTrans" cxnId="{7B4C2E00-E6B1-4C29-86C9-6BB476935167}">
      <dgm:prSet/>
      <dgm:spPr/>
      <dgm:t>
        <a:bodyPr/>
        <a:lstStyle/>
        <a:p>
          <a:endParaRPr lang="pt-BR"/>
        </a:p>
      </dgm:t>
    </dgm:pt>
    <dgm:pt modelId="{9CBB833F-7F2C-4CE3-A6A4-DF9BB20B98C9}" type="sibTrans" cxnId="{7B4C2E00-E6B1-4C29-86C9-6BB476935167}">
      <dgm:prSet/>
      <dgm:spPr/>
      <dgm:t>
        <a:bodyPr/>
        <a:lstStyle/>
        <a:p>
          <a:endParaRPr lang="pt-BR"/>
        </a:p>
      </dgm:t>
    </dgm:pt>
    <dgm:pt modelId="{AD26ED6D-143F-448B-A2E7-2F822FC47C83}">
      <dgm:prSet phldrT="[Texto]"/>
      <dgm:spPr/>
      <dgm:t>
        <a:bodyPr/>
        <a:lstStyle/>
        <a:p>
          <a:r>
            <a:rPr lang="en-US" dirty="0" err="1" smtClean="0"/>
            <a:t>Integralidade</a:t>
          </a:r>
          <a:endParaRPr lang="pt-BR" dirty="0"/>
        </a:p>
      </dgm:t>
    </dgm:pt>
    <dgm:pt modelId="{261C482E-A51D-437E-9DBD-0E86962D1B81}" type="parTrans" cxnId="{20305E3D-461A-417D-9B1D-4E8626115681}">
      <dgm:prSet/>
      <dgm:spPr/>
      <dgm:t>
        <a:bodyPr/>
        <a:lstStyle/>
        <a:p>
          <a:endParaRPr lang="pt-BR"/>
        </a:p>
      </dgm:t>
    </dgm:pt>
    <dgm:pt modelId="{B1F661F2-2722-461C-958C-DC23F88BCDBE}" type="sibTrans" cxnId="{20305E3D-461A-417D-9B1D-4E8626115681}">
      <dgm:prSet/>
      <dgm:spPr/>
      <dgm:t>
        <a:bodyPr/>
        <a:lstStyle/>
        <a:p>
          <a:endParaRPr lang="pt-BR"/>
        </a:p>
      </dgm:t>
    </dgm:pt>
    <dgm:pt modelId="{4E5B69C8-D233-41D6-8E47-A8E6B19D3FEE}">
      <dgm:prSet phldrT="[Texto]"/>
      <dgm:spPr/>
      <dgm:t>
        <a:bodyPr/>
        <a:lstStyle/>
        <a:p>
          <a:r>
            <a:rPr lang="en-US" dirty="0" err="1" smtClean="0"/>
            <a:t>Equidade</a:t>
          </a:r>
          <a:r>
            <a:rPr lang="en-US" dirty="0" smtClean="0"/>
            <a:t> </a:t>
          </a:r>
          <a:endParaRPr lang="pt-BR" dirty="0"/>
        </a:p>
      </dgm:t>
    </dgm:pt>
    <dgm:pt modelId="{0E43A314-FC76-4D9B-BEEC-9E04EC39D3C3}" type="parTrans" cxnId="{3CE3F9D6-BF8E-41A4-9245-23D2E416799E}">
      <dgm:prSet/>
      <dgm:spPr/>
      <dgm:t>
        <a:bodyPr/>
        <a:lstStyle/>
        <a:p>
          <a:endParaRPr lang="pt-BR"/>
        </a:p>
      </dgm:t>
    </dgm:pt>
    <dgm:pt modelId="{381CDA9C-5073-4930-97B5-AE3CE6CC043E}" type="sibTrans" cxnId="{3CE3F9D6-BF8E-41A4-9245-23D2E416799E}">
      <dgm:prSet/>
      <dgm:spPr/>
      <dgm:t>
        <a:bodyPr/>
        <a:lstStyle/>
        <a:p>
          <a:endParaRPr lang="pt-BR"/>
        </a:p>
      </dgm:t>
    </dgm:pt>
    <dgm:pt modelId="{8E7FBAAD-B000-4B62-9CEF-EC225FD917D6}" type="pres">
      <dgm:prSet presAssocID="{F534B17D-1843-4156-8E27-8C268390D6EE}" presName="compositeShape" presStyleCnt="0">
        <dgm:presLayoutVars>
          <dgm:chMax val="7"/>
          <dgm:dir/>
          <dgm:resizeHandles val="exact"/>
        </dgm:presLayoutVars>
      </dgm:prSet>
      <dgm:spPr/>
    </dgm:pt>
    <dgm:pt modelId="{51025C67-9635-4129-A186-49A7FDD66A0B}" type="pres">
      <dgm:prSet presAssocID="{F534B17D-1843-4156-8E27-8C268390D6EE}" presName="wedge1" presStyleLbl="node1" presStyleIdx="0" presStyleCnt="3"/>
      <dgm:spPr/>
    </dgm:pt>
    <dgm:pt modelId="{20497F7E-237C-4F4E-99DB-1E2B6481B6C5}" type="pres">
      <dgm:prSet presAssocID="{F534B17D-1843-4156-8E27-8C268390D6EE}" presName="dummy1a" presStyleCnt="0"/>
      <dgm:spPr/>
    </dgm:pt>
    <dgm:pt modelId="{36D47079-F77C-493B-ADD6-D1E986817DEA}" type="pres">
      <dgm:prSet presAssocID="{F534B17D-1843-4156-8E27-8C268390D6EE}" presName="dummy1b" presStyleCnt="0"/>
      <dgm:spPr/>
    </dgm:pt>
    <dgm:pt modelId="{2D3A177A-36F2-4A58-A848-23767CA33493}" type="pres">
      <dgm:prSet presAssocID="{F534B17D-1843-4156-8E27-8C268390D6E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2F728D6-D6FC-4859-8A31-4A06AA7BDD7A}" type="pres">
      <dgm:prSet presAssocID="{F534B17D-1843-4156-8E27-8C268390D6EE}" presName="wedge2" presStyleLbl="node1" presStyleIdx="1" presStyleCnt="3"/>
      <dgm:spPr/>
    </dgm:pt>
    <dgm:pt modelId="{962B7B5F-24D4-4EB3-9101-FB9EFDDA5E36}" type="pres">
      <dgm:prSet presAssocID="{F534B17D-1843-4156-8E27-8C268390D6EE}" presName="dummy2a" presStyleCnt="0"/>
      <dgm:spPr/>
    </dgm:pt>
    <dgm:pt modelId="{F62C7BD4-DF71-48C4-8F26-38EFA287F326}" type="pres">
      <dgm:prSet presAssocID="{F534B17D-1843-4156-8E27-8C268390D6EE}" presName="dummy2b" presStyleCnt="0"/>
      <dgm:spPr/>
    </dgm:pt>
    <dgm:pt modelId="{8D0A3FD6-D69D-4AD6-9F67-70EBDEF1B1E9}" type="pres">
      <dgm:prSet presAssocID="{F534B17D-1843-4156-8E27-8C268390D6E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6FF74D-D16D-4117-99C5-46A81DB77E5C}" type="pres">
      <dgm:prSet presAssocID="{F534B17D-1843-4156-8E27-8C268390D6EE}" presName="wedge3" presStyleLbl="node1" presStyleIdx="2" presStyleCnt="3"/>
      <dgm:spPr/>
    </dgm:pt>
    <dgm:pt modelId="{5F339094-B752-4889-8E0B-09C5C875C88A}" type="pres">
      <dgm:prSet presAssocID="{F534B17D-1843-4156-8E27-8C268390D6EE}" presName="dummy3a" presStyleCnt="0"/>
      <dgm:spPr/>
    </dgm:pt>
    <dgm:pt modelId="{A02B859B-2969-416C-8086-93DF0E6B34DE}" type="pres">
      <dgm:prSet presAssocID="{F534B17D-1843-4156-8E27-8C268390D6EE}" presName="dummy3b" presStyleCnt="0"/>
      <dgm:spPr/>
    </dgm:pt>
    <dgm:pt modelId="{90C1A718-1992-4FE6-B8CC-21D259AC4E76}" type="pres">
      <dgm:prSet presAssocID="{F534B17D-1843-4156-8E27-8C268390D6E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A5D2BD9-D2A4-498F-BEAC-F04984FBEEDD}" type="pres">
      <dgm:prSet presAssocID="{9CBB833F-7F2C-4CE3-A6A4-DF9BB20B98C9}" presName="arrowWedge1" presStyleLbl="fgSibTrans2D1" presStyleIdx="0" presStyleCnt="3"/>
      <dgm:spPr/>
    </dgm:pt>
    <dgm:pt modelId="{A54C190E-638F-4B99-AC50-ED8DA94C96DF}" type="pres">
      <dgm:prSet presAssocID="{B1F661F2-2722-461C-958C-DC23F88BCDBE}" presName="arrowWedge2" presStyleLbl="fgSibTrans2D1" presStyleIdx="1" presStyleCnt="3"/>
      <dgm:spPr/>
    </dgm:pt>
    <dgm:pt modelId="{4F7F663D-A4E9-4361-84F7-26749273FA71}" type="pres">
      <dgm:prSet presAssocID="{381CDA9C-5073-4930-97B5-AE3CE6CC043E}" presName="arrowWedge3" presStyleLbl="fgSibTrans2D1" presStyleIdx="2" presStyleCnt="3"/>
      <dgm:spPr/>
    </dgm:pt>
  </dgm:ptLst>
  <dgm:cxnLst>
    <dgm:cxn modelId="{7E4B736B-D4CB-46BB-B231-72D9A69B4780}" type="presOf" srcId="{4E5B69C8-D233-41D6-8E47-A8E6B19D3FEE}" destId="{AD6FF74D-D16D-4117-99C5-46A81DB77E5C}" srcOrd="0" destOrd="0" presId="urn:microsoft.com/office/officeart/2005/8/layout/cycle8"/>
    <dgm:cxn modelId="{DECF251F-EC74-442C-8827-EC4AFAA9FA70}" type="presOf" srcId="{AD26ED6D-143F-448B-A2E7-2F822FC47C83}" destId="{92F728D6-D6FC-4859-8A31-4A06AA7BDD7A}" srcOrd="0" destOrd="0" presId="urn:microsoft.com/office/officeart/2005/8/layout/cycle8"/>
    <dgm:cxn modelId="{0519D0A2-929A-4295-88E2-4650C1A0AF1A}" type="presOf" srcId="{AD26ED6D-143F-448B-A2E7-2F822FC47C83}" destId="{8D0A3FD6-D69D-4AD6-9F67-70EBDEF1B1E9}" srcOrd="1" destOrd="0" presId="urn:microsoft.com/office/officeart/2005/8/layout/cycle8"/>
    <dgm:cxn modelId="{20305E3D-461A-417D-9B1D-4E8626115681}" srcId="{F534B17D-1843-4156-8E27-8C268390D6EE}" destId="{AD26ED6D-143F-448B-A2E7-2F822FC47C83}" srcOrd="1" destOrd="0" parTransId="{261C482E-A51D-437E-9DBD-0E86962D1B81}" sibTransId="{B1F661F2-2722-461C-958C-DC23F88BCDBE}"/>
    <dgm:cxn modelId="{3CE3F9D6-BF8E-41A4-9245-23D2E416799E}" srcId="{F534B17D-1843-4156-8E27-8C268390D6EE}" destId="{4E5B69C8-D233-41D6-8E47-A8E6B19D3FEE}" srcOrd="2" destOrd="0" parTransId="{0E43A314-FC76-4D9B-BEEC-9E04EC39D3C3}" sibTransId="{381CDA9C-5073-4930-97B5-AE3CE6CC043E}"/>
    <dgm:cxn modelId="{9C8D5AD4-AF79-41F4-A25D-D1B35FB21B32}" type="presOf" srcId="{F534B17D-1843-4156-8E27-8C268390D6EE}" destId="{8E7FBAAD-B000-4B62-9CEF-EC225FD917D6}" srcOrd="0" destOrd="0" presId="urn:microsoft.com/office/officeart/2005/8/layout/cycle8"/>
    <dgm:cxn modelId="{7B4C2E00-E6B1-4C29-86C9-6BB476935167}" srcId="{F534B17D-1843-4156-8E27-8C268390D6EE}" destId="{CFC61D95-5661-4003-87D3-88EB7E80CC8F}" srcOrd="0" destOrd="0" parTransId="{CB78F6B2-4D46-499C-BE6B-83B92E17B733}" sibTransId="{9CBB833F-7F2C-4CE3-A6A4-DF9BB20B98C9}"/>
    <dgm:cxn modelId="{9B874AC6-BCD1-4130-9FC2-1F703AABBD82}" type="presOf" srcId="{4E5B69C8-D233-41D6-8E47-A8E6B19D3FEE}" destId="{90C1A718-1992-4FE6-B8CC-21D259AC4E76}" srcOrd="1" destOrd="0" presId="urn:microsoft.com/office/officeart/2005/8/layout/cycle8"/>
    <dgm:cxn modelId="{65290533-AD6D-4240-ADBE-28E636BF504D}" type="presOf" srcId="{CFC61D95-5661-4003-87D3-88EB7E80CC8F}" destId="{51025C67-9635-4129-A186-49A7FDD66A0B}" srcOrd="0" destOrd="0" presId="urn:microsoft.com/office/officeart/2005/8/layout/cycle8"/>
    <dgm:cxn modelId="{003A9C81-52C0-4B04-853A-21945F33F784}" type="presOf" srcId="{CFC61D95-5661-4003-87D3-88EB7E80CC8F}" destId="{2D3A177A-36F2-4A58-A848-23767CA33493}" srcOrd="1" destOrd="0" presId="urn:microsoft.com/office/officeart/2005/8/layout/cycle8"/>
    <dgm:cxn modelId="{F9C5B500-0CA9-4C07-BE29-954B79480F1A}" type="presParOf" srcId="{8E7FBAAD-B000-4B62-9CEF-EC225FD917D6}" destId="{51025C67-9635-4129-A186-49A7FDD66A0B}" srcOrd="0" destOrd="0" presId="urn:microsoft.com/office/officeart/2005/8/layout/cycle8"/>
    <dgm:cxn modelId="{ACBC664D-7A42-41BA-9034-21B032B41382}" type="presParOf" srcId="{8E7FBAAD-B000-4B62-9CEF-EC225FD917D6}" destId="{20497F7E-237C-4F4E-99DB-1E2B6481B6C5}" srcOrd="1" destOrd="0" presId="urn:microsoft.com/office/officeart/2005/8/layout/cycle8"/>
    <dgm:cxn modelId="{F08D50B2-6586-4298-9B42-09217BD2C2CF}" type="presParOf" srcId="{8E7FBAAD-B000-4B62-9CEF-EC225FD917D6}" destId="{36D47079-F77C-493B-ADD6-D1E986817DEA}" srcOrd="2" destOrd="0" presId="urn:microsoft.com/office/officeart/2005/8/layout/cycle8"/>
    <dgm:cxn modelId="{30301724-9164-4646-B2F0-40AF8B7A1904}" type="presParOf" srcId="{8E7FBAAD-B000-4B62-9CEF-EC225FD917D6}" destId="{2D3A177A-36F2-4A58-A848-23767CA33493}" srcOrd="3" destOrd="0" presId="urn:microsoft.com/office/officeart/2005/8/layout/cycle8"/>
    <dgm:cxn modelId="{4559C069-223D-4006-983F-9FA563DF483B}" type="presParOf" srcId="{8E7FBAAD-B000-4B62-9CEF-EC225FD917D6}" destId="{92F728D6-D6FC-4859-8A31-4A06AA7BDD7A}" srcOrd="4" destOrd="0" presId="urn:microsoft.com/office/officeart/2005/8/layout/cycle8"/>
    <dgm:cxn modelId="{45320BA3-88A6-435D-9D90-CBFB9F497E14}" type="presParOf" srcId="{8E7FBAAD-B000-4B62-9CEF-EC225FD917D6}" destId="{962B7B5F-24D4-4EB3-9101-FB9EFDDA5E36}" srcOrd="5" destOrd="0" presId="urn:microsoft.com/office/officeart/2005/8/layout/cycle8"/>
    <dgm:cxn modelId="{659D022A-8983-4CC4-ACD1-E053CB4EC8A0}" type="presParOf" srcId="{8E7FBAAD-B000-4B62-9CEF-EC225FD917D6}" destId="{F62C7BD4-DF71-48C4-8F26-38EFA287F326}" srcOrd="6" destOrd="0" presId="urn:microsoft.com/office/officeart/2005/8/layout/cycle8"/>
    <dgm:cxn modelId="{97B81296-D04B-405A-9C6E-27992EFCA466}" type="presParOf" srcId="{8E7FBAAD-B000-4B62-9CEF-EC225FD917D6}" destId="{8D0A3FD6-D69D-4AD6-9F67-70EBDEF1B1E9}" srcOrd="7" destOrd="0" presId="urn:microsoft.com/office/officeart/2005/8/layout/cycle8"/>
    <dgm:cxn modelId="{8DB81C0F-8BB4-45EC-B156-A44A8EEFE60C}" type="presParOf" srcId="{8E7FBAAD-B000-4B62-9CEF-EC225FD917D6}" destId="{AD6FF74D-D16D-4117-99C5-46A81DB77E5C}" srcOrd="8" destOrd="0" presId="urn:microsoft.com/office/officeart/2005/8/layout/cycle8"/>
    <dgm:cxn modelId="{92FD54F9-1E85-469F-B7D7-CFED39713E9C}" type="presParOf" srcId="{8E7FBAAD-B000-4B62-9CEF-EC225FD917D6}" destId="{5F339094-B752-4889-8E0B-09C5C875C88A}" srcOrd="9" destOrd="0" presId="urn:microsoft.com/office/officeart/2005/8/layout/cycle8"/>
    <dgm:cxn modelId="{873EA5C5-12C5-44AD-B04A-D43F100D7B05}" type="presParOf" srcId="{8E7FBAAD-B000-4B62-9CEF-EC225FD917D6}" destId="{A02B859B-2969-416C-8086-93DF0E6B34DE}" srcOrd="10" destOrd="0" presId="urn:microsoft.com/office/officeart/2005/8/layout/cycle8"/>
    <dgm:cxn modelId="{10566DB9-595F-433B-95C6-C05FACEA3C35}" type="presParOf" srcId="{8E7FBAAD-B000-4B62-9CEF-EC225FD917D6}" destId="{90C1A718-1992-4FE6-B8CC-21D259AC4E76}" srcOrd="11" destOrd="0" presId="urn:microsoft.com/office/officeart/2005/8/layout/cycle8"/>
    <dgm:cxn modelId="{A8100B37-583A-49E5-8A3B-A697C81AE42D}" type="presParOf" srcId="{8E7FBAAD-B000-4B62-9CEF-EC225FD917D6}" destId="{DA5D2BD9-D2A4-498F-BEAC-F04984FBEEDD}" srcOrd="12" destOrd="0" presId="urn:microsoft.com/office/officeart/2005/8/layout/cycle8"/>
    <dgm:cxn modelId="{B104E773-DE23-4457-AD78-89E67CA1FD63}" type="presParOf" srcId="{8E7FBAAD-B000-4B62-9CEF-EC225FD917D6}" destId="{A54C190E-638F-4B99-AC50-ED8DA94C96DF}" srcOrd="13" destOrd="0" presId="urn:microsoft.com/office/officeart/2005/8/layout/cycle8"/>
    <dgm:cxn modelId="{842A7EE9-2500-43FB-BDA5-47EE9C6A9B82}" type="presParOf" srcId="{8E7FBAAD-B000-4B62-9CEF-EC225FD917D6}" destId="{4F7F663D-A4E9-4361-84F7-26749273FA7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25C67-9635-4129-A186-49A7FDD66A0B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Universalidade</a:t>
          </a:r>
          <a:r>
            <a:rPr lang="en-US" sz="1500" kern="1200" dirty="0" smtClean="0"/>
            <a:t> </a:t>
          </a:r>
          <a:endParaRPr lang="pt-BR" sz="1500" kern="1200" dirty="0"/>
        </a:p>
      </dsp:txBody>
      <dsp:txXfrm>
        <a:off x="3210560" y="987551"/>
        <a:ext cx="1219200" cy="1016000"/>
      </dsp:txXfrm>
    </dsp:sp>
    <dsp:sp modelId="{92F728D6-D6FC-4859-8A31-4A06AA7BDD7A}">
      <dsp:nvSpPr>
        <dsp:cNvPr id="0" name=""/>
        <dsp:cNvSpPr/>
      </dsp:nvSpPr>
      <dsp:spPr>
        <a:xfrm>
          <a:off x="1341119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Integralidade</a:t>
          </a:r>
          <a:endParaRPr lang="pt-BR" sz="1500" kern="1200" dirty="0"/>
        </a:p>
      </dsp:txBody>
      <dsp:txXfrm>
        <a:off x="2153920" y="2600960"/>
        <a:ext cx="1828800" cy="894080"/>
      </dsp:txXfrm>
    </dsp:sp>
    <dsp:sp modelId="{AD6FF74D-D16D-4117-99C5-46A81DB77E5C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Equidade</a:t>
          </a:r>
          <a:r>
            <a:rPr lang="en-US" sz="1500" kern="1200" dirty="0" smtClean="0"/>
            <a:t> </a:t>
          </a:r>
          <a:endParaRPr lang="pt-BR" sz="1500" kern="1200" dirty="0"/>
        </a:p>
      </dsp:txBody>
      <dsp:txXfrm>
        <a:off x="1666239" y="987551"/>
        <a:ext cx="1219200" cy="1016000"/>
      </dsp:txXfrm>
    </dsp:sp>
    <dsp:sp modelId="{DA5D2BD9-D2A4-498F-BEAC-F04984FBEEDD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C190E-638F-4B99-AC50-ED8DA94C96DF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F663D-A4E9-4361-84F7-26749273FA71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C772-3D5F-4A35-B83D-F02A99C1DB10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2D13-A684-48EE-9A75-5A6CDECB95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00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C772-3D5F-4A35-B83D-F02A99C1DB10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2D13-A684-48EE-9A75-5A6CDECB95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32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C772-3D5F-4A35-B83D-F02A99C1DB10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2D13-A684-48EE-9A75-5A6CDECB95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4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C772-3D5F-4A35-B83D-F02A99C1DB10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2D13-A684-48EE-9A75-5A6CDECB95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56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C772-3D5F-4A35-B83D-F02A99C1DB10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2D13-A684-48EE-9A75-5A6CDECB95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88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C772-3D5F-4A35-B83D-F02A99C1DB10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2D13-A684-48EE-9A75-5A6CDECB95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03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C772-3D5F-4A35-B83D-F02A99C1DB10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2D13-A684-48EE-9A75-5A6CDECB95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13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C772-3D5F-4A35-B83D-F02A99C1DB10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2D13-A684-48EE-9A75-5A6CDECB95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48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C772-3D5F-4A35-B83D-F02A99C1DB10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2D13-A684-48EE-9A75-5A6CDECB95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63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C772-3D5F-4A35-B83D-F02A99C1DB10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2D13-A684-48EE-9A75-5A6CDECB95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98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C772-3D5F-4A35-B83D-F02A99C1DB10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2D13-A684-48EE-9A75-5A6CDECB95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35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1C772-3D5F-4A35-B83D-F02A99C1DB10}" type="datetimeFigureOut">
              <a:rPr lang="pt-BR" smtClean="0"/>
              <a:t>14/05/2018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92D13-A684-48EE-9A75-5A6CDECB95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11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AUDIÊNCIA PÚBLICA 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352928" cy="3744416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PL 114/15 </a:t>
            </a:r>
          </a:p>
          <a:p>
            <a:r>
              <a:rPr lang="en-US" sz="5400" dirty="0" err="1" smtClean="0">
                <a:solidFill>
                  <a:schemeClr val="tx1"/>
                </a:solidFill>
              </a:rPr>
              <a:t>Projeto</a:t>
            </a:r>
            <a:r>
              <a:rPr lang="en-US" sz="5400" dirty="0" smtClean="0">
                <a:solidFill>
                  <a:schemeClr val="tx1"/>
                </a:solidFill>
              </a:rPr>
              <a:t> de Lei de </a:t>
            </a:r>
          </a:p>
          <a:p>
            <a:r>
              <a:rPr lang="pt-BR" sz="5400" dirty="0" smtClean="0">
                <a:solidFill>
                  <a:schemeClr val="tx1"/>
                </a:solidFill>
              </a:rPr>
              <a:t>Regulamentação do exercício da profissão de </a:t>
            </a:r>
            <a:r>
              <a:rPr lang="pt-BR" sz="5400" dirty="0" err="1" smtClean="0">
                <a:solidFill>
                  <a:schemeClr val="tx1"/>
                </a:solidFill>
              </a:rPr>
              <a:t>Quiropraxista</a:t>
            </a:r>
            <a:endParaRPr lang="pt-BR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1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SUS 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15362966"/>
              </p:ext>
            </p:extLst>
          </p:nvPr>
        </p:nvGraphicFramePr>
        <p:xfrm>
          <a:off x="1475656" y="9087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1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COBERTURA A MAIS DE 150 MILHÕES DE HABITANTES </a:t>
            </a:r>
            <a:endParaRPr lang="pt-BR" dirty="0"/>
          </a:p>
          <a:p>
            <a:r>
              <a:rPr lang="en-US" dirty="0" smtClean="0"/>
              <a:t>80% dos </a:t>
            </a:r>
            <a:r>
              <a:rPr lang="en-US" dirty="0" err="1" smtClean="0"/>
              <a:t>brasileiros</a:t>
            </a:r>
            <a:r>
              <a:rPr lang="en-US" dirty="0" smtClean="0"/>
              <a:t> </a:t>
            </a:r>
            <a:r>
              <a:rPr lang="en-US" dirty="0" err="1" smtClean="0"/>
              <a:t>utilizam</a:t>
            </a:r>
            <a:r>
              <a:rPr lang="en-US" dirty="0" smtClean="0"/>
              <a:t> o SUS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82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QUIROPRAXISTAS NO BRASIL: 394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Inexistente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: Acre, </a:t>
            </a:r>
            <a:r>
              <a:rPr lang="en-US" dirty="0" err="1" smtClean="0"/>
              <a:t>Amapá</a:t>
            </a:r>
            <a:r>
              <a:rPr lang="en-US" dirty="0" smtClean="0"/>
              <a:t>, </a:t>
            </a:r>
            <a:r>
              <a:rPr lang="en-US" dirty="0" err="1" smtClean="0"/>
              <a:t>Espírito</a:t>
            </a:r>
            <a:r>
              <a:rPr lang="en-US" dirty="0" smtClean="0"/>
              <a:t> Santo, </a:t>
            </a:r>
            <a:r>
              <a:rPr lang="en-US" dirty="0" err="1" smtClean="0"/>
              <a:t>Maranhão</a:t>
            </a:r>
            <a:r>
              <a:rPr lang="en-US" dirty="0" smtClean="0"/>
              <a:t>, </a:t>
            </a:r>
            <a:r>
              <a:rPr lang="en-US" dirty="0" err="1" smtClean="0"/>
              <a:t>Mato</a:t>
            </a:r>
            <a:r>
              <a:rPr lang="en-US" dirty="0" smtClean="0"/>
              <a:t> </a:t>
            </a:r>
            <a:r>
              <a:rPr lang="en-US" dirty="0" err="1" smtClean="0"/>
              <a:t>Grosso</a:t>
            </a:r>
            <a:r>
              <a:rPr lang="en-US" dirty="0" smtClean="0"/>
              <a:t> do </a:t>
            </a:r>
            <a:r>
              <a:rPr lang="en-US" dirty="0" err="1" smtClean="0"/>
              <a:t>Sul</a:t>
            </a:r>
            <a:r>
              <a:rPr lang="en-US" dirty="0" smtClean="0"/>
              <a:t>, </a:t>
            </a:r>
            <a:r>
              <a:rPr lang="en-US" dirty="0" err="1" smtClean="0"/>
              <a:t>Pará</a:t>
            </a:r>
            <a:r>
              <a:rPr lang="en-US" dirty="0" smtClean="0"/>
              <a:t>, Paraiba, </a:t>
            </a:r>
            <a:r>
              <a:rPr lang="en-US" dirty="0" err="1" smtClean="0"/>
              <a:t>Pernambuco</a:t>
            </a:r>
            <a:r>
              <a:rPr lang="en-US" dirty="0" smtClean="0"/>
              <a:t>, </a:t>
            </a:r>
            <a:r>
              <a:rPr lang="en-US" dirty="0" err="1" smtClean="0"/>
              <a:t>Piauí</a:t>
            </a:r>
            <a:r>
              <a:rPr lang="en-US" dirty="0" smtClean="0"/>
              <a:t>, Rio Grande do Norte, </a:t>
            </a:r>
            <a:r>
              <a:rPr lang="en-US" dirty="0" err="1" smtClean="0"/>
              <a:t>Rondônia</a:t>
            </a:r>
            <a:r>
              <a:rPr lang="en-US" dirty="0" smtClean="0"/>
              <a:t>, </a:t>
            </a:r>
            <a:r>
              <a:rPr lang="en-US" dirty="0" err="1" smtClean="0"/>
              <a:t>Roraima</a:t>
            </a:r>
            <a:r>
              <a:rPr lang="en-US" dirty="0" smtClean="0"/>
              <a:t> e Tocantins.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Fonte</a:t>
            </a:r>
            <a:r>
              <a:rPr lang="en-US" dirty="0" smtClean="0"/>
              <a:t>: Site da ABQ – </a:t>
            </a:r>
            <a:r>
              <a:rPr lang="en-US" dirty="0" err="1" smtClean="0"/>
              <a:t>Associação</a:t>
            </a:r>
            <a:r>
              <a:rPr lang="en-US" dirty="0" smtClean="0"/>
              <a:t> </a:t>
            </a:r>
            <a:r>
              <a:rPr lang="en-US" dirty="0" err="1" smtClean="0"/>
              <a:t>Brasileira</a:t>
            </a:r>
            <a:r>
              <a:rPr lang="en-US" dirty="0" smtClean="0"/>
              <a:t> de </a:t>
            </a:r>
            <a:r>
              <a:rPr lang="en-US" dirty="0" err="1" smtClean="0"/>
              <a:t>Quiropraxia</a:t>
            </a:r>
            <a:r>
              <a:rPr lang="en-US" dirty="0" smtClean="0"/>
              <a:t>.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65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Fisioterapeutas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r>
              <a:rPr lang="en-US" dirty="0" smtClean="0"/>
              <a:t>: </a:t>
            </a:r>
            <a:r>
              <a:rPr lang="pt-BR" dirty="0" smtClean="0"/>
              <a:t>243.644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7628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8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262267"/>
              </p:ext>
            </p:extLst>
          </p:nvPr>
        </p:nvGraphicFramePr>
        <p:xfrm>
          <a:off x="683568" y="476675"/>
          <a:ext cx="4870105" cy="623643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64296"/>
                <a:gridCol w="2205809"/>
              </a:tblGrid>
              <a:tr h="192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Acre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859.839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Alagoas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3.575.823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Amapá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837.886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Amazonas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4.063.614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Bahia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15.344.447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Ceará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9.020.460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Distrito Federal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3.059.444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Espírito Santo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4.016.356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Goiás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6.778.772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Maranhão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7.000.229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Mato Grosso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3.559.744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445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Mato Grosso do Sul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2.813.147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Minas Gerais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21.119.536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Pará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8.366.628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Paraíba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4.025.558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Paraná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11.320.892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Pernambuco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10.003.266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Piauí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3.219.257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Rio de Janeiro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16.718.956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445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Rio Grande do Norte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3.767.003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Rio grande do Sul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11.322.895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Rondônia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1.821.988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Roraima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552.836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Santa Catarina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7.001.161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São Paulo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45.094.866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Sergipe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2.438.716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Tocantins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1.612.759</a:t>
                      </a:r>
                      <a:endParaRPr lang="pt-BR" sz="1400" b="0" i="0" u="none" strike="noStrike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53812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209.316.078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3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 err="1" smtClean="0"/>
              <a:t>fisioterapeuta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615 </a:t>
            </a:r>
            <a:r>
              <a:rPr lang="en-US" dirty="0" err="1" smtClean="0"/>
              <a:t>usuários</a:t>
            </a:r>
            <a:r>
              <a:rPr lang="en-US" dirty="0" smtClean="0"/>
              <a:t> do SUS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23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aprovado</a:t>
            </a:r>
            <a:r>
              <a:rPr lang="en-US" dirty="0" smtClean="0"/>
              <a:t> PL 114/15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quiropraxista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380.710 </a:t>
            </a:r>
            <a:r>
              <a:rPr lang="en-US" dirty="0" err="1" smtClean="0"/>
              <a:t>usuários</a:t>
            </a:r>
            <a:r>
              <a:rPr lang="en-US" dirty="0" smtClean="0"/>
              <a:t> do SUS 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91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Especialidade</a:t>
            </a:r>
            <a:r>
              <a:rPr lang="en-US" dirty="0" smtClean="0"/>
              <a:t> </a:t>
            </a:r>
            <a:r>
              <a:rPr lang="en-US" dirty="0" err="1" smtClean="0"/>
              <a:t>reconhecida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COFFITO – </a:t>
            </a:r>
            <a:r>
              <a:rPr lang="en-US" dirty="0" err="1" smtClean="0"/>
              <a:t>Conselho</a:t>
            </a:r>
            <a:r>
              <a:rPr lang="en-US" dirty="0" smtClean="0"/>
              <a:t> de </a:t>
            </a:r>
            <a:r>
              <a:rPr lang="en-US" dirty="0" err="1" smtClean="0"/>
              <a:t>Fisioterapia</a:t>
            </a:r>
            <a:r>
              <a:rPr lang="en-US" dirty="0" smtClean="0"/>
              <a:t> e </a:t>
            </a:r>
            <a:r>
              <a:rPr lang="en-US" dirty="0" err="1" smtClean="0"/>
              <a:t>Terapia</a:t>
            </a:r>
            <a:r>
              <a:rPr lang="en-US" dirty="0" smtClean="0"/>
              <a:t> </a:t>
            </a:r>
            <a:r>
              <a:rPr lang="en-US" dirty="0" err="1" smtClean="0"/>
              <a:t>Ocupacional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23 de </a:t>
            </a:r>
            <a:r>
              <a:rPr lang="en-US" dirty="0" err="1" smtClean="0"/>
              <a:t>maio</a:t>
            </a:r>
            <a:r>
              <a:rPr lang="en-US" dirty="0" smtClean="0"/>
              <a:t> de 2001, </a:t>
            </a:r>
            <a:r>
              <a:rPr lang="en-US" dirty="0" err="1" smtClean="0"/>
              <a:t>através</a:t>
            </a:r>
            <a:r>
              <a:rPr lang="en-US" dirty="0" smtClean="0"/>
              <a:t> da </a:t>
            </a:r>
            <a:r>
              <a:rPr lang="en-US" dirty="0" err="1" smtClean="0"/>
              <a:t>Resolução</a:t>
            </a:r>
            <a:r>
              <a:rPr lang="en-US" dirty="0" smtClean="0"/>
              <a:t> no. 220.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86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“Vários </a:t>
            </a:r>
            <a:r>
              <a:rPr lang="pt-BR" dirty="0"/>
              <a:t>projetos não atendem aos interesses da sociedade, e, sim, aos de cúpulas representativas de determinadas categorias </a:t>
            </a:r>
            <a:r>
              <a:rPr lang="pt-BR" dirty="0" smtClean="0"/>
              <a:t>profissionais”.</a:t>
            </a:r>
            <a:r>
              <a:rPr lang="pt-BR" dirty="0"/>
              <a:t> </a:t>
            </a:r>
            <a:endParaRPr lang="pt-BR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t-BR" dirty="0" smtClean="0"/>
              <a:t>Senador </a:t>
            </a:r>
            <a:r>
              <a:rPr lang="pt-BR" dirty="0"/>
              <a:t>Aloysio Nunes Ferreira (PSDB/SP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00" dirty="0" err="1" smtClean="0"/>
              <a:t>Fonte</a:t>
            </a:r>
            <a:r>
              <a:rPr lang="en-US" sz="1900" dirty="0" smtClean="0"/>
              <a:t>: https://www.correiobraziliense.com.br/app/noticia/eu-estudante/tf_carreira/2013/02/25/tf_carreira_interna,351388/os-dois-lados-da-regulamentacao.shtml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5457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 816/2011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projetos</a:t>
            </a:r>
            <a:r>
              <a:rPr lang="en-US" dirty="0" smtClean="0"/>
              <a:t> de </a:t>
            </a:r>
            <a:r>
              <a:rPr lang="en-US" dirty="0" err="1" smtClean="0"/>
              <a:t>regulamentação</a:t>
            </a:r>
            <a:r>
              <a:rPr lang="en-US" dirty="0" smtClean="0"/>
              <a:t> </a:t>
            </a:r>
            <a:r>
              <a:rPr lang="en-US" dirty="0" err="1" smtClean="0"/>
              <a:t>dessas</a:t>
            </a:r>
            <a:r>
              <a:rPr lang="en-US" dirty="0" smtClean="0"/>
              <a:t> </a:t>
            </a:r>
            <a:r>
              <a:rPr lang="en-US" dirty="0" err="1" smtClean="0"/>
              <a:t>atividades</a:t>
            </a:r>
            <a:r>
              <a:rPr lang="en-US" dirty="0" smtClean="0"/>
              <a:t> e </a:t>
            </a:r>
            <a:r>
              <a:rPr lang="en-US" dirty="0" err="1" smtClean="0"/>
              <a:t>profissões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muitos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, </a:t>
            </a:r>
            <a:r>
              <a:rPr lang="en-US" dirty="0" err="1" smtClean="0"/>
              <a:t>constam</a:t>
            </a:r>
            <a:r>
              <a:rPr lang="en-US" dirty="0" smtClean="0"/>
              <a:t> </a:t>
            </a:r>
            <a:r>
              <a:rPr lang="en-US" dirty="0" err="1" smtClean="0"/>
              <a:t>atribuições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fazem</a:t>
            </a:r>
            <a:r>
              <a:rPr lang="en-US" dirty="0" smtClean="0"/>
              <a:t> parte de leis </a:t>
            </a:r>
            <a:r>
              <a:rPr lang="en-US" dirty="0" err="1" smtClean="0"/>
              <a:t>regulamentadores</a:t>
            </a:r>
            <a:r>
              <a:rPr lang="en-US" dirty="0" smtClean="0"/>
              <a:t> de outros </a:t>
            </a:r>
            <a:r>
              <a:rPr lang="en-US" dirty="0" err="1" smtClean="0"/>
              <a:t>ofícios</a:t>
            </a:r>
            <a:r>
              <a:rPr lang="en-US" dirty="0" smtClean="0"/>
              <a:t>, a </a:t>
            </a:r>
            <a:r>
              <a:rPr lang="en-US" dirty="0" err="1" smtClean="0"/>
              <a:t>exemplo</a:t>
            </a:r>
            <a:r>
              <a:rPr lang="en-US" dirty="0" smtClean="0"/>
              <a:t> das </a:t>
            </a:r>
            <a:r>
              <a:rPr lang="en-US" dirty="0" err="1" smtClean="0"/>
              <a:t>relativas</a:t>
            </a:r>
            <a:r>
              <a:rPr lang="en-US" dirty="0" smtClean="0"/>
              <a:t> à </a:t>
            </a:r>
            <a:r>
              <a:rPr lang="en-US" dirty="0" err="1" smtClean="0"/>
              <a:t>Medicina</a:t>
            </a:r>
            <a:r>
              <a:rPr lang="en-US" dirty="0" smtClean="0"/>
              <a:t>, à </a:t>
            </a:r>
            <a:r>
              <a:rPr lang="en-US" dirty="0" err="1" smtClean="0"/>
              <a:t>Engenharia</a:t>
            </a:r>
            <a:r>
              <a:rPr lang="en-US" dirty="0" smtClean="0"/>
              <a:t> e à </a:t>
            </a:r>
            <a:r>
              <a:rPr lang="en-US" dirty="0" err="1" smtClean="0"/>
              <a:t>Arquitetura</a:t>
            </a:r>
            <a:r>
              <a:rPr lang="en-US" dirty="0" smtClean="0"/>
              <a:t>”.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83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400" dirty="0" smtClean="0"/>
              <a:t>“Com </a:t>
            </a:r>
            <a:r>
              <a:rPr lang="pt-BR" sz="4400" dirty="0"/>
              <a:t>pelo menos 30 proposições em tramitação no Senado Federal e outras dezenas na Câmara dos Deputados, regulamentações profissionais fazem parte dos projetos de lei mais apresentados por parlamentares no Congresso </a:t>
            </a:r>
            <a:r>
              <a:rPr lang="pt-BR" sz="4400" dirty="0" smtClean="0"/>
              <a:t>Nacional”.</a:t>
            </a:r>
            <a:r>
              <a:rPr lang="pt-BR" sz="4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434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“É preciso olhar a regulamentação profissional com foco no benefício para a sociedade, senão, ela se torna corporativista e acarreta reserva de mercado”, argumenta o professor do Departamento de Administração da Universidade de Brasília (UnB) Jorge Fernando Pinho. </a:t>
            </a:r>
            <a:r>
              <a:rPr lang="pt-BR" dirty="0" smtClean="0"/>
              <a:t>“</a:t>
            </a:r>
            <a:r>
              <a:rPr lang="pt-BR" dirty="0"/>
              <a:t>Nos últimos cinco anos, essa tendência tem se tornado moeda de troca política, já que uma série de profissões vêm sendo regulamentadas sem razão, a não ser pelo domínio de determinados grupos.”</a:t>
            </a:r>
          </a:p>
        </p:txBody>
      </p:sp>
    </p:spTree>
    <p:extLst>
      <p:ext uri="{BB962C8B-B14F-4D97-AF65-F5344CB8AC3E}">
        <p14:creationId xmlns:p14="http://schemas.microsoft.com/office/powerpoint/2010/main" val="15464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 </a:t>
            </a:r>
            <a:r>
              <a:rPr lang="en-US" dirty="0" err="1" smtClean="0"/>
              <a:t>isso</a:t>
            </a:r>
            <a:r>
              <a:rPr lang="en-US" dirty="0" smtClean="0"/>
              <a:t>, </a:t>
            </a:r>
            <a:r>
              <a:rPr lang="en-US" dirty="0" err="1" smtClean="0"/>
              <a:t>corre</a:t>
            </a:r>
            <a:r>
              <a:rPr lang="en-US" dirty="0" smtClean="0"/>
              <a:t>-se o </a:t>
            </a:r>
            <a:r>
              <a:rPr lang="en-US" dirty="0" err="1" smtClean="0"/>
              <a:t>risco</a:t>
            </a:r>
            <a:r>
              <a:rPr lang="en-US" dirty="0" smtClean="0"/>
              <a:t> de </a:t>
            </a:r>
            <a:r>
              <a:rPr lang="en-US" dirty="0" err="1" smtClean="0"/>
              <a:t>segmentar</a:t>
            </a:r>
            <a:r>
              <a:rPr lang="en-US" dirty="0" smtClean="0"/>
              <a:t> as </a:t>
            </a:r>
            <a:r>
              <a:rPr lang="en-US" dirty="0" err="1" smtClean="0"/>
              <a:t>profissões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continuarmos</a:t>
            </a:r>
            <a:r>
              <a:rPr lang="en-US" dirty="0" smtClean="0"/>
              <a:t> </a:t>
            </a:r>
            <a:r>
              <a:rPr lang="en-US" dirty="0" err="1" smtClean="0"/>
              <a:t>nesse</a:t>
            </a:r>
            <a:r>
              <a:rPr lang="en-US" dirty="0" smtClean="0"/>
              <a:t> </a:t>
            </a:r>
            <a:r>
              <a:rPr lang="en-US" dirty="0" err="1" smtClean="0"/>
              <a:t>caminho</a:t>
            </a:r>
            <a:r>
              <a:rPr lang="en-US" dirty="0" smtClean="0"/>
              <a:t>, </a:t>
            </a:r>
            <a:r>
              <a:rPr lang="en-US" dirty="0" err="1" smtClean="0"/>
              <a:t>poderemos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projetos</a:t>
            </a:r>
            <a:r>
              <a:rPr lang="en-US" dirty="0" smtClean="0"/>
              <a:t> de </a:t>
            </a:r>
            <a:r>
              <a:rPr lang="en-US" dirty="0" err="1" smtClean="0"/>
              <a:t>regulamentação</a:t>
            </a:r>
            <a:r>
              <a:rPr lang="en-US" dirty="0" smtClean="0"/>
              <a:t> de </a:t>
            </a:r>
            <a:r>
              <a:rPr lang="en-US" dirty="0" err="1" smtClean="0"/>
              <a:t>profissão</a:t>
            </a:r>
            <a:r>
              <a:rPr lang="en-US" dirty="0" smtClean="0"/>
              <a:t> de </a:t>
            </a:r>
            <a:r>
              <a:rPr lang="en-US" dirty="0" err="1" smtClean="0"/>
              <a:t>Médico</a:t>
            </a:r>
            <a:r>
              <a:rPr lang="en-US" dirty="0" smtClean="0"/>
              <a:t> </a:t>
            </a:r>
            <a:r>
              <a:rPr lang="en-US" dirty="0" err="1" smtClean="0"/>
              <a:t>Veterinário</a:t>
            </a:r>
            <a:r>
              <a:rPr lang="en-US" dirty="0" smtClean="0"/>
              <a:t> </a:t>
            </a:r>
            <a:r>
              <a:rPr lang="en-US" dirty="0" err="1" smtClean="0"/>
              <a:t>Homeopata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, </a:t>
            </a:r>
            <a:r>
              <a:rPr lang="en-US" dirty="0" err="1" smtClean="0"/>
              <a:t>Médico</a:t>
            </a:r>
            <a:r>
              <a:rPr lang="en-US" dirty="0" smtClean="0"/>
              <a:t> </a:t>
            </a:r>
            <a:r>
              <a:rPr lang="en-US" dirty="0" err="1" smtClean="0"/>
              <a:t>Veterinário</a:t>
            </a:r>
            <a:r>
              <a:rPr lang="en-US" dirty="0" smtClean="0"/>
              <a:t> de </a:t>
            </a:r>
            <a:r>
              <a:rPr lang="en-US" dirty="0" err="1" smtClean="0"/>
              <a:t>Pequenos</a:t>
            </a:r>
            <a:r>
              <a:rPr lang="en-US" dirty="0" smtClean="0"/>
              <a:t> </a:t>
            </a:r>
            <a:r>
              <a:rPr lang="en-US" dirty="0" err="1" smtClean="0"/>
              <a:t>Animais</a:t>
            </a:r>
            <a:r>
              <a:rPr lang="en-US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8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Questionamentos</a:t>
            </a:r>
            <a:r>
              <a:rPr lang="en-US" dirty="0" smtClean="0"/>
              <a:t>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PL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Art. 2o. </a:t>
            </a:r>
            <a:r>
              <a:rPr lang="en-US" dirty="0" err="1" smtClean="0"/>
              <a:t>Quiropraxista</a:t>
            </a:r>
            <a:r>
              <a:rPr lang="en-US" dirty="0" smtClean="0"/>
              <a:t> é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 </a:t>
            </a:r>
            <a:r>
              <a:rPr lang="en-US" dirty="0" err="1" smtClean="0"/>
              <a:t>profissional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é </a:t>
            </a:r>
            <a:r>
              <a:rPr lang="en-US" dirty="0" smtClean="0">
                <a:solidFill>
                  <a:srgbClr val="FF0000"/>
                </a:solidFill>
              </a:rPr>
              <a:t>um</a:t>
            </a:r>
            <a:r>
              <a:rPr lang="en-US" dirty="0" smtClean="0"/>
              <a:t> </a:t>
            </a:r>
            <a:r>
              <a:rPr lang="en-US" dirty="0" err="1" smtClean="0"/>
              <a:t>profissional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atua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promoção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prevenção</a:t>
            </a:r>
            <a:r>
              <a:rPr lang="en-US" dirty="0" smtClean="0"/>
              <a:t> 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proteção</a:t>
            </a:r>
            <a:r>
              <a:rPr lang="en-US" dirty="0" smtClean="0"/>
              <a:t> da </a:t>
            </a:r>
            <a:r>
              <a:rPr lang="en-US" dirty="0" err="1" smtClean="0"/>
              <a:t>saúde</a:t>
            </a:r>
            <a:r>
              <a:rPr lang="en-US" dirty="0" smtClean="0"/>
              <a:t>,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not </a:t>
            </a:r>
            <a:r>
              <a:rPr lang="en-US" dirty="0" err="1" smtClean="0"/>
              <a:t>ratamento</a:t>
            </a:r>
            <a:r>
              <a:rPr lang="en-US" dirty="0" smtClean="0"/>
              <a:t> das </a:t>
            </a:r>
            <a:r>
              <a:rPr lang="en-US" dirty="0" err="1" smtClean="0"/>
              <a:t>disfunções</a:t>
            </a:r>
            <a:r>
              <a:rPr lang="en-US" dirty="0" smtClean="0"/>
              <a:t> </a:t>
            </a:r>
            <a:r>
              <a:rPr lang="en-US" dirty="0" err="1" smtClean="0"/>
              <a:t>articulares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interferem</a:t>
            </a:r>
            <a:r>
              <a:rPr lang="en-US" dirty="0" smtClean="0"/>
              <a:t> no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nervoso</a:t>
            </a:r>
            <a:r>
              <a:rPr lang="en-US" dirty="0" smtClean="0"/>
              <a:t> e </a:t>
            </a:r>
            <a:r>
              <a:rPr lang="en-US" dirty="0" err="1" smtClean="0"/>
              <a:t>musculoesquelético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meio</a:t>
            </a:r>
            <a:r>
              <a:rPr lang="en-US" dirty="0" smtClean="0"/>
              <a:t> do </a:t>
            </a:r>
            <a:r>
              <a:rPr lang="en-US" dirty="0" err="1" smtClean="0"/>
              <a:t>ajuste</a:t>
            </a:r>
            <a:r>
              <a:rPr lang="en-US" dirty="0" smtClean="0"/>
              <a:t> articular, </a:t>
            </a:r>
            <a:r>
              <a:rPr lang="en-US" dirty="0" err="1" smtClean="0"/>
              <a:t>visando</a:t>
            </a:r>
            <a:r>
              <a:rPr lang="en-US" dirty="0" smtClean="0"/>
              <a:t> à </a:t>
            </a:r>
            <a:r>
              <a:rPr lang="en-US" dirty="0" err="1" smtClean="0"/>
              <a:t>correção</a:t>
            </a:r>
            <a:r>
              <a:rPr lang="en-US" dirty="0" smtClean="0"/>
              <a:t> do </a:t>
            </a:r>
            <a:r>
              <a:rPr lang="en-US" dirty="0" err="1" smtClean="0"/>
              <a:t>Complexo</a:t>
            </a:r>
            <a:r>
              <a:rPr lang="en-US" dirty="0" smtClean="0"/>
              <a:t> de </a:t>
            </a:r>
            <a:r>
              <a:rPr lang="en-US" dirty="0" err="1" smtClean="0"/>
              <a:t>Subluxação</a:t>
            </a:r>
            <a:r>
              <a:rPr lang="en-US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24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– </a:t>
            </a:r>
            <a:r>
              <a:rPr lang="en-US" dirty="0" err="1" smtClean="0"/>
              <a:t>ajuste</a:t>
            </a:r>
            <a:r>
              <a:rPr lang="en-US" dirty="0" smtClean="0"/>
              <a:t> articular o </a:t>
            </a:r>
            <a:r>
              <a:rPr lang="en-US" dirty="0" err="1" smtClean="0"/>
              <a:t>procedimento</a:t>
            </a:r>
            <a:r>
              <a:rPr lang="en-US" dirty="0" smtClean="0"/>
              <a:t> </a:t>
            </a:r>
            <a:r>
              <a:rPr lang="en-US" dirty="0" err="1" smtClean="0"/>
              <a:t>terapêutico</a:t>
            </a:r>
            <a:r>
              <a:rPr lang="en-US" dirty="0" smtClean="0"/>
              <a:t> </a:t>
            </a:r>
            <a:r>
              <a:rPr lang="en-US" dirty="0" err="1" smtClean="0"/>
              <a:t>quiroprático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utiliza</a:t>
            </a:r>
            <a:r>
              <a:rPr lang="en-US" dirty="0" smtClean="0"/>
              <a:t> de </a:t>
            </a:r>
            <a:r>
              <a:rPr lang="en-US" dirty="0" err="1" smtClean="0"/>
              <a:t>força</a:t>
            </a:r>
            <a:r>
              <a:rPr lang="en-US" dirty="0" smtClean="0"/>
              <a:t> </a:t>
            </a:r>
            <a:r>
              <a:rPr lang="en-US" dirty="0" err="1" smtClean="0"/>
              <a:t>controlada</a:t>
            </a:r>
            <a:r>
              <a:rPr lang="en-US" dirty="0" smtClean="0"/>
              <a:t>, </a:t>
            </a:r>
            <a:r>
              <a:rPr lang="en-US" dirty="0" err="1" smtClean="0"/>
              <a:t>alavanca</a:t>
            </a:r>
            <a:r>
              <a:rPr lang="en-US" dirty="0" smtClean="0"/>
              <a:t>, </a:t>
            </a:r>
            <a:r>
              <a:rPr lang="en-US" dirty="0" err="1" smtClean="0"/>
              <a:t>direção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r>
              <a:rPr lang="en-US" dirty="0" smtClean="0"/>
              <a:t>, </a:t>
            </a:r>
            <a:r>
              <a:rPr lang="en-US" dirty="0" err="1" smtClean="0"/>
              <a:t>baixa</a:t>
            </a:r>
            <a:r>
              <a:rPr lang="en-US" dirty="0" smtClean="0"/>
              <a:t> amplitude e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velocidade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aplicado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segmentos</a:t>
            </a:r>
            <a:r>
              <a:rPr lang="en-US" dirty="0" smtClean="0"/>
              <a:t> </a:t>
            </a:r>
            <a:r>
              <a:rPr lang="en-US" dirty="0" err="1" smtClean="0"/>
              <a:t>articulares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r>
              <a:rPr lang="en-US" dirty="0" smtClean="0"/>
              <a:t> e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tecidos</a:t>
            </a:r>
            <a:r>
              <a:rPr lang="en-US" dirty="0" smtClean="0"/>
              <a:t> </a:t>
            </a:r>
            <a:r>
              <a:rPr lang="en-US" dirty="0" err="1" smtClean="0"/>
              <a:t>adjacentes</a:t>
            </a:r>
            <a:r>
              <a:rPr lang="en-US" dirty="0" smtClean="0"/>
              <a:t> com </a:t>
            </a:r>
            <a:r>
              <a:rPr lang="en-US" dirty="0" err="1" smtClean="0"/>
              <a:t>objetivo</a:t>
            </a:r>
            <a:r>
              <a:rPr lang="en-US" dirty="0" smtClean="0"/>
              <a:t> de </a:t>
            </a:r>
            <a:r>
              <a:rPr lang="en-US" dirty="0" err="1" smtClean="0"/>
              <a:t>causar</a:t>
            </a:r>
            <a:r>
              <a:rPr lang="en-US" dirty="0" smtClean="0"/>
              <a:t> </a:t>
            </a:r>
            <a:r>
              <a:rPr lang="en-US" dirty="0" err="1" smtClean="0"/>
              <a:t>influência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articulares</a:t>
            </a:r>
            <a:r>
              <a:rPr lang="en-US" dirty="0" smtClean="0"/>
              <a:t> e </a:t>
            </a:r>
            <a:r>
              <a:rPr lang="en-US" dirty="0" err="1" smtClean="0"/>
              <a:t>neurofisiológicas</a:t>
            </a:r>
            <a:r>
              <a:rPr lang="en-US" dirty="0" smtClean="0"/>
              <a:t>; </a:t>
            </a:r>
          </a:p>
          <a:p>
            <a:r>
              <a:rPr lang="en-US" dirty="0" smtClean="0"/>
              <a:t>Um </a:t>
            </a:r>
            <a:r>
              <a:rPr lang="en-US" dirty="0" err="1" smtClean="0"/>
              <a:t>médico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efetuar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redução</a:t>
            </a:r>
            <a:r>
              <a:rPr lang="en-US" dirty="0" smtClean="0"/>
              <a:t> de </a:t>
            </a:r>
            <a:r>
              <a:rPr lang="en-US" dirty="0" err="1" smtClean="0"/>
              <a:t>fratura</a:t>
            </a:r>
            <a:r>
              <a:rPr lang="en-US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60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Art. 3, Item 3: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profissionais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a </a:t>
            </a:r>
            <a:r>
              <a:rPr lang="en-US" dirty="0" err="1" smtClean="0"/>
              <a:t>promulgação</a:t>
            </a:r>
            <a:r>
              <a:rPr lang="en-US" dirty="0" smtClean="0"/>
              <a:t> da </a:t>
            </a:r>
            <a:r>
              <a:rPr lang="en-US" dirty="0" err="1" smtClean="0"/>
              <a:t>presente</a:t>
            </a:r>
            <a:r>
              <a:rPr lang="en-US" dirty="0" smtClean="0"/>
              <a:t> lei </a:t>
            </a:r>
            <a:r>
              <a:rPr lang="en-US" dirty="0" err="1" smtClean="0"/>
              <a:t>tenham</a:t>
            </a:r>
            <a:r>
              <a:rPr lang="en-US" dirty="0" smtClean="0"/>
              <a:t> </a:t>
            </a:r>
            <a:r>
              <a:rPr lang="en-US" dirty="0" err="1" smtClean="0"/>
              <a:t>comprovadamente</a:t>
            </a:r>
            <a:r>
              <a:rPr lang="en-US" dirty="0" smtClean="0"/>
              <a:t> </a:t>
            </a:r>
            <a:r>
              <a:rPr lang="en-US" dirty="0" err="1" smtClean="0"/>
              <a:t>exercido</a:t>
            </a:r>
            <a:r>
              <a:rPr lang="en-US" dirty="0" smtClean="0"/>
              <a:t> </a:t>
            </a:r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Quiropraxista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prazo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não</a:t>
            </a:r>
            <a:r>
              <a:rPr lang="en-US" dirty="0" smtClean="0">
                <a:solidFill>
                  <a:srgbClr val="FF0000"/>
                </a:solidFill>
              </a:rPr>
              <a:t> inferior a </a:t>
            </a:r>
            <a:r>
              <a:rPr lang="en-US" dirty="0" err="1" smtClean="0">
                <a:solidFill>
                  <a:srgbClr val="FF0000"/>
                </a:solidFill>
              </a:rPr>
              <a:t>dez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sejam</a:t>
            </a:r>
            <a:r>
              <a:rPr lang="en-US" dirty="0" smtClean="0"/>
              <a:t> </a:t>
            </a:r>
            <a:r>
              <a:rPr lang="en-US" dirty="0" err="1" smtClean="0"/>
              <a:t>aprovados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exames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proficiência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desenvolvidos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aplicados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órgão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competente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tempo </a:t>
            </a:r>
            <a:r>
              <a:rPr lang="en-US" dirty="0" err="1" smtClean="0"/>
              <a:t>determinado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enquadrem</a:t>
            </a:r>
            <a:r>
              <a:rPr lang="en-US" dirty="0" smtClean="0"/>
              <a:t> </a:t>
            </a:r>
            <a:r>
              <a:rPr lang="en-US" dirty="0" err="1" smtClean="0"/>
              <a:t>nessa</a:t>
            </a:r>
            <a:r>
              <a:rPr lang="en-US" dirty="0" smtClean="0"/>
              <a:t> lei.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0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Art. 4: O </a:t>
            </a:r>
            <a:r>
              <a:rPr lang="en-US" dirty="0" err="1" smtClean="0"/>
              <a:t>exercício</a:t>
            </a:r>
            <a:r>
              <a:rPr lang="en-US" dirty="0" smtClean="0"/>
              <a:t> da </a:t>
            </a:r>
            <a:r>
              <a:rPr lang="en-US" dirty="0" err="1" smtClean="0"/>
              <a:t>profissão</a:t>
            </a:r>
            <a:r>
              <a:rPr lang="en-US" dirty="0" smtClean="0"/>
              <a:t> </a:t>
            </a:r>
            <a:r>
              <a:rPr lang="en-US" dirty="0" err="1" smtClean="0"/>
              <a:t>depende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registro</a:t>
            </a:r>
            <a:r>
              <a:rPr lang="en-US" dirty="0" smtClean="0">
                <a:solidFill>
                  <a:srgbClr val="FF0000"/>
                </a:solidFill>
              </a:rPr>
              <a:t> no </a:t>
            </a:r>
            <a:r>
              <a:rPr lang="en-US" dirty="0" err="1" smtClean="0">
                <a:solidFill>
                  <a:srgbClr val="FF0000"/>
                </a:solidFill>
              </a:rPr>
              <a:t>respectivo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órgão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competente</a:t>
            </a:r>
            <a:r>
              <a:rPr lang="en-US" dirty="0" smtClean="0"/>
              <a:t>, </a:t>
            </a:r>
            <a:r>
              <a:rPr lang="en-US" dirty="0" err="1" smtClean="0"/>
              <a:t>estabelecido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regulamento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0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Art. 5: O </a:t>
            </a:r>
            <a:r>
              <a:rPr lang="en-US" dirty="0" err="1" smtClean="0"/>
              <a:t>exercício</a:t>
            </a:r>
            <a:r>
              <a:rPr lang="en-US" dirty="0" smtClean="0"/>
              <a:t>  da </a:t>
            </a:r>
            <a:r>
              <a:rPr lang="en-US" dirty="0" err="1" smtClean="0"/>
              <a:t>profissão</a:t>
            </a:r>
            <a:r>
              <a:rPr lang="en-US" dirty="0" smtClean="0"/>
              <a:t> e a </a:t>
            </a:r>
            <a:r>
              <a:rPr lang="en-US" dirty="0" err="1" smtClean="0"/>
              <a:t>utilização</a:t>
            </a:r>
            <a:r>
              <a:rPr lang="en-US" dirty="0" smtClean="0"/>
              <a:t> do </a:t>
            </a:r>
            <a:r>
              <a:rPr lang="en-US" dirty="0" err="1" smtClean="0"/>
              <a:t>título</a:t>
            </a:r>
            <a:r>
              <a:rPr lang="en-US" dirty="0" smtClean="0"/>
              <a:t> de </a:t>
            </a:r>
            <a:r>
              <a:rPr lang="en-US" dirty="0" err="1" smtClean="0"/>
              <a:t>Quiropraxista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Quiroprático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desrespeito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ditames</a:t>
            </a:r>
            <a:r>
              <a:rPr lang="en-US" dirty="0" smtClean="0"/>
              <a:t> </a:t>
            </a:r>
            <a:r>
              <a:rPr lang="en-US" dirty="0" err="1" smtClean="0"/>
              <a:t>desta</a:t>
            </a:r>
            <a:r>
              <a:rPr lang="en-US" dirty="0" smtClean="0"/>
              <a:t> lei </a:t>
            </a:r>
            <a:r>
              <a:rPr lang="en-US" dirty="0" err="1" smtClean="0"/>
              <a:t>configuram</a:t>
            </a:r>
            <a:r>
              <a:rPr lang="en-US" dirty="0" smtClean="0"/>
              <a:t> </a:t>
            </a:r>
            <a:r>
              <a:rPr lang="en-US" dirty="0" err="1" smtClean="0"/>
              <a:t>exercício</a:t>
            </a:r>
            <a:r>
              <a:rPr lang="en-US" dirty="0" smtClean="0"/>
              <a:t> </a:t>
            </a:r>
            <a:r>
              <a:rPr lang="en-US" dirty="0" err="1" smtClean="0"/>
              <a:t>ilegal</a:t>
            </a:r>
            <a:r>
              <a:rPr lang="en-US" dirty="0" smtClean="0"/>
              <a:t> de </a:t>
            </a:r>
            <a:r>
              <a:rPr lang="en-US" dirty="0" err="1" smtClean="0"/>
              <a:t>profissão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Fisioterapeuta</a:t>
            </a:r>
            <a:r>
              <a:rPr lang="en-US" dirty="0" smtClean="0"/>
              <a:t> </a:t>
            </a:r>
            <a:r>
              <a:rPr lang="en-US" dirty="0" err="1" smtClean="0"/>
              <a:t>especialista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Quiropraxia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enquadra</a:t>
            </a:r>
            <a:r>
              <a:rPr lang="en-US" dirty="0" smtClean="0"/>
              <a:t> </a:t>
            </a:r>
            <a:r>
              <a:rPr lang="en-US" dirty="0" err="1" smtClean="0"/>
              <a:t>nesta</a:t>
            </a:r>
            <a:r>
              <a:rPr lang="en-US" dirty="0" smtClean="0"/>
              <a:t> </a:t>
            </a:r>
            <a:r>
              <a:rPr lang="en-US" dirty="0" err="1" smtClean="0"/>
              <a:t>titulação</a:t>
            </a:r>
            <a:r>
              <a:rPr lang="en-US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51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regulamento</a:t>
            </a:r>
            <a:r>
              <a:rPr lang="en-US" dirty="0" smtClean="0"/>
              <a:t> </a:t>
            </a:r>
            <a:r>
              <a:rPr lang="en-US" dirty="0" err="1" smtClean="0"/>
              <a:t>estabelecerá</a:t>
            </a:r>
            <a:r>
              <a:rPr lang="en-US" dirty="0" smtClean="0"/>
              <a:t> o </a:t>
            </a:r>
            <a:r>
              <a:rPr lang="en-US" dirty="0" err="1" smtClean="0"/>
              <a:t>órgão</a:t>
            </a:r>
            <a:r>
              <a:rPr lang="en-US" dirty="0" smtClean="0"/>
              <a:t> </a:t>
            </a:r>
            <a:r>
              <a:rPr lang="en-US" dirty="0" err="1" smtClean="0"/>
              <a:t>responsável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fiscalização</a:t>
            </a:r>
            <a:r>
              <a:rPr lang="en-US" dirty="0" smtClean="0">
                <a:solidFill>
                  <a:srgbClr val="FF0000"/>
                </a:solidFill>
              </a:rPr>
              <a:t> do </a:t>
            </a:r>
            <a:r>
              <a:rPr lang="en-US" dirty="0" err="1" smtClean="0">
                <a:solidFill>
                  <a:srgbClr val="FF0000"/>
                </a:solidFill>
              </a:rPr>
              <a:t>exercício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da </a:t>
            </a:r>
            <a:r>
              <a:rPr lang="en-US" dirty="0" err="1" smtClean="0"/>
              <a:t>atividade</a:t>
            </a:r>
            <a:r>
              <a:rPr lang="en-US" dirty="0" smtClean="0"/>
              <a:t> de </a:t>
            </a:r>
            <a:r>
              <a:rPr lang="en-US" dirty="0" err="1" smtClean="0"/>
              <a:t>Quiropraxista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Como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custeado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?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Art. 7. 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Avaliar</a:t>
            </a:r>
            <a:r>
              <a:rPr lang="en-US" dirty="0" smtClean="0"/>
              <a:t>, </a:t>
            </a:r>
            <a:r>
              <a:rPr lang="en-US" dirty="0" err="1" smtClean="0"/>
              <a:t>planejar</a:t>
            </a:r>
            <a:r>
              <a:rPr lang="en-US" dirty="0" smtClean="0"/>
              <a:t> e </a:t>
            </a:r>
            <a:r>
              <a:rPr lang="en-US" dirty="0" err="1" smtClean="0"/>
              <a:t>executar</a:t>
            </a:r>
            <a:r>
              <a:rPr lang="en-US" dirty="0" smtClean="0"/>
              <a:t> o </a:t>
            </a:r>
            <a:r>
              <a:rPr lang="en-US" dirty="0" err="1" smtClean="0"/>
              <a:t>tratamento</a:t>
            </a:r>
            <a:r>
              <a:rPr lang="en-US" dirty="0" smtClean="0"/>
              <a:t> </a:t>
            </a:r>
            <a:r>
              <a:rPr lang="en-US" dirty="0" err="1" smtClean="0"/>
              <a:t>quiroprático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meio</a:t>
            </a:r>
            <a:r>
              <a:rPr lang="en-US" dirty="0" smtClean="0"/>
              <a:t> da </a:t>
            </a:r>
            <a:r>
              <a:rPr lang="en-US" dirty="0" err="1" smtClean="0"/>
              <a:t>aplicação</a:t>
            </a:r>
            <a:r>
              <a:rPr lang="en-US" dirty="0" smtClean="0"/>
              <a:t> de </a:t>
            </a:r>
            <a:r>
              <a:rPr lang="en-US" dirty="0" err="1" smtClean="0"/>
              <a:t>procedimentos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r>
              <a:rPr lang="en-US" dirty="0" smtClean="0"/>
              <a:t> da </a:t>
            </a:r>
            <a:r>
              <a:rPr lang="en-US" dirty="0" err="1" smtClean="0"/>
              <a:t>Quiropraxia</a:t>
            </a:r>
            <a:r>
              <a:rPr lang="en-US" dirty="0" smtClean="0"/>
              <a:t> e </a:t>
            </a:r>
            <a:r>
              <a:rPr lang="en-US" dirty="0" err="1" smtClean="0"/>
              <a:t>terapias</a:t>
            </a:r>
            <a:r>
              <a:rPr lang="en-US" dirty="0" smtClean="0"/>
              <a:t> </a:t>
            </a:r>
            <a:r>
              <a:rPr lang="en-US" dirty="0" err="1" smtClean="0"/>
              <a:t>complementares</a:t>
            </a:r>
            <a:r>
              <a:rPr lang="en-US" dirty="0" smtClean="0"/>
              <a:t> com interface; </a:t>
            </a:r>
          </a:p>
          <a:p>
            <a:r>
              <a:rPr lang="en-US" dirty="0" err="1" smtClean="0"/>
              <a:t>Ajuste</a:t>
            </a:r>
            <a:r>
              <a:rPr lang="en-US" dirty="0" smtClean="0"/>
              <a:t> articular </a:t>
            </a:r>
            <a:r>
              <a:rPr lang="en-US" dirty="0" err="1" smtClean="0"/>
              <a:t>como</a:t>
            </a:r>
            <a:r>
              <a:rPr lang="en-US" dirty="0" smtClean="0"/>
              <a:t>  </a:t>
            </a:r>
            <a:r>
              <a:rPr lang="en-US" dirty="0" err="1" smtClean="0"/>
              <a:t>procedimento</a:t>
            </a:r>
            <a:r>
              <a:rPr lang="en-US" dirty="0" smtClean="0"/>
              <a:t> </a:t>
            </a:r>
            <a:r>
              <a:rPr lang="en-US" dirty="0" err="1" smtClean="0"/>
              <a:t>específico</a:t>
            </a:r>
            <a:r>
              <a:rPr lang="en-US" dirty="0" smtClean="0"/>
              <a:t> da </a:t>
            </a:r>
            <a:r>
              <a:rPr lang="en-US" dirty="0" err="1" smtClean="0"/>
              <a:t>Quiropraxia</a:t>
            </a:r>
            <a:r>
              <a:rPr lang="en-US" dirty="0" smtClean="0"/>
              <a:t>???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87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diagnóstico</a:t>
            </a:r>
            <a:r>
              <a:rPr lang="en-US" dirty="0" smtClean="0"/>
              <a:t> e a </a:t>
            </a:r>
            <a:r>
              <a:rPr lang="en-US" dirty="0" err="1" smtClean="0"/>
              <a:t>solicitação</a:t>
            </a:r>
            <a:r>
              <a:rPr lang="en-US" dirty="0" smtClean="0"/>
              <a:t> de </a:t>
            </a:r>
            <a:r>
              <a:rPr lang="en-US" dirty="0" err="1" smtClean="0"/>
              <a:t>exames</a:t>
            </a:r>
            <a:r>
              <a:rPr lang="en-US" dirty="0" smtClean="0"/>
              <a:t> </a:t>
            </a:r>
            <a:r>
              <a:rPr lang="en-US" dirty="0" err="1" smtClean="0"/>
              <a:t>complementares</a:t>
            </a:r>
            <a:r>
              <a:rPr lang="en-US" dirty="0" smtClean="0"/>
              <a:t>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realizados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médicos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atuação</a:t>
            </a:r>
            <a:r>
              <a:rPr lang="en-US" dirty="0" smtClean="0"/>
              <a:t> </a:t>
            </a:r>
            <a:r>
              <a:rPr lang="en-US" dirty="0" err="1" smtClean="0"/>
              <a:t>profissional</a:t>
            </a:r>
            <a:r>
              <a:rPr lang="en-US" dirty="0" smtClean="0"/>
              <a:t> e </a:t>
            </a:r>
            <a:r>
              <a:rPr lang="en-US" dirty="0" err="1" smtClean="0"/>
              <a:t>estes</a:t>
            </a:r>
            <a:r>
              <a:rPr lang="en-US" dirty="0" smtClean="0"/>
              <a:t> </a:t>
            </a:r>
            <a:r>
              <a:rPr lang="en-US" dirty="0" err="1" smtClean="0"/>
              <a:t>indicarão</a:t>
            </a:r>
            <a:r>
              <a:rPr lang="en-US" dirty="0" smtClean="0"/>
              <a:t> a </a:t>
            </a:r>
            <a:r>
              <a:rPr lang="en-US" dirty="0" err="1" smtClean="0"/>
              <a:t>execução</a:t>
            </a:r>
            <a:r>
              <a:rPr lang="en-US" dirty="0" smtClean="0"/>
              <a:t> e a </a:t>
            </a:r>
            <a:r>
              <a:rPr lang="en-US" dirty="0" err="1" smtClean="0"/>
              <a:t>aplicação</a:t>
            </a:r>
            <a:r>
              <a:rPr lang="en-US" dirty="0" smtClean="0"/>
              <a:t> da </a:t>
            </a:r>
            <a:r>
              <a:rPr lang="en-US" dirty="0" err="1" smtClean="0"/>
              <a:t>Quiropraxia</a:t>
            </a:r>
            <a:r>
              <a:rPr lang="en-US" dirty="0" smtClean="0"/>
              <a:t>?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30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Dentre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à </a:t>
            </a:r>
            <a:r>
              <a:rPr lang="en-US" dirty="0" err="1" smtClean="0"/>
              <a:t>área</a:t>
            </a:r>
            <a:r>
              <a:rPr lang="en-US" dirty="0" smtClean="0"/>
              <a:t> da </a:t>
            </a:r>
            <a:r>
              <a:rPr lang="en-US" dirty="0" err="1" smtClean="0"/>
              <a:t>saúde</a:t>
            </a:r>
            <a:r>
              <a:rPr lang="en-US" dirty="0" smtClean="0"/>
              <a:t>, </a:t>
            </a:r>
            <a:r>
              <a:rPr lang="en-US" dirty="0" err="1" smtClean="0"/>
              <a:t>muitos</a:t>
            </a:r>
            <a:r>
              <a:rPr lang="en-US" dirty="0" smtClean="0"/>
              <a:t> </a:t>
            </a:r>
            <a:r>
              <a:rPr lang="en-US" dirty="0" err="1" smtClean="0"/>
              <a:t>citam</a:t>
            </a:r>
            <a:r>
              <a:rPr lang="en-US" dirty="0" smtClean="0"/>
              <a:t> a OMS – </a:t>
            </a:r>
            <a:r>
              <a:rPr lang="en-US" dirty="0" err="1" smtClean="0"/>
              <a:t>Organização</a:t>
            </a:r>
            <a:r>
              <a:rPr lang="en-US" dirty="0" smtClean="0"/>
              <a:t> Mundial da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justificativa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proposição</a:t>
            </a:r>
            <a:r>
              <a:rPr lang="en-US" dirty="0" smtClean="0"/>
              <a:t> de </a:t>
            </a:r>
            <a:r>
              <a:rPr lang="en-US" dirty="0" err="1" smtClean="0"/>
              <a:t>regulamentação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46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4271" l="21230" r="77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854875" cy="620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a direita 5"/>
          <p:cNvSpPr/>
          <p:nvPr/>
        </p:nvSpPr>
        <p:spPr>
          <a:xfrm>
            <a:off x="755576" y="1628800"/>
            <a:ext cx="129614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3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Ou</a:t>
            </a:r>
            <a:r>
              <a:rPr lang="en-US" dirty="0" smtClean="0"/>
              <a:t>, </a:t>
            </a:r>
            <a:r>
              <a:rPr lang="en-US" dirty="0" err="1" smtClean="0"/>
              <a:t>seu</a:t>
            </a:r>
            <a:r>
              <a:rPr lang="en-US" dirty="0" smtClean="0"/>
              <a:t> status </a:t>
            </a:r>
            <a:r>
              <a:rPr lang="en-US" dirty="0" err="1" smtClean="0"/>
              <a:t>em</a:t>
            </a:r>
            <a:r>
              <a:rPr lang="en-US" dirty="0" smtClean="0"/>
              <a:t> outros </a:t>
            </a:r>
            <a:r>
              <a:rPr lang="en-US" dirty="0" err="1" smtClean="0"/>
              <a:t>países</a:t>
            </a:r>
            <a:r>
              <a:rPr lang="en-US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33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a </a:t>
            </a:r>
            <a:r>
              <a:rPr lang="en-US" dirty="0" err="1" smtClean="0"/>
              <a:t>cultura</a:t>
            </a:r>
            <a:r>
              <a:rPr lang="en-US" dirty="0" smtClean="0"/>
              <a:t>, a </a:t>
            </a:r>
            <a:r>
              <a:rPr lang="en-US" dirty="0" err="1" smtClean="0"/>
              <a:t>educação</a:t>
            </a:r>
            <a:r>
              <a:rPr lang="en-US" dirty="0" smtClean="0"/>
              <a:t>, a </a:t>
            </a:r>
            <a:r>
              <a:rPr lang="en-US" dirty="0" err="1" smtClean="0"/>
              <a:t>legislação</a:t>
            </a:r>
            <a:r>
              <a:rPr lang="en-US" dirty="0" smtClean="0"/>
              <a:t> de outro </a:t>
            </a:r>
            <a:r>
              <a:rPr lang="en-US" dirty="0" err="1" smtClean="0"/>
              <a:t>país</a:t>
            </a:r>
            <a:r>
              <a:rPr lang="en-US" dirty="0" smtClean="0"/>
              <a:t>, se </a:t>
            </a:r>
            <a:r>
              <a:rPr lang="en-US" dirty="0" err="1" smtClean="0"/>
              <a:t>aplica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Brasil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3712" y="4595018"/>
            <a:ext cx="8229600" cy="4525963"/>
          </a:xfrm>
        </p:spPr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China, comer carne de </a:t>
            </a:r>
            <a:r>
              <a:rPr lang="en-US" dirty="0" err="1" smtClean="0"/>
              <a:t>cachorro</a:t>
            </a:r>
            <a:r>
              <a:rPr lang="en-US" dirty="0" smtClean="0"/>
              <a:t> é </a:t>
            </a:r>
            <a:r>
              <a:rPr lang="en-US" dirty="0" err="1" smtClean="0"/>
              <a:t>culturalmente</a:t>
            </a:r>
            <a:r>
              <a:rPr lang="en-US" dirty="0" smtClean="0"/>
              <a:t> normal. 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901"/>
            <a:ext cx="8734905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4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 </a:t>
            </a:r>
            <a:r>
              <a:rPr lang="en-US" dirty="0" err="1" smtClean="0"/>
              <a:t>mesma</a:t>
            </a:r>
            <a:r>
              <a:rPr lang="en-US" dirty="0" smtClean="0"/>
              <a:t> forma, </a:t>
            </a:r>
            <a:r>
              <a:rPr lang="en-US" dirty="0" err="1" smtClean="0"/>
              <a:t>neste</a:t>
            </a:r>
            <a:r>
              <a:rPr lang="en-US" dirty="0" smtClean="0"/>
              <a:t> </a:t>
            </a:r>
            <a:r>
              <a:rPr lang="en-US" dirty="0" err="1" smtClean="0"/>
              <a:t>país</a:t>
            </a:r>
            <a:r>
              <a:rPr lang="en-US" dirty="0" smtClean="0"/>
              <a:t>, a </a:t>
            </a:r>
            <a:r>
              <a:rPr lang="en-US" dirty="0" err="1" smtClean="0"/>
              <a:t>corrupção</a:t>
            </a:r>
            <a:r>
              <a:rPr lang="en-US" dirty="0" smtClean="0"/>
              <a:t> é </a:t>
            </a:r>
            <a:r>
              <a:rPr lang="en-US" dirty="0" err="1" smtClean="0"/>
              <a:t>punida</a:t>
            </a:r>
            <a:r>
              <a:rPr lang="en-US" dirty="0" smtClean="0"/>
              <a:t> com </a:t>
            </a:r>
            <a:r>
              <a:rPr lang="en-US" dirty="0" err="1" smtClean="0"/>
              <a:t>pena</a:t>
            </a:r>
            <a:r>
              <a:rPr lang="en-US" dirty="0" smtClean="0"/>
              <a:t> de </a:t>
            </a:r>
            <a:r>
              <a:rPr lang="en-US" dirty="0" err="1" smtClean="0"/>
              <a:t>morte</a:t>
            </a:r>
            <a:r>
              <a:rPr lang="en-US" dirty="0" smtClean="0"/>
              <a:t>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37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Cingapura</a:t>
            </a:r>
            <a:r>
              <a:rPr lang="en-US" dirty="0" smtClean="0"/>
              <a:t>, </a:t>
            </a:r>
            <a:r>
              <a:rPr lang="en-US" dirty="0" err="1" smtClean="0"/>
              <a:t>cuspir</a:t>
            </a:r>
            <a:r>
              <a:rPr lang="en-US" dirty="0" smtClean="0"/>
              <a:t> no </a:t>
            </a:r>
            <a:r>
              <a:rPr lang="en-US" dirty="0" err="1" smtClean="0"/>
              <a:t>chão</a:t>
            </a:r>
            <a:r>
              <a:rPr lang="en-US" dirty="0" smtClean="0"/>
              <a:t> </a:t>
            </a:r>
            <a:r>
              <a:rPr lang="en-US" dirty="0" err="1" smtClean="0"/>
              <a:t>dá</a:t>
            </a:r>
            <a:r>
              <a:rPr lang="en-US" dirty="0" smtClean="0"/>
              <a:t> </a:t>
            </a:r>
            <a:r>
              <a:rPr lang="en-US" dirty="0" err="1" smtClean="0"/>
              <a:t>multa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Na </a:t>
            </a:r>
            <a:r>
              <a:rPr lang="en-US" dirty="0" err="1" smtClean="0"/>
              <a:t>Suíça</a:t>
            </a:r>
            <a:r>
              <a:rPr lang="en-US" dirty="0" smtClean="0"/>
              <a:t>, </a:t>
            </a:r>
            <a:r>
              <a:rPr lang="en-US" dirty="0" err="1" smtClean="0"/>
              <a:t>atravessar</a:t>
            </a:r>
            <a:r>
              <a:rPr lang="en-US" dirty="0" smtClean="0"/>
              <a:t> </a:t>
            </a:r>
            <a:r>
              <a:rPr lang="en-US" dirty="0" err="1" smtClean="0"/>
              <a:t>fora</a:t>
            </a:r>
            <a:r>
              <a:rPr lang="en-US" dirty="0" smtClean="0"/>
              <a:t> do local </a:t>
            </a:r>
            <a:r>
              <a:rPr lang="en-US" dirty="0" err="1" smtClean="0"/>
              <a:t>permitido</a:t>
            </a:r>
            <a:r>
              <a:rPr lang="en-US" dirty="0" smtClean="0"/>
              <a:t>, </a:t>
            </a:r>
            <a:r>
              <a:rPr lang="en-US" dirty="0" err="1" smtClean="0"/>
              <a:t>também</a:t>
            </a:r>
            <a:r>
              <a:rPr lang="en-US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01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831</Words>
  <Application>Microsoft Office PowerPoint</Application>
  <PresentationFormat>Apresentação na tela (4:3)</PresentationFormat>
  <Paragraphs>111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AUDIÊNCIA PÚBLICA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Da mesma forma, neste país, a corrupção é punida com pena de morte.  </vt:lpstr>
      <vt:lpstr>Na Cingapura, cuspir no chão dá multa.   Na Suíça, atravessar fora do local permitido, também.  </vt:lpstr>
      <vt:lpstr>Apresentação do PowerPoint</vt:lpstr>
      <vt:lpstr>SUS </vt:lpstr>
      <vt:lpstr>Apresentação do PowerPoint</vt:lpstr>
      <vt:lpstr>Apresentação do PowerPoint</vt:lpstr>
      <vt:lpstr>Apresentação do PowerPoint</vt:lpstr>
      <vt:lpstr>Apresentação do PowerPoint</vt:lpstr>
      <vt:lpstr>Se aprovado PL 114/15 </vt:lpstr>
      <vt:lpstr>Apresentação do PowerPoint</vt:lpstr>
      <vt:lpstr>Apresentação do PowerPoint</vt:lpstr>
      <vt:lpstr>PL 816/2011</vt:lpstr>
      <vt:lpstr>Apresentação do PowerPoint</vt:lpstr>
      <vt:lpstr>Apresentação do PowerPoint</vt:lpstr>
      <vt:lpstr>Questionamentos quanto ao PL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</dc:title>
  <dc:creator>Ines</dc:creator>
  <cp:lastModifiedBy>Ines</cp:lastModifiedBy>
  <cp:revision>24</cp:revision>
  <dcterms:created xsi:type="dcterms:W3CDTF">2018-05-14T16:42:08Z</dcterms:created>
  <dcterms:modified xsi:type="dcterms:W3CDTF">2018-05-15T02:24:43Z</dcterms:modified>
</cp:coreProperties>
</file>