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8" r:id="rId3"/>
    <p:sldId id="349" r:id="rId4"/>
    <p:sldId id="352" r:id="rId5"/>
    <p:sldId id="344" r:id="rId6"/>
    <p:sldId id="353" r:id="rId7"/>
    <p:sldId id="354" r:id="rId8"/>
    <p:sldId id="351" r:id="rId9"/>
  </p:sldIdLst>
  <p:sldSz cx="12192000" cy="6858000"/>
  <p:notesSz cx="6669088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fa Maria de Jesus" initials="JMdJ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BB1A1-5E37-4604-9E3A-3217B1143B8F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00A20-A9F9-48AE-BCEB-B310E612FA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225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37D8B-669E-4970-8355-B38C34AA9FAF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E75B0-AF7C-49E4-BECB-8A9FE07A6B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925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4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949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9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8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013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596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2404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2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0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6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98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B320-4F98-4C1A-8D53-6C92F09F0851}" type="datetimeFigureOut">
              <a:rPr lang="pt-BR" smtClean="0"/>
              <a:t>15/05/2018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B1E81-137A-417F-80B5-7E1F7FE057B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4"/>
          <a:stretch/>
        </p:blipFill>
        <p:spPr>
          <a:xfrm>
            <a:off x="0" y="-38100"/>
            <a:ext cx="12246828" cy="689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46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leane.tavares@saude.gov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32" y="-53027"/>
            <a:ext cx="12275613" cy="6911027"/>
          </a:xfrm>
          <a:prstGeom prst="rect">
            <a:avLst/>
          </a:prstGeom>
        </p:spPr>
      </p:pic>
      <p:sp>
        <p:nvSpPr>
          <p:cNvPr id="6" name="Espaço Reservado para Conteúdo 3"/>
          <p:cNvSpPr txBox="1">
            <a:spLocks/>
          </p:cNvSpPr>
          <p:nvPr/>
        </p:nvSpPr>
        <p:spPr>
          <a:xfrm>
            <a:off x="4629397" y="4420304"/>
            <a:ext cx="7427924" cy="137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  <a:lvl1pPr marL="0" indent="0" algn="l" defTabSz="914400" rtl="0" eaLnBrk="1" latinLnBrk="0" hangingPunct="1"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lang="pt-BR" sz="2400" dirty="0" smtClean="0"/>
              <a:t>Cleane Saraiva Tavares – Assessoria do Departamento </a:t>
            </a:r>
            <a:r>
              <a:rPr lang="pt-BR" sz="2400" dirty="0"/>
              <a:t>de Gestão e da Regulação do Trabalho em Saúde </a:t>
            </a:r>
            <a:r>
              <a:rPr lang="pt-BR" sz="2400" dirty="0" smtClean="0"/>
              <a:t>(DEGERTS)</a:t>
            </a:r>
            <a:endParaRPr lang="pt-BR" sz="2400" dirty="0"/>
          </a:p>
        </p:txBody>
      </p:sp>
      <p:sp>
        <p:nvSpPr>
          <p:cNvPr id="5" name="Retângulo 4"/>
          <p:cNvSpPr/>
          <p:nvPr/>
        </p:nvSpPr>
        <p:spPr>
          <a:xfrm>
            <a:off x="1905542" y="447972"/>
            <a:ext cx="7328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Regulação e Negociação do Trabalho em Saúde no Brasil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6979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22" y="104775"/>
            <a:ext cx="11696478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Regulação e Negociação do </a:t>
            </a:r>
            <a:r>
              <a:rPr lang="pt-BR" sz="2800" dirty="0">
                <a:solidFill>
                  <a:schemeClr val="bg1"/>
                </a:solidFill>
              </a:rPr>
              <a:t>Trabalho em Saúde </a:t>
            </a:r>
            <a:r>
              <a:rPr lang="pt-BR" sz="2800" dirty="0" smtClean="0">
                <a:solidFill>
                  <a:schemeClr val="bg1"/>
                </a:solidFill>
              </a:rPr>
              <a:t>no Brasil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8090" y="1190845"/>
            <a:ext cx="11377723" cy="4997303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A regulação das </a:t>
            </a:r>
            <a:r>
              <a:rPr lang="pt-BR" sz="2400" dirty="0" smtClean="0"/>
              <a:t>profissões de saúde </a:t>
            </a:r>
            <a:r>
              <a:rPr lang="pt-BR" sz="2400" dirty="0"/>
              <a:t>é atribuição do Estado (União) que pode delegar para órgãos (públicos ou privados). </a:t>
            </a:r>
            <a:endParaRPr lang="pt-BR" sz="2400" dirty="0" smtClean="0"/>
          </a:p>
          <a:p>
            <a:pPr algn="just"/>
            <a:endParaRPr lang="pt-BR" sz="2400" dirty="0" smtClean="0"/>
          </a:p>
          <a:p>
            <a:pPr marL="0" indent="0" algn="just">
              <a:buNone/>
            </a:pPr>
            <a:r>
              <a:rPr lang="pt-BR" sz="2400" u="sng" dirty="0" smtClean="0"/>
              <a:t>Dentre as Competências do DEGERTS, estão: </a:t>
            </a:r>
            <a:endParaRPr lang="pt-BR" sz="2400" dirty="0"/>
          </a:p>
          <a:p>
            <a:pPr algn="just"/>
            <a:r>
              <a:rPr lang="pt-BR" sz="2400" dirty="0"/>
              <a:t>Planejar e coordenar as ações de regulação profissional tanto para novas profissões e ocupações, quanto para as já estabelecidas no mercado de trabalho</a:t>
            </a:r>
            <a:r>
              <a:rPr lang="pt-BR" sz="2400" dirty="0" smtClean="0"/>
              <a:t>;</a:t>
            </a:r>
            <a:endParaRPr lang="pt-BR" sz="2400" dirty="0"/>
          </a:p>
          <a:p>
            <a:pPr algn="just"/>
            <a:r>
              <a:rPr lang="pt-BR" sz="2400" dirty="0"/>
              <a:t>Supervisionar a elaboração de parecer sobre projetos de lei e de outras propostas normativas que disponham sobre o trabalho em </a:t>
            </a:r>
            <a:r>
              <a:rPr lang="pt-BR" sz="2400" dirty="0" smtClean="0"/>
              <a:t>saúde;</a:t>
            </a:r>
            <a:r>
              <a:rPr lang="pt-BR" sz="2400" dirty="0"/>
              <a:t> </a:t>
            </a:r>
            <a:endParaRPr lang="pt-BR" sz="2400" dirty="0" smtClean="0"/>
          </a:p>
          <a:p>
            <a:pPr algn="just"/>
            <a:r>
              <a:rPr lang="pt-BR" sz="2400" dirty="0" smtClean="0"/>
              <a:t>Articular sistema permanente de negociação das relações de trabalho com os gestores federais, estaduais, municipais e do Distrito Federal, o setor Privado e as representações dos Trabalhadores. </a:t>
            </a:r>
            <a:endParaRPr lang="pt-BR" sz="2400" dirty="0"/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  <a:p>
            <a:pPr marL="0" indent="0" algn="just">
              <a:buNone/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74517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611" y="115408"/>
            <a:ext cx="11891077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/>
                </a:solidFill>
              </a:rPr>
              <a:t>Regulação e Negociação do Trabalho em Saúde no Brasil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18990" y="776176"/>
            <a:ext cx="2532286" cy="94629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sz="2400" dirty="0"/>
              <a:t>Secretaria de Gestão do Trabalho e da Educação na Saúde  </a:t>
            </a:r>
            <a:r>
              <a:rPr lang="pt-BR" sz="2400" b="1" dirty="0" smtClean="0"/>
              <a:t>(SGTES)</a:t>
            </a:r>
          </a:p>
          <a:p>
            <a:pPr marL="0" indent="0" algn="ctr">
              <a:buNone/>
            </a:pPr>
            <a:endParaRPr lang="pt-BR" sz="2000" dirty="0" smtClean="0"/>
          </a:p>
          <a:p>
            <a:pPr marL="0" indent="0" algn="ctr">
              <a:buNone/>
            </a:pPr>
            <a:endParaRPr lang="pt-BR" sz="2000" dirty="0" smtClean="0"/>
          </a:p>
          <a:p>
            <a:pPr marL="0" indent="0" algn="ctr">
              <a:buNone/>
            </a:pPr>
            <a:endParaRPr lang="pt-BR" sz="1800" dirty="0" smtClean="0"/>
          </a:p>
          <a:p>
            <a:pPr marL="0" indent="0" algn="ctr">
              <a:buNone/>
            </a:pPr>
            <a:endParaRPr lang="pt-BR" sz="1800" dirty="0"/>
          </a:p>
        </p:txBody>
      </p:sp>
      <p:sp>
        <p:nvSpPr>
          <p:cNvPr id="9" name="Seta para baixo 8"/>
          <p:cNvSpPr/>
          <p:nvPr/>
        </p:nvSpPr>
        <p:spPr>
          <a:xfrm>
            <a:off x="5900369" y="1808683"/>
            <a:ext cx="308343" cy="595425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4084205" y="2553766"/>
            <a:ext cx="39446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Departamento de Gestão e da Regulação do Trabalho em Saúde </a:t>
            </a:r>
            <a:r>
              <a:rPr lang="pt-BR" dirty="0" smtClean="0"/>
              <a:t>(</a:t>
            </a:r>
            <a:r>
              <a:rPr lang="pt-BR" dirty="0"/>
              <a:t>DEGERTS)</a:t>
            </a:r>
          </a:p>
          <a:p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020725" y="4686703"/>
            <a:ext cx="3274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Câmara de Regulação do Trabalho em Saúde (CRTS)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867705" y="4816225"/>
            <a:ext cx="243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Mesa de Nacional de Negociação</a:t>
            </a:r>
          </a:p>
          <a:p>
            <a:pPr algn="ctr"/>
            <a:r>
              <a:rPr lang="pt-BR" dirty="0" smtClean="0"/>
              <a:t>Permanente do SUS (MNNP-SUS) 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697431" y="4816225"/>
            <a:ext cx="20308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MERCOSUL :     SGT11- Saúde e FPMTS</a:t>
            </a:r>
            <a:endParaRPr lang="pt-BR" dirty="0"/>
          </a:p>
        </p:txBody>
      </p:sp>
      <p:sp>
        <p:nvSpPr>
          <p:cNvPr id="19" name="Seta para baixo 18"/>
          <p:cNvSpPr/>
          <p:nvPr/>
        </p:nvSpPr>
        <p:spPr>
          <a:xfrm>
            <a:off x="5904378" y="3873886"/>
            <a:ext cx="304335" cy="623959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 para baixo 19"/>
          <p:cNvSpPr/>
          <p:nvPr/>
        </p:nvSpPr>
        <p:spPr>
          <a:xfrm rot="18608745">
            <a:off x="8808141" y="3729595"/>
            <a:ext cx="304335" cy="79275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Seta para baixo 21"/>
          <p:cNvSpPr/>
          <p:nvPr/>
        </p:nvSpPr>
        <p:spPr>
          <a:xfrm rot="2624419">
            <a:off x="3076476" y="3709888"/>
            <a:ext cx="304335" cy="792750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27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22" y="104775"/>
            <a:ext cx="11813436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Regulação </a:t>
            </a:r>
            <a:r>
              <a:rPr lang="pt-BR" sz="2800" dirty="0">
                <a:solidFill>
                  <a:schemeClr val="bg1"/>
                </a:solidFill>
              </a:rPr>
              <a:t>e Negociação do Trabalho em Saúde 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839972"/>
            <a:ext cx="11845556" cy="57037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/>
              <a:t>CÂMARA DE REGULAÇÃO DO TRABALHO EM SAÚDE – </a:t>
            </a:r>
            <a:r>
              <a:rPr lang="pt-BR" b="1" dirty="0" smtClean="0"/>
              <a:t>CRTS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algn="just"/>
            <a:r>
              <a:rPr lang="pt-BR" dirty="0" smtClean="0"/>
              <a:t>Criada </a:t>
            </a:r>
            <a:r>
              <a:rPr lang="pt-BR" dirty="0"/>
              <a:t>pela Portaria nº 827/2004, no âmbito da Secretaria de Gestão do Trabalho e da Educação na Saúde (SGTES</a:t>
            </a:r>
            <a:r>
              <a:rPr lang="pt-BR" dirty="0" smtClean="0"/>
              <a:t>);</a:t>
            </a:r>
            <a:endParaRPr lang="pt-BR" dirty="0"/>
          </a:p>
          <a:p>
            <a:pPr algn="just"/>
            <a:r>
              <a:rPr lang="pt-BR" dirty="0"/>
              <a:t>Instância permanente de caráter consultivo e natureza colegiada que permite ao poder público assumir seu papel na regulação do trabalho em </a:t>
            </a:r>
            <a:r>
              <a:rPr lang="pt-BR" dirty="0" smtClean="0"/>
              <a:t>saúde</a:t>
            </a:r>
            <a:r>
              <a:rPr lang="pt-BR" dirty="0"/>
              <a:t>;</a:t>
            </a:r>
            <a:endParaRPr lang="pt-BR" dirty="0" smtClean="0"/>
          </a:p>
          <a:p>
            <a:r>
              <a:rPr lang="pt-BR" dirty="0" smtClean="0"/>
              <a:t>Participam, entre outros, um representante </a:t>
            </a:r>
            <a:r>
              <a:rPr lang="pt-BR" dirty="0"/>
              <a:t>de cada um dos Conselhos integrantes do Fórum Nacional dos Conselhos Federais da Área da Saúde</a:t>
            </a:r>
            <a:r>
              <a:rPr lang="pt-BR" dirty="0" smtClean="0"/>
              <a:t>;</a:t>
            </a:r>
            <a:endParaRPr lang="pt-BR" dirty="0"/>
          </a:p>
          <a:p>
            <a:pPr algn="just"/>
            <a:r>
              <a:rPr lang="pt-BR" dirty="0"/>
              <a:t>Constitui um espaço de debate e mediação entre gestores do SUS e representações profissionais com vistas à construção coletiva de respostas para questões relacionadas à regulação do trabalho em saúde.</a:t>
            </a:r>
          </a:p>
          <a:p>
            <a:pPr algn="just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97525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22" y="104775"/>
            <a:ext cx="11834701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Regulação e Negociação do </a:t>
            </a:r>
            <a:r>
              <a:rPr lang="pt-BR" sz="2800" dirty="0">
                <a:solidFill>
                  <a:schemeClr val="bg1"/>
                </a:solidFill>
              </a:rPr>
              <a:t>Trabalho em Saúde </a:t>
            </a:r>
            <a:r>
              <a:rPr lang="pt-BR" sz="2800" dirty="0" smtClean="0">
                <a:solidFill>
                  <a:schemeClr val="bg1"/>
                </a:solidFill>
              </a:rPr>
              <a:t>no Brasil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839972"/>
            <a:ext cx="11845556" cy="57037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/>
              <a:t>MESA NACIONAL DE NEGOCIAÇÃO PERMANENTE DO SUS (MNNP-SUS)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 </a:t>
            </a:r>
            <a:r>
              <a:rPr lang="pt-BR" dirty="0"/>
              <a:t>Mesa Nacional de Negociação Permanente do SUS é um espaço formal de negociação coletiva na qual são debatidas e pactuadas questões referentes às relações e condições de trabalho no SUS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Vinculada </a:t>
            </a:r>
            <a:r>
              <a:rPr lang="pt-BR" dirty="0"/>
              <a:t>ao Conselho Nacional de Saúde (CNS);</a:t>
            </a:r>
          </a:p>
          <a:p>
            <a:pPr algn="just"/>
            <a:r>
              <a:rPr lang="pt-BR" dirty="0"/>
              <a:t>Coordenação do Departamento de Gestão e da Regulação do Trabalho em Saúde (DEGERTS/SGTES/MS);</a:t>
            </a:r>
          </a:p>
          <a:p>
            <a:pPr algn="just"/>
            <a:r>
              <a:rPr lang="pt-BR" dirty="0"/>
              <a:t>É composta por 2 bancadas (de gestores e sindical) de forma paritária. Atualmente com 28 representações;</a:t>
            </a:r>
          </a:p>
          <a:p>
            <a:pPr algn="just"/>
            <a:r>
              <a:rPr lang="pt-BR" dirty="0"/>
              <a:t>Aprovação por consenso e os resultados se dão por protocolos;</a:t>
            </a:r>
          </a:p>
          <a:p>
            <a:pPr algn="just"/>
            <a:r>
              <a:rPr lang="pt-BR" dirty="0"/>
              <a:t>Atualmente possui 9 protocolos.</a:t>
            </a:r>
          </a:p>
          <a:p>
            <a:pPr algn="just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04647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22" y="104775"/>
            <a:ext cx="11834701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Regulação e Negociação do </a:t>
            </a:r>
            <a:r>
              <a:rPr lang="pt-BR" sz="2800" dirty="0">
                <a:solidFill>
                  <a:schemeClr val="bg1"/>
                </a:solidFill>
              </a:rPr>
              <a:t>Trabalho em Saúde </a:t>
            </a:r>
            <a:r>
              <a:rPr lang="pt-BR" sz="2800" dirty="0" smtClean="0">
                <a:solidFill>
                  <a:schemeClr val="bg1"/>
                </a:solidFill>
              </a:rPr>
              <a:t>no Brasil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839972"/>
            <a:ext cx="11781760" cy="53162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 smtClean="0"/>
              <a:t>MERCOSUL – SGT 11 (Saúde)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Subcomissão de Desenvolvimento e Exercício Profissional em Saúde;</a:t>
            </a:r>
            <a:endParaRPr lang="pt-BR" dirty="0"/>
          </a:p>
          <a:p>
            <a:pPr algn="just"/>
            <a:r>
              <a:rPr lang="pt-BR" dirty="0"/>
              <a:t>Define políticas de desenvolvimento e exercício profissional para a saúde, contribuindo para o aperfeiçoamento e a capacitação dos recursos humanos</a:t>
            </a:r>
            <a:r>
              <a:rPr lang="pt-BR" dirty="0" smtClean="0"/>
              <a:t>;</a:t>
            </a:r>
            <a:endParaRPr lang="pt-BR" dirty="0"/>
          </a:p>
          <a:p>
            <a:pPr algn="just"/>
            <a:r>
              <a:rPr lang="pt-BR" dirty="0"/>
              <a:t>Identifica mecanismos de regulação da formação e do exercício profissional nos países do Mercosul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457200" lvl="1" indent="0" algn="just">
              <a:buNone/>
            </a:pPr>
            <a:r>
              <a:rPr lang="pt-BR" b="1" dirty="0" smtClean="0"/>
              <a:t>Fórum </a:t>
            </a:r>
            <a:r>
              <a:rPr lang="pt-BR" b="1" dirty="0"/>
              <a:t>Permanente Mercosul para o Trabalho em </a:t>
            </a:r>
            <a:r>
              <a:rPr lang="pt-BR" b="1" dirty="0" smtClean="0"/>
              <a:t>Saúde (FPMTS), Portaria nº 929/2006</a:t>
            </a:r>
            <a:r>
              <a:rPr lang="pt-BR" b="1" dirty="0"/>
              <a:t>:</a:t>
            </a:r>
            <a:endParaRPr lang="pt-BR" b="1" dirty="0" smtClean="0"/>
          </a:p>
          <a:p>
            <a:pPr lvl="1" algn="just"/>
            <a:r>
              <a:rPr lang="pt-BR" dirty="0" smtClean="0"/>
              <a:t>Proporciona </a:t>
            </a:r>
            <a:r>
              <a:rPr lang="pt-BR" dirty="0"/>
              <a:t>a colaboração </a:t>
            </a:r>
            <a:r>
              <a:rPr lang="pt-BR" dirty="0" smtClean="0"/>
              <a:t>de gestores </a:t>
            </a:r>
            <a:r>
              <a:rPr lang="pt-BR" dirty="0"/>
              <a:t>e trabalhadores na atuação da Coordenação da Subcomissão de Exercício Profissional </a:t>
            </a:r>
            <a:r>
              <a:rPr lang="pt-BR" dirty="0" smtClean="0"/>
              <a:t>do </a:t>
            </a:r>
            <a:r>
              <a:rPr lang="pt-BR" dirty="0"/>
              <a:t>Subgrupo de Trabalho nº 11 do Grupo Mercado Comum, do Mercosul.</a:t>
            </a:r>
            <a:endParaRPr lang="pt-BR" dirty="0" smtClean="0"/>
          </a:p>
          <a:p>
            <a:pPr algn="just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46368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22" y="104775"/>
            <a:ext cx="11834701" cy="586341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Regulação e Negociação do </a:t>
            </a:r>
            <a:r>
              <a:rPr lang="pt-BR" sz="2800" dirty="0">
                <a:solidFill>
                  <a:schemeClr val="bg1"/>
                </a:solidFill>
              </a:rPr>
              <a:t>Trabalho em Saúde </a:t>
            </a:r>
            <a:r>
              <a:rPr lang="pt-BR" sz="2800" dirty="0" smtClean="0">
                <a:solidFill>
                  <a:schemeClr val="bg1"/>
                </a:solidFill>
              </a:rPr>
              <a:t>no Brasil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0500" y="839972"/>
            <a:ext cx="11781760" cy="53162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cap="all" dirty="0" smtClean="0"/>
              <a:t>Requisitos para criação de novas profissões:</a:t>
            </a:r>
          </a:p>
          <a:p>
            <a:pPr algn="just"/>
            <a:r>
              <a:rPr lang="pt-BR" dirty="0"/>
              <a:t>Q</a:t>
            </a:r>
            <a:r>
              <a:rPr lang="pt-BR" dirty="0" smtClean="0"/>
              <a:t>ue </a:t>
            </a:r>
            <a:r>
              <a:rPr lang="pt-BR" dirty="0"/>
              <a:t>se demonstre que tal ocupação tenha escopo de práticas exclusivo; </a:t>
            </a:r>
            <a:endParaRPr lang="pt-BR" dirty="0" smtClean="0"/>
          </a:p>
          <a:p>
            <a:pPr algn="just"/>
            <a:r>
              <a:rPr lang="pt-BR" dirty="0"/>
              <a:t>Q</a:t>
            </a:r>
            <a:r>
              <a:rPr lang="pt-BR" dirty="0" smtClean="0"/>
              <a:t>ue </a:t>
            </a:r>
            <a:r>
              <a:rPr lang="pt-BR" dirty="0"/>
              <a:t>existam cursos consolidados em programas universitários que permitam a formação com a qualidade e quantidade necessária para abranger o território nacional</a:t>
            </a:r>
            <a:r>
              <a:rPr lang="pt-BR" dirty="0" smtClean="0"/>
              <a:t>;</a:t>
            </a:r>
          </a:p>
          <a:p>
            <a:pPr algn="just"/>
            <a:r>
              <a:rPr lang="pt-BR" dirty="0"/>
              <a:t>Q</a:t>
            </a:r>
            <a:r>
              <a:rPr lang="pt-BR" dirty="0" smtClean="0"/>
              <a:t>ue </a:t>
            </a:r>
            <a:r>
              <a:rPr lang="pt-BR" dirty="0"/>
              <a:t>exista referencial teórico e científico próprios; </a:t>
            </a:r>
          </a:p>
          <a:p>
            <a:pPr algn="just"/>
            <a:r>
              <a:rPr lang="pt-BR" dirty="0"/>
              <a:t>Q</a:t>
            </a:r>
            <a:r>
              <a:rPr lang="pt-BR" dirty="0" smtClean="0"/>
              <a:t>ue </a:t>
            </a:r>
            <a:r>
              <a:rPr lang="pt-BR" dirty="0"/>
              <a:t>haja relevância social e interesse público.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30662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1116" y="637953"/>
            <a:ext cx="11196084" cy="50929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</a:rPr>
              <a:t>OBRIGADA!</a:t>
            </a:r>
          </a:p>
          <a:p>
            <a:pPr marL="0" indent="0" algn="ctr">
              <a:buNone/>
            </a:pPr>
            <a:endParaRPr lang="pt-BR" sz="2300" dirty="0"/>
          </a:p>
          <a:p>
            <a:pPr marL="0" indent="0" algn="ctr">
              <a:buNone/>
            </a:pPr>
            <a:r>
              <a:rPr lang="pt-BR" sz="2500" b="1" dirty="0" smtClean="0"/>
              <a:t>Cleane Saraiva Tavares</a:t>
            </a:r>
            <a:endParaRPr lang="pt-BR" sz="2500" b="1" dirty="0"/>
          </a:p>
          <a:p>
            <a:pPr marL="0" indent="0" algn="ctr">
              <a:buNone/>
            </a:pPr>
            <a:r>
              <a:rPr lang="pt-BR" sz="2300" dirty="0" smtClean="0"/>
              <a:t>Departamento de Gestão e da Regulação do Trabalho em Saúde - DEGERTS</a:t>
            </a:r>
          </a:p>
          <a:p>
            <a:pPr marL="0" indent="0" algn="ctr">
              <a:buNone/>
            </a:pPr>
            <a:r>
              <a:rPr lang="pt-BR" sz="2300" dirty="0" smtClean="0"/>
              <a:t>Secretaria de Gestão do Trabalho e da Educação na Saúde - SGTES</a:t>
            </a:r>
          </a:p>
          <a:p>
            <a:pPr marL="0" indent="0" algn="ctr">
              <a:buNone/>
            </a:pPr>
            <a:r>
              <a:rPr lang="pt-BR" sz="2300" dirty="0" smtClean="0"/>
              <a:t>Ministério da Saúde – MS</a:t>
            </a:r>
          </a:p>
          <a:p>
            <a:pPr marL="0" indent="0" algn="ctr">
              <a:buNone/>
            </a:pPr>
            <a:r>
              <a:rPr lang="pt-BR" sz="2300" dirty="0" smtClean="0">
                <a:hlinkClick r:id="rId2"/>
              </a:rPr>
              <a:t>Cleane.tavares@saude.gov.br</a:t>
            </a:r>
            <a:r>
              <a:rPr lang="pt-BR" sz="2300" dirty="0" smtClean="0"/>
              <a:t> </a:t>
            </a:r>
          </a:p>
          <a:p>
            <a:pPr marL="0" indent="0" algn="ctr">
              <a:buNone/>
            </a:pPr>
            <a:r>
              <a:rPr lang="pt-BR" sz="2300" dirty="0" smtClean="0"/>
              <a:t>Telefones: (61) 3315-6261</a:t>
            </a:r>
          </a:p>
          <a:p>
            <a:pPr marL="0" indent="0" algn="ctr">
              <a:buNone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2478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621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Regulação e Negociação do Trabalho em Saúde no Brasil</vt:lpstr>
      <vt:lpstr>Regulação e Negociação do Trabalho em Saúde no Brasil</vt:lpstr>
      <vt:lpstr>Regulação e Negociação do Trabalho em Saúde no Brasil</vt:lpstr>
      <vt:lpstr>Regulação e Negociação do Trabalho em Saúde no Brasil</vt:lpstr>
      <vt:lpstr>Regulação e Negociação do Trabalho em Saúde no Brasil</vt:lpstr>
      <vt:lpstr>Regulação e Negociação do Trabalho em Saúde no Brasil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Guimaraes Evangelista Soares</dc:creator>
  <cp:lastModifiedBy>Mariana Menezes dos Reis</cp:lastModifiedBy>
  <cp:revision>332</cp:revision>
  <cp:lastPrinted>2017-03-21T20:07:12Z</cp:lastPrinted>
  <dcterms:created xsi:type="dcterms:W3CDTF">2017-03-15T13:11:34Z</dcterms:created>
  <dcterms:modified xsi:type="dcterms:W3CDTF">2018-05-15T13:19:37Z</dcterms:modified>
</cp:coreProperties>
</file>