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4000" u="none">
                <a:solidFill>
                  <a:srgbClr val="000000"/>
                </a:solidFill>
                <a:latin typeface="Helvetica Neue"/>
              </a:defRPr>
            </a:pPr>
            <a:r>
              <a:rPr b="1" i="0" strike="noStrike" sz="4000" u="none">
                <a:solidFill>
                  <a:srgbClr val="000000"/>
                </a:solidFill>
                <a:latin typeface="Helvetica Neue"/>
              </a:rPr>
              <a:t>Quantidade de novas escolas de ensino médio em tempo integral por ano</a:t>
            </a:r>
          </a:p>
        </c:rich>
      </c:tx>
      <c:layout>
        <c:manualLayout>
          <c:xMode val="edge"/>
          <c:yMode val="edge"/>
          <c:x val="0.0783086"/>
          <c:y val="0"/>
          <c:w val="0.843383"/>
          <c:h val="0.124813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364727"/>
          <c:y val="0.124813"/>
          <c:w val="0.958527"/>
          <c:h val="0.78298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5D964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 i="0" strike="noStrike" sz="3600" u="none">
                    <a:solidFill>
                      <a:srgbClr val="8B1313"/>
                    </a:solidFill>
                    <a:latin typeface="Helvetica Neue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strCache>
            </c:strRef>
          </c:cat>
          <c:val>
            <c:numRef>
              <c:f>Sheet1!$B$3:$L$3</c:f>
              <c:numCache>
                <c:ptCount val="11"/>
                <c:pt idx="0">
                  <c:v>1.000000</c:v>
                </c:pt>
                <c:pt idx="1">
                  <c:v>1.000000</c:v>
                </c:pt>
                <c:pt idx="2">
                  <c:v>10.000000</c:v>
                </c:pt>
                <c:pt idx="3">
                  <c:v>7.000000</c:v>
                </c:pt>
                <c:pt idx="4">
                  <c:v>30.000000</c:v>
                </c:pt>
                <c:pt idx="5">
                  <c:v>52.000000</c:v>
                </c:pt>
                <c:pt idx="6">
                  <c:v>57.000000</c:v>
                </c:pt>
                <c:pt idx="7">
                  <c:v>14.000000</c:v>
                </c:pt>
                <c:pt idx="8">
                  <c:v>44.000000</c:v>
                </c:pt>
                <c:pt idx="9">
                  <c:v>43.000000</c:v>
                </c:pt>
                <c:pt idx="10">
                  <c:v>41.000000</c:v>
                </c:pt>
              </c:numCache>
            </c:numRef>
          </c:val>
        </c:ser>
        <c:gapWidth val="150"/>
        <c:overlap val="-10"/>
        <c:axId val="2094734552"/>
        <c:axId val="2094734553"/>
      </c:barChart>
      <c:lineChart>
        <c:grouping val="standard"/>
        <c:varyColors val="0"/>
        <c:ser>
          <c:idx val="0"/>
          <c:order val="1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FFFFF"/>
            </a:solidFill>
            <a:ln w="76200" cap="flat">
              <a:solidFill>
                <a:schemeClr val="accent1"/>
              </a:solidFill>
              <a:prstDash val="solid"/>
              <a:miter lim="400000"/>
            </a:ln>
            <a:effectLst/>
          </c:spPr>
          <c:marker>
            <c:symbol val="circle"/>
            <c:size val="14"/>
            <c:spPr>
              <a:solidFill>
                <a:srgbClr val="FFFFFF"/>
              </a:solidFill>
              <a:ln w="76200" cap="flat">
                <a:solidFill>
                  <a:schemeClr val="accent1"/>
                </a:solidFill>
                <a:prstDash val="solid"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strCache>
            </c:strRef>
          </c:cat>
          <c:val>
            <c:numRef>
              <c:f>Sheet1!$B$2:$L$2</c:f>
              <c:numCache>
                <c:ptCount val="0"/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3200" u="none">
                <a:solidFill>
                  <a:srgbClr val="000000"/>
                </a:solidFill>
                <a:latin typeface="Helvetica Neue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3200" u="none">
                <a:solidFill>
                  <a:srgbClr val="000000"/>
                </a:solidFill>
                <a:latin typeface="Helvetica Neue"/>
              </a:defRPr>
            </a:pPr>
          </a:p>
        </c:txPr>
        <c:crossAx val="2094734552"/>
        <c:crosses val="autoZero"/>
        <c:crossBetween val="between"/>
        <c:majorUnit val="10"/>
        <c:minorUnit val="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500" u="none">
          <a:ln>
            <a:noFill/>
          </a:ln>
          <a:solidFill>
            <a:srgbClr val="9411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500" u="none">
          <a:ln>
            <a:noFill/>
          </a:ln>
          <a:solidFill>
            <a:srgbClr val="9411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500" u="none">
          <a:ln>
            <a:noFill/>
          </a:ln>
          <a:solidFill>
            <a:srgbClr val="9411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500" u="none">
          <a:ln>
            <a:noFill/>
          </a:ln>
          <a:solidFill>
            <a:srgbClr val="9411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500" u="none">
          <a:ln>
            <a:noFill/>
          </a:ln>
          <a:solidFill>
            <a:srgbClr val="9411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500" u="none">
          <a:ln>
            <a:noFill/>
          </a:ln>
          <a:solidFill>
            <a:srgbClr val="9411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500" u="none">
          <a:ln>
            <a:noFill/>
          </a:ln>
          <a:solidFill>
            <a:srgbClr val="9411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500" u="none">
          <a:ln>
            <a:noFill/>
          </a:ln>
          <a:solidFill>
            <a:srgbClr val="9411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500" u="none">
          <a:ln>
            <a:noFill/>
          </a:ln>
          <a:solidFill>
            <a:srgbClr val="9411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mailto:dantapg@stanford.edu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hyperlink" Target="mailto:dantapg@stanford.edu" TargetMode="Externa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hyperlink" Target="mailto:dantapg@stanford.edu" TargetMode="Externa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hyperlink" Target="mailto:dantapg@stanford.edu" TargetMode="Externa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hyperlink" Target="mailto:dantapg@stanford.edu" TargetMode="Externa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hyperlink" Target="mailto:dantapg@stanford.edu" TargetMode="Externa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hyperlink" Target="mailto:dantapg@stanford.edu" TargetMode="Externa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hyperlink" Target="mailto:dantapg@stanford.edu" TargetMode="Externa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hyperlink" Target="mailto:dantapg@stanford.edu" TargetMode="Externa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hyperlink" Target="mailto:dantapg@stanford.edu" TargetMode="Externa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hyperlink" Target="mailto:dantapg@stanford.edu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mailto:dantapg@stanford.edu" TargetMode="Externa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hyperlink" Target="mailto:dantapg@stanford.edu" TargetMode="Externa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hyperlink" Target="mailto:dantapg@stanford.edu" TargetMode="Externa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hyperlink" Target="mailto:dantapg@stanford.edu" TargetMode="Externa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hyperlink" Target="mailto:dantapg@stanford.edu" TargetMode="Externa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chart" Target="../charts/chart1.xml"/><Relationship Id="rId4" Type="http://schemas.openxmlformats.org/officeDocument/2006/relationships/hyperlink" Target="mailto:dantapg@stanford.edu" TargetMode="Externa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mailto:dantapg@stanford.edu" TargetMode="Externa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mailto:dantapg@stanford.edu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mailto:dantapg@stanford.edu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mailto:dantapg@stanford.edu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hyperlink" Target="mailto:dantapg@stanford.edu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hyperlink" Target="mailto:dantapg@stanford.edu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hyperlink" Target="mailto:dantapg@stanford.edu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hyperlink" Target="mailto:dantapg@stanford.edu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hyperlink" Target="mailto:dantapg@stanford.edu" TargetMode="Externa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hyperlink" Target="mailto:dantapg@stanford.edu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Escolas de Tempo Integral em Pernambuco:…"/>
          <p:cNvSpPr txBox="1"/>
          <p:nvPr>
            <p:ph type="ctrTitle"/>
          </p:nvPr>
        </p:nvSpPr>
        <p:spPr>
          <a:xfrm>
            <a:off x="920457" y="2379133"/>
            <a:ext cx="22543086" cy="4648201"/>
          </a:xfrm>
          <a:prstGeom prst="rect">
            <a:avLst/>
          </a:prstGeom>
        </p:spPr>
        <p:txBody>
          <a:bodyPr anchor="ctr"/>
          <a:lstStyle/>
          <a:p>
            <a:pPr/>
            <a:r>
              <a:t>Escolas de Tempo Integral em Pernambuco:</a:t>
            </a:r>
          </a:p>
          <a:p>
            <a:pPr/>
            <a:r>
              <a:t>Avaliação e Implementação</a:t>
            </a:r>
          </a:p>
        </p:txBody>
      </p:sp>
      <p:sp>
        <p:nvSpPr>
          <p:cNvPr id="120" name="Pedro Dantas*…"/>
          <p:cNvSpPr txBox="1"/>
          <p:nvPr>
            <p:ph type="subTitle" sz="quarter" idx="1"/>
          </p:nvPr>
        </p:nvSpPr>
        <p:spPr>
          <a:xfrm>
            <a:off x="1778000" y="7591755"/>
            <a:ext cx="20828001" cy="1587501"/>
          </a:xfrm>
          <a:prstGeom prst="rect">
            <a:avLst/>
          </a:prstGeom>
        </p:spPr>
        <p:txBody>
          <a:bodyPr anchor="b"/>
          <a:lstStyle/>
          <a:p>
            <a:pPr defTabSz="759459">
              <a:defRPr sz="4968"/>
            </a:pPr>
            <a:r>
              <a:t>Pedro Dantas*</a:t>
            </a:r>
          </a:p>
          <a:p>
            <a:pPr defTabSz="759459">
              <a:defRPr sz="4968"/>
            </a:pPr>
            <a:r>
              <a:t>Leonardo Rosa**</a:t>
            </a:r>
          </a:p>
        </p:txBody>
      </p:sp>
      <p:sp>
        <p:nvSpPr>
          <p:cNvPr id="121" name="Line"/>
          <p:cNvSpPr/>
          <p:nvPr/>
        </p:nvSpPr>
        <p:spPr>
          <a:xfrm>
            <a:off x="-441050" y="12674934"/>
            <a:ext cx="256700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2" name="*Presidente da Somos Professores e MPP Candidate (Stanford University)…"/>
          <p:cNvSpPr txBox="1"/>
          <p:nvPr/>
        </p:nvSpPr>
        <p:spPr>
          <a:xfrm>
            <a:off x="6171082" y="10567529"/>
            <a:ext cx="12041836" cy="955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2800"/>
            </a:pPr>
            <a:r>
              <a:t>*Presidente da Somos Professores e MPP Candidate (Stanford University) </a:t>
            </a:r>
          </a:p>
          <a:p>
            <a:pPr>
              <a:defRPr b="0" sz="2800"/>
            </a:pPr>
            <a:r>
              <a:t>**PhD Candidate em Economia da Educação (Stanford University)</a:t>
            </a:r>
          </a:p>
        </p:txBody>
      </p:sp>
      <p:pic>
        <p:nvPicPr>
          <p:cNvPr id="123" name="download.png" descr="downlo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18461" y="12911046"/>
            <a:ext cx="5233321" cy="532055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dantapg@stanford.edu"/>
          <p:cNvSpPr txBox="1"/>
          <p:nvPr/>
        </p:nvSpPr>
        <p:spPr>
          <a:xfrm>
            <a:off x="512232" y="12885462"/>
            <a:ext cx="5371662" cy="58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726440">
              <a:defRPr b="0" sz="3168"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dantapg@stanford.edu</a:t>
            </a:r>
          </a:p>
        </p:txBody>
      </p:sp>
      <p:sp>
        <p:nvSpPr>
          <p:cNvPr id="125" name="Slide 1/27"/>
          <p:cNvSpPr txBox="1"/>
          <p:nvPr/>
        </p:nvSpPr>
        <p:spPr>
          <a:xfrm>
            <a:off x="11245786" y="12911046"/>
            <a:ext cx="189242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Slide 1/27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0" y="1751769"/>
            <a:ext cx="20320001" cy="10212462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Line"/>
          <p:cNvSpPr/>
          <p:nvPr/>
        </p:nvSpPr>
        <p:spPr>
          <a:xfrm>
            <a:off x="-441050" y="12674934"/>
            <a:ext cx="256700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05" name="download.png" descr="downloa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18461" y="12911046"/>
            <a:ext cx="5233321" cy="532055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Rectangle"/>
          <p:cNvSpPr/>
          <p:nvPr/>
        </p:nvSpPr>
        <p:spPr>
          <a:xfrm>
            <a:off x="5204655" y="635699"/>
            <a:ext cx="14378628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7" name="Rectangle"/>
          <p:cNvSpPr/>
          <p:nvPr/>
        </p:nvSpPr>
        <p:spPr>
          <a:xfrm>
            <a:off x="5204655" y="1605169"/>
            <a:ext cx="14378628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8" name="Municípios com EREMs – 2008"/>
          <p:cNvSpPr txBox="1"/>
          <p:nvPr>
            <p:ph type="title" idx="4294967295"/>
          </p:nvPr>
        </p:nvSpPr>
        <p:spPr>
          <a:xfrm>
            <a:off x="1891069" y="384999"/>
            <a:ext cx="21005801" cy="2286001"/>
          </a:xfrm>
          <a:prstGeom prst="rect">
            <a:avLst/>
          </a:prstGeom>
        </p:spPr>
        <p:txBody>
          <a:bodyPr/>
          <a:lstStyle/>
          <a:p>
            <a:pPr/>
            <a:r>
              <a:t>Municípios com EREMs – 2008</a:t>
            </a:r>
          </a:p>
        </p:txBody>
      </p:sp>
      <p:sp>
        <p:nvSpPr>
          <p:cNvPr id="209" name="Slide 10/27"/>
          <p:cNvSpPr txBox="1"/>
          <p:nvPr/>
        </p:nvSpPr>
        <p:spPr>
          <a:xfrm>
            <a:off x="11139868" y="12911046"/>
            <a:ext cx="210426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Slide 10/27</a:t>
            </a:r>
          </a:p>
        </p:txBody>
      </p:sp>
      <p:sp>
        <p:nvSpPr>
          <p:cNvPr id="210" name="dantaspg@stanford.edu"/>
          <p:cNvSpPr txBox="1"/>
          <p:nvPr/>
        </p:nvSpPr>
        <p:spPr>
          <a:xfrm>
            <a:off x="512232" y="12885462"/>
            <a:ext cx="5371662" cy="58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726440">
              <a:defRPr b="0" sz="3168" u="sng">
                <a:hlinkClick r:id="rId4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4" invalidUrl="" action="" tgtFrame="" tooltip="" history="1" highlightClick="0" endSnd="0"/>
              </a:rPr>
              <a:t>dantaspg@stanford.edu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0" y="1751403"/>
            <a:ext cx="20320001" cy="10213194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Rectangle"/>
          <p:cNvSpPr/>
          <p:nvPr/>
        </p:nvSpPr>
        <p:spPr>
          <a:xfrm>
            <a:off x="5204655" y="517166"/>
            <a:ext cx="14378629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4" name="Line"/>
          <p:cNvSpPr/>
          <p:nvPr/>
        </p:nvSpPr>
        <p:spPr>
          <a:xfrm>
            <a:off x="-441050" y="12674934"/>
            <a:ext cx="256700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15" name="download.png" descr="downloa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18461" y="12911046"/>
            <a:ext cx="5233321" cy="532055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Rectangle"/>
          <p:cNvSpPr/>
          <p:nvPr/>
        </p:nvSpPr>
        <p:spPr>
          <a:xfrm>
            <a:off x="5204655" y="1605169"/>
            <a:ext cx="14378628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7" name="Municípios com EREMs – 2011"/>
          <p:cNvSpPr txBox="1"/>
          <p:nvPr>
            <p:ph type="title" idx="4294967295"/>
          </p:nvPr>
        </p:nvSpPr>
        <p:spPr>
          <a:xfrm>
            <a:off x="1891069" y="384999"/>
            <a:ext cx="21005801" cy="2286001"/>
          </a:xfrm>
          <a:prstGeom prst="rect">
            <a:avLst/>
          </a:prstGeom>
        </p:spPr>
        <p:txBody>
          <a:bodyPr/>
          <a:lstStyle/>
          <a:p>
            <a:pPr/>
            <a:r>
              <a:t>Municípios com EREMs – 2011</a:t>
            </a:r>
          </a:p>
        </p:txBody>
      </p:sp>
      <p:sp>
        <p:nvSpPr>
          <p:cNvPr id="218" name="Slide 11/27"/>
          <p:cNvSpPr txBox="1"/>
          <p:nvPr/>
        </p:nvSpPr>
        <p:spPr>
          <a:xfrm>
            <a:off x="11139868" y="12911046"/>
            <a:ext cx="210426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Slide 11/27</a:t>
            </a:r>
          </a:p>
        </p:txBody>
      </p:sp>
      <p:sp>
        <p:nvSpPr>
          <p:cNvPr id="219" name="dantaspg@stanford.edu"/>
          <p:cNvSpPr txBox="1"/>
          <p:nvPr/>
        </p:nvSpPr>
        <p:spPr>
          <a:xfrm>
            <a:off x="512232" y="12885462"/>
            <a:ext cx="5371662" cy="58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726440">
              <a:defRPr b="0" sz="3168" u="sng">
                <a:hlinkClick r:id="rId4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4" invalidUrl="" action="" tgtFrame="" tooltip="" history="1" highlightClick="0" endSnd="0"/>
              </a:rPr>
              <a:t>dantaspg@stanford.edu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0" y="1752600"/>
            <a:ext cx="20320000" cy="10194441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Rectangle"/>
          <p:cNvSpPr/>
          <p:nvPr/>
        </p:nvSpPr>
        <p:spPr>
          <a:xfrm>
            <a:off x="5204655" y="576432"/>
            <a:ext cx="14378629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3" name="Line"/>
          <p:cNvSpPr/>
          <p:nvPr/>
        </p:nvSpPr>
        <p:spPr>
          <a:xfrm>
            <a:off x="-441050" y="12674934"/>
            <a:ext cx="256700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24" name="download.png" descr="downloa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18461" y="12911046"/>
            <a:ext cx="5233321" cy="532055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Rectangle"/>
          <p:cNvSpPr/>
          <p:nvPr/>
        </p:nvSpPr>
        <p:spPr>
          <a:xfrm>
            <a:off x="5204655" y="1605169"/>
            <a:ext cx="14378628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6" name="Municípios com EREMs – 2014"/>
          <p:cNvSpPr txBox="1"/>
          <p:nvPr>
            <p:ph type="title" idx="4294967295"/>
          </p:nvPr>
        </p:nvSpPr>
        <p:spPr>
          <a:xfrm>
            <a:off x="1891069" y="384999"/>
            <a:ext cx="21005801" cy="2286001"/>
          </a:xfrm>
          <a:prstGeom prst="rect">
            <a:avLst/>
          </a:prstGeom>
        </p:spPr>
        <p:txBody>
          <a:bodyPr/>
          <a:lstStyle/>
          <a:p>
            <a:pPr/>
            <a:r>
              <a:t>Municípios com EREMs – 2014</a:t>
            </a:r>
          </a:p>
        </p:txBody>
      </p:sp>
      <p:sp>
        <p:nvSpPr>
          <p:cNvPr id="227" name="Slide 12/27"/>
          <p:cNvSpPr txBox="1"/>
          <p:nvPr/>
        </p:nvSpPr>
        <p:spPr>
          <a:xfrm>
            <a:off x="11139868" y="12911046"/>
            <a:ext cx="210426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Slide 12/27</a:t>
            </a:r>
          </a:p>
        </p:txBody>
      </p:sp>
      <p:sp>
        <p:nvSpPr>
          <p:cNvPr id="228" name="dantaspg@stanford.edu"/>
          <p:cNvSpPr txBox="1"/>
          <p:nvPr/>
        </p:nvSpPr>
        <p:spPr>
          <a:xfrm>
            <a:off x="512232" y="12885462"/>
            <a:ext cx="5371662" cy="58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726440">
              <a:defRPr b="0" sz="3168" u="sng">
                <a:hlinkClick r:id="rId4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4" invalidUrl="" action="" tgtFrame="" tooltip="" history="1" highlightClick="0" endSnd="0"/>
              </a:rPr>
              <a:t>dantaspg@stanford.edu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"/>
          <p:cNvSpPr/>
          <p:nvPr/>
        </p:nvSpPr>
        <p:spPr>
          <a:xfrm>
            <a:off x="5204655" y="576432"/>
            <a:ext cx="14378628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1" name="Line"/>
          <p:cNvSpPr/>
          <p:nvPr/>
        </p:nvSpPr>
        <p:spPr>
          <a:xfrm>
            <a:off x="-441050" y="12674934"/>
            <a:ext cx="256700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32" name="download.png" descr="downlo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18461" y="12911046"/>
            <a:ext cx="5233321" cy="532055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Quais os resultados da avaliação de impacto?"/>
          <p:cNvSpPr txBox="1"/>
          <p:nvPr>
            <p:ph type="title" idx="4294967295"/>
          </p:nvPr>
        </p:nvSpPr>
        <p:spPr>
          <a:xfrm>
            <a:off x="4821338" y="5288138"/>
            <a:ext cx="15145262" cy="3139725"/>
          </a:xfrm>
          <a:prstGeom prst="rect">
            <a:avLst/>
          </a:prstGeom>
        </p:spPr>
        <p:txBody>
          <a:bodyPr/>
          <a:lstStyle/>
          <a:p>
            <a:pPr/>
            <a:r>
              <a:t>Quais os resultados da avaliação de impacto?</a:t>
            </a:r>
          </a:p>
        </p:txBody>
      </p:sp>
      <p:sp>
        <p:nvSpPr>
          <p:cNvPr id="234" name="Bell Curve"/>
          <p:cNvSpPr/>
          <p:nvPr/>
        </p:nvSpPr>
        <p:spPr>
          <a:xfrm>
            <a:off x="10569239" y="1684232"/>
            <a:ext cx="3245522" cy="3236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4" y="0"/>
                </a:moveTo>
                <a:cubicBezTo>
                  <a:pt x="87" y="0"/>
                  <a:pt x="0" y="87"/>
                  <a:pt x="0" y="194"/>
                </a:cubicBezTo>
                <a:lnTo>
                  <a:pt x="0" y="21404"/>
                </a:lnTo>
                <a:cubicBezTo>
                  <a:pt x="0" y="21511"/>
                  <a:pt x="87" y="21600"/>
                  <a:pt x="194" y="21600"/>
                </a:cubicBezTo>
                <a:lnTo>
                  <a:pt x="21406" y="21600"/>
                </a:lnTo>
                <a:cubicBezTo>
                  <a:pt x="21513" y="21600"/>
                  <a:pt x="21600" y="21511"/>
                  <a:pt x="21600" y="21404"/>
                </a:cubicBezTo>
                <a:lnTo>
                  <a:pt x="21600" y="20822"/>
                </a:lnTo>
                <a:cubicBezTo>
                  <a:pt x="21600" y="20715"/>
                  <a:pt x="21513" y="20628"/>
                  <a:pt x="21406" y="20628"/>
                </a:cubicBezTo>
                <a:lnTo>
                  <a:pt x="12165" y="20628"/>
                </a:lnTo>
                <a:lnTo>
                  <a:pt x="12165" y="19779"/>
                </a:lnTo>
                <a:lnTo>
                  <a:pt x="11626" y="19779"/>
                </a:lnTo>
                <a:lnTo>
                  <a:pt x="11626" y="20628"/>
                </a:lnTo>
                <a:lnTo>
                  <a:pt x="1163" y="20628"/>
                </a:lnTo>
                <a:cubicBezTo>
                  <a:pt x="1057" y="20628"/>
                  <a:pt x="970" y="20539"/>
                  <a:pt x="970" y="20432"/>
                </a:cubicBezTo>
                <a:lnTo>
                  <a:pt x="970" y="194"/>
                </a:lnTo>
                <a:cubicBezTo>
                  <a:pt x="970" y="87"/>
                  <a:pt x="883" y="0"/>
                  <a:pt x="776" y="0"/>
                </a:cubicBezTo>
                <a:lnTo>
                  <a:pt x="194" y="0"/>
                </a:lnTo>
                <a:close/>
                <a:moveTo>
                  <a:pt x="11876" y="5159"/>
                </a:moveTo>
                <a:cubicBezTo>
                  <a:pt x="10741" y="5159"/>
                  <a:pt x="10243" y="6260"/>
                  <a:pt x="10080" y="6621"/>
                </a:cubicBezTo>
                <a:cubicBezTo>
                  <a:pt x="9717" y="7423"/>
                  <a:pt x="9465" y="8488"/>
                  <a:pt x="9172" y="9720"/>
                </a:cubicBezTo>
                <a:cubicBezTo>
                  <a:pt x="8905" y="10847"/>
                  <a:pt x="8601" y="12125"/>
                  <a:pt x="8166" y="13338"/>
                </a:cubicBezTo>
                <a:cubicBezTo>
                  <a:pt x="7432" y="15385"/>
                  <a:pt x="6483" y="16961"/>
                  <a:pt x="5344" y="18024"/>
                </a:cubicBezTo>
                <a:cubicBezTo>
                  <a:pt x="4185" y="19106"/>
                  <a:pt x="2822" y="19654"/>
                  <a:pt x="1293" y="19654"/>
                </a:cubicBezTo>
                <a:lnTo>
                  <a:pt x="1293" y="20410"/>
                </a:lnTo>
                <a:cubicBezTo>
                  <a:pt x="4654" y="20410"/>
                  <a:pt x="7277" y="18053"/>
                  <a:pt x="8876" y="13593"/>
                </a:cubicBezTo>
                <a:cubicBezTo>
                  <a:pt x="9325" y="12340"/>
                  <a:pt x="9634" y="11040"/>
                  <a:pt x="9906" y="9894"/>
                </a:cubicBezTo>
                <a:cubicBezTo>
                  <a:pt x="10433" y="7671"/>
                  <a:pt x="10849" y="5916"/>
                  <a:pt x="11876" y="5916"/>
                </a:cubicBezTo>
                <a:cubicBezTo>
                  <a:pt x="12815" y="5916"/>
                  <a:pt x="13161" y="7265"/>
                  <a:pt x="13648" y="9467"/>
                </a:cubicBezTo>
                <a:cubicBezTo>
                  <a:pt x="13935" y="10763"/>
                  <a:pt x="14259" y="12232"/>
                  <a:pt x="14842" y="13651"/>
                </a:cubicBezTo>
                <a:cubicBezTo>
                  <a:pt x="16579" y="17884"/>
                  <a:pt x="19106" y="20410"/>
                  <a:pt x="21600" y="20410"/>
                </a:cubicBezTo>
                <a:lnTo>
                  <a:pt x="21600" y="19654"/>
                </a:lnTo>
                <a:cubicBezTo>
                  <a:pt x="20557" y="19654"/>
                  <a:pt x="19457" y="19095"/>
                  <a:pt x="18417" y="18035"/>
                </a:cubicBezTo>
                <a:cubicBezTo>
                  <a:pt x="17339" y="16937"/>
                  <a:pt x="16343" y="15322"/>
                  <a:pt x="15538" y="13362"/>
                </a:cubicBezTo>
                <a:cubicBezTo>
                  <a:pt x="14981" y="12004"/>
                  <a:pt x="14664" y="10569"/>
                  <a:pt x="14384" y="9303"/>
                </a:cubicBezTo>
                <a:cubicBezTo>
                  <a:pt x="14136" y="8183"/>
                  <a:pt x="13923" y="7216"/>
                  <a:pt x="13593" y="6489"/>
                </a:cubicBezTo>
                <a:cubicBezTo>
                  <a:pt x="13186" y="5595"/>
                  <a:pt x="12624" y="5159"/>
                  <a:pt x="11876" y="5159"/>
                </a:cubicBezTo>
                <a:close/>
                <a:moveTo>
                  <a:pt x="11626" y="6692"/>
                </a:moveTo>
                <a:lnTo>
                  <a:pt x="11626" y="7703"/>
                </a:lnTo>
                <a:lnTo>
                  <a:pt x="12165" y="7703"/>
                </a:lnTo>
                <a:lnTo>
                  <a:pt x="12165" y="6692"/>
                </a:lnTo>
                <a:lnTo>
                  <a:pt x="11626" y="6692"/>
                </a:lnTo>
                <a:close/>
                <a:moveTo>
                  <a:pt x="11596" y="8905"/>
                </a:moveTo>
                <a:lnTo>
                  <a:pt x="11596" y="9916"/>
                </a:lnTo>
                <a:lnTo>
                  <a:pt x="12135" y="9916"/>
                </a:lnTo>
                <a:lnTo>
                  <a:pt x="12135" y="8905"/>
                </a:lnTo>
                <a:lnTo>
                  <a:pt x="11596" y="8905"/>
                </a:lnTo>
                <a:close/>
                <a:moveTo>
                  <a:pt x="11626" y="11293"/>
                </a:moveTo>
                <a:lnTo>
                  <a:pt x="11626" y="12305"/>
                </a:lnTo>
                <a:lnTo>
                  <a:pt x="12165" y="12305"/>
                </a:lnTo>
                <a:lnTo>
                  <a:pt x="12165" y="11293"/>
                </a:lnTo>
                <a:lnTo>
                  <a:pt x="11626" y="11293"/>
                </a:lnTo>
                <a:close/>
                <a:moveTo>
                  <a:pt x="11596" y="13316"/>
                </a:moveTo>
                <a:lnTo>
                  <a:pt x="11596" y="14327"/>
                </a:lnTo>
                <a:lnTo>
                  <a:pt x="12135" y="14327"/>
                </a:lnTo>
                <a:lnTo>
                  <a:pt x="12135" y="13316"/>
                </a:lnTo>
                <a:lnTo>
                  <a:pt x="11596" y="13316"/>
                </a:lnTo>
                <a:close/>
                <a:moveTo>
                  <a:pt x="11626" y="15435"/>
                </a:moveTo>
                <a:lnTo>
                  <a:pt x="11626" y="16446"/>
                </a:lnTo>
                <a:lnTo>
                  <a:pt x="12165" y="16446"/>
                </a:lnTo>
                <a:lnTo>
                  <a:pt x="12165" y="15435"/>
                </a:lnTo>
                <a:lnTo>
                  <a:pt x="11626" y="15435"/>
                </a:lnTo>
                <a:close/>
                <a:moveTo>
                  <a:pt x="11596" y="17590"/>
                </a:moveTo>
                <a:lnTo>
                  <a:pt x="11596" y="18601"/>
                </a:lnTo>
                <a:lnTo>
                  <a:pt x="12135" y="18601"/>
                </a:lnTo>
                <a:lnTo>
                  <a:pt x="12135" y="17590"/>
                </a:lnTo>
                <a:lnTo>
                  <a:pt x="11596" y="17590"/>
                </a:lnTo>
                <a:close/>
              </a:path>
            </a:pathLst>
          </a:custGeom>
          <a:solidFill>
            <a:srgbClr val="941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5" name="Slide 13/27"/>
          <p:cNvSpPr txBox="1"/>
          <p:nvPr/>
        </p:nvSpPr>
        <p:spPr>
          <a:xfrm>
            <a:off x="11139868" y="12911046"/>
            <a:ext cx="210426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Slide 13/27</a:t>
            </a:r>
          </a:p>
        </p:txBody>
      </p:sp>
      <p:sp>
        <p:nvSpPr>
          <p:cNvPr id="236" name="dantaspg@stanford.edu"/>
          <p:cNvSpPr txBox="1"/>
          <p:nvPr/>
        </p:nvSpPr>
        <p:spPr>
          <a:xfrm>
            <a:off x="512232" y="12885462"/>
            <a:ext cx="5371662" cy="58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726440">
              <a:defRPr b="0" sz="3168"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dantaspg@stanford.edu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" name="Table"/>
          <p:cNvGraphicFramePr/>
          <p:nvPr/>
        </p:nvGraphicFramePr>
        <p:xfrm>
          <a:off x="1223372" y="3945861"/>
          <a:ext cx="11229226" cy="770283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19249"/>
                <a:gridCol w="2364766"/>
                <a:gridCol w="5767509"/>
              </a:tblGrid>
              <a:tr h="17057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>
                          <a:sym typeface="Helvetica Neue"/>
                        </a:rPr>
                        <a:t>Modelo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>
                          <a:sym typeface="Helvetica Neue"/>
                        </a:rPr>
                        <a:t>Horas / Semana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>
                          <a:sym typeface="Helvetica Neue"/>
                        </a:rPr>
                        <a:t>Efeito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297950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>
                          <a:sym typeface="Helvetica Neue"/>
                        </a:rPr>
                        <a:t>Semi-Integral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>
                          <a:sym typeface="Helvetica Neue"/>
                        </a:rPr>
                        <a:t>35h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800">
                          <a:sym typeface="Helvetica Neue"/>
                        </a:defRPr>
                      </a:pPr>
                      <a:r>
                        <a:t>Alunos apresentam aproximadamente </a:t>
                      </a:r>
                      <a:r>
                        <a:rPr b="1" u="sng"/>
                        <a:t>meio ano extra </a:t>
                      </a:r>
                      <a:r>
                        <a:t>de ganho em matemática ao concluir o Ensino Médio</a:t>
                      </a:r>
                    </a:p>
                  </a:txBody>
                  <a:tcPr marL="0" marR="0" marT="0" marB="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297950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>
                          <a:sym typeface="Helvetica Neue"/>
                        </a:rPr>
                        <a:t>Integral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>
                          <a:sym typeface="Helvetica Neue"/>
                        </a:rPr>
                        <a:t>45h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800">
                          <a:sym typeface="Helvetica Neue"/>
                        </a:defRPr>
                      </a:pPr>
                      <a:r>
                        <a:t>Alunos apresentam aproximadamente </a:t>
                      </a:r>
                      <a:r>
                        <a:rPr b="1" u="sng"/>
                        <a:t>um ano extra </a:t>
                      </a:r>
                      <a:r>
                        <a:t>de ganho em matemática ao concluir o Ensino Médio</a:t>
                      </a:r>
                    </a:p>
                  </a:txBody>
                  <a:tcPr marL="0" marR="0" marT="0" marB="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39" name="Resultados da Avaliação"/>
          <p:cNvSpPr txBox="1"/>
          <p:nvPr>
            <p:ph type="title" idx="4294967295"/>
          </p:nvPr>
        </p:nvSpPr>
        <p:spPr>
          <a:xfrm>
            <a:off x="1891069" y="384999"/>
            <a:ext cx="21005801" cy="2286001"/>
          </a:xfrm>
          <a:prstGeom prst="rect">
            <a:avLst/>
          </a:prstGeom>
        </p:spPr>
        <p:txBody>
          <a:bodyPr/>
          <a:lstStyle/>
          <a:p>
            <a:pPr/>
            <a:r>
              <a:t>Resultados da Avaliação</a:t>
            </a:r>
          </a:p>
        </p:txBody>
      </p:sp>
      <p:sp>
        <p:nvSpPr>
          <p:cNvPr id="240" name="Realizamos uma análise de DDD com dados dos alunos antes e depois do Ensino Médio para estimar o efeito da política…"/>
          <p:cNvSpPr txBox="1"/>
          <p:nvPr>
            <p:ph type="body" sz="half" idx="4294967295"/>
          </p:nvPr>
        </p:nvSpPr>
        <p:spPr>
          <a:xfrm>
            <a:off x="13432801" y="3945861"/>
            <a:ext cx="9974871" cy="7664739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lIns="0" tIns="0" rIns="0" bIns="0"/>
          <a:lstStyle/>
          <a:p>
            <a:pPr marL="553212" indent="-553212" defTabSz="817244">
              <a:spcBef>
                <a:spcPts val="4400"/>
              </a:spcBef>
              <a:defRPr sz="3762"/>
            </a:pPr>
            <a:r>
              <a:t>Realizamos uma análise de DDD com dados dos alunos antes e depois do Ensino Médio para estimar o efeito da política</a:t>
            </a:r>
          </a:p>
          <a:p>
            <a:pPr marL="553212" indent="-553212" defTabSz="817244">
              <a:spcBef>
                <a:spcPts val="4400"/>
              </a:spcBef>
              <a:defRPr sz="3762"/>
            </a:pPr>
            <a:r>
              <a:t>Na média o efeito é de 0.2 sd em matemática, e alunos de baixo e alto desempenho são igualmente beneciados</a:t>
            </a:r>
          </a:p>
          <a:p>
            <a:pPr marL="553212" indent="-553212" defTabSz="817244">
              <a:spcBef>
                <a:spcPts val="4400"/>
              </a:spcBef>
              <a:defRPr sz="3762"/>
            </a:pPr>
            <a:r>
              <a:t>Efeito nas escolas integrais é o dobro das escolas semi-integrais</a:t>
            </a:r>
          </a:p>
          <a:p>
            <a:pPr marL="553212" indent="-553212" defTabSz="817244">
              <a:spcBef>
                <a:spcPts val="4400"/>
              </a:spcBef>
              <a:defRPr sz="3762"/>
            </a:pPr>
            <a:r>
              <a:t>Efeito do programa não diminui entre 2011-2014 apesar da escala alcançada</a:t>
            </a:r>
          </a:p>
        </p:txBody>
      </p:sp>
      <p:sp>
        <p:nvSpPr>
          <p:cNvPr id="241" name="Line"/>
          <p:cNvSpPr/>
          <p:nvPr/>
        </p:nvSpPr>
        <p:spPr>
          <a:xfrm>
            <a:off x="-441050" y="12674934"/>
            <a:ext cx="256700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42" name="download.png" descr="downlo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18461" y="12911046"/>
            <a:ext cx="5233321" cy="532055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lide 14/27"/>
          <p:cNvSpPr txBox="1"/>
          <p:nvPr/>
        </p:nvSpPr>
        <p:spPr>
          <a:xfrm>
            <a:off x="11139868" y="12911046"/>
            <a:ext cx="210426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Slide 14/27</a:t>
            </a:r>
          </a:p>
        </p:txBody>
      </p:sp>
      <p:sp>
        <p:nvSpPr>
          <p:cNvPr id="244" name="dantaspg@stanford.edu"/>
          <p:cNvSpPr txBox="1"/>
          <p:nvPr/>
        </p:nvSpPr>
        <p:spPr>
          <a:xfrm>
            <a:off x="512232" y="12885462"/>
            <a:ext cx="5371662" cy="58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726440">
              <a:defRPr b="0" sz="3168"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dantaspg@stanford.edu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5349" y="2861030"/>
            <a:ext cx="15422563" cy="11006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download.png" descr="downloa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18461" y="12911046"/>
            <a:ext cx="5233321" cy="532055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lide 1/24"/>
          <p:cNvSpPr txBox="1"/>
          <p:nvPr/>
        </p:nvSpPr>
        <p:spPr>
          <a:xfrm>
            <a:off x="11245786" y="12911046"/>
            <a:ext cx="189242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Slide 1/24</a:t>
            </a:r>
          </a:p>
        </p:txBody>
      </p:sp>
      <p:pic>
        <p:nvPicPr>
          <p:cNvPr id="24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515873" y="9712629"/>
            <a:ext cx="8311107" cy="1329778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Rectangle"/>
          <p:cNvSpPr/>
          <p:nvPr/>
        </p:nvSpPr>
        <p:spPr>
          <a:xfrm>
            <a:off x="8327363" y="12065334"/>
            <a:ext cx="8133212" cy="17647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1" name="Robustez dos Resultados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Robustez dos Resultados</a:t>
            </a:r>
          </a:p>
        </p:txBody>
      </p:sp>
      <p:sp>
        <p:nvSpPr>
          <p:cNvPr id="252" name="Line"/>
          <p:cNvSpPr/>
          <p:nvPr/>
        </p:nvSpPr>
        <p:spPr>
          <a:xfrm>
            <a:off x="-441050" y="12674934"/>
            <a:ext cx="256700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3" name="Rectangle"/>
          <p:cNvSpPr/>
          <p:nvPr/>
        </p:nvSpPr>
        <p:spPr>
          <a:xfrm>
            <a:off x="5308653" y="11711497"/>
            <a:ext cx="15569707" cy="4816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4" name="5º Ano (EF)"/>
          <p:cNvSpPr txBox="1"/>
          <p:nvPr/>
        </p:nvSpPr>
        <p:spPr>
          <a:xfrm>
            <a:off x="4870743" y="11740227"/>
            <a:ext cx="209588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5º Ano (EF)</a:t>
            </a:r>
          </a:p>
        </p:txBody>
      </p:sp>
      <p:sp>
        <p:nvSpPr>
          <p:cNvPr id="255" name="9º Ano (EF)"/>
          <p:cNvSpPr txBox="1"/>
          <p:nvPr/>
        </p:nvSpPr>
        <p:spPr>
          <a:xfrm>
            <a:off x="12343556" y="11740227"/>
            <a:ext cx="209588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9º Ano (EF)</a:t>
            </a:r>
          </a:p>
        </p:txBody>
      </p:sp>
      <p:sp>
        <p:nvSpPr>
          <p:cNvPr id="256" name="3º Ano (EM)"/>
          <p:cNvSpPr txBox="1"/>
          <p:nvPr/>
        </p:nvSpPr>
        <p:spPr>
          <a:xfrm>
            <a:off x="17889791" y="11740227"/>
            <a:ext cx="2215516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3º Ano (EM)</a:t>
            </a:r>
          </a:p>
        </p:txBody>
      </p:sp>
      <p:sp>
        <p:nvSpPr>
          <p:cNvPr id="257" name="Slide 15/27"/>
          <p:cNvSpPr txBox="1"/>
          <p:nvPr/>
        </p:nvSpPr>
        <p:spPr>
          <a:xfrm>
            <a:off x="11139868" y="12911046"/>
            <a:ext cx="210426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Slide 15/27</a:t>
            </a:r>
          </a:p>
        </p:txBody>
      </p:sp>
      <p:sp>
        <p:nvSpPr>
          <p:cNvPr id="258" name="dantaspg@stanford.edu"/>
          <p:cNvSpPr txBox="1"/>
          <p:nvPr/>
        </p:nvSpPr>
        <p:spPr>
          <a:xfrm>
            <a:off x="512232" y="12885462"/>
            <a:ext cx="5371662" cy="58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726440">
              <a:defRPr b="0" sz="3168" u="sng">
                <a:hlinkClick r:id="rId5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5" invalidUrl="" action="" tgtFrame="" tooltip="" history="1" highlightClick="0" endSnd="0"/>
              </a:rPr>
              <a:t>dantaspg@stanford.edu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Rectangle"/>
          <p:cNvSpPr/>
          <p:nvPr/>
        </p:nvSpPr>
        <p:spPr>
          <a:xfrm>
            <a:off x="5204655" y="576432"/>
            <a:ext cx="14378628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1" name="Line"/>
          <p:cNvSpPr/>
          <p:nvPr/>
        </p:nvSpPr>
        <p:spPr>
          <a:xfrm>
            <a:off x="-441050" y="12674934"/>
            <a:ext cx="256700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62" name="download.png" descr="downlo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18461" y="12911046"/>
            <a:ext cx="5233321" cy="532055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Rectangle"/>
          <p:cNvSpPr/>
          <p:nvPr/>
        </p:nvSpPr>
        <p:spPr>
          <a:xfrm>
            <a:off x="5204655" y="1605169"/>
            <a:ext cx="14378628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4" name="Que fatores, além do aumento da carga horária, contribuíram para os resultados encontrados?"/>
          <p:cNvSpPr txBox="1"/>
          <p:nvPr>
            <p:ph type="title" idx="4294967295"/>
          </p:nvPr>
        </p:nvSpPr>
        <p:spPr>
          <a:xfrm>
            <a:off x="4230542" y="5532767"/>
            <a:ext cx="16326854" cy="3443133"/>
          </a:xfrm>
          <a:prstGeom prst="rect">
            <a:avLst/>
          </a:prstGeom>
        </p:spPr>
        <p:txBody>
          <a:bodyPr/>
          <a:lstStyle>
            <a:lvl1pPr defTabSz="701675">
              <a:defRPr sz="7225"/>
            </a:lvl1pPr>
          </a:lstStyle>
          <a:p>
            <a:pPr/>
            <a:r>
              <a:t>Que fatores, além do aumento da carga horária, contribuíram para os resultados encontrados?</a:t>
            </a:r>
          </a:p>
        </p:txBody>
      </p:sp>
      <p:sp>
        <p:nvSpPr>
          <p:cNvPr id="265" name="Microscope"/>
          <p:cNvSpPr/>
          <p:nvPr/>
        </p:nvSpPr>
        <p:spPr>
          <a:xfrm>
            <a:off x="11447755" y="2136017"/>
            <a:ext cx="1892428" cy="2710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758" y="0"/>
                </a:moveTo>
                <a:lnTo>
                  <a:pt x="5450" y="778"/>
                </a:lnTo>
                <a:lnTo>
                  <a:pt x="6641" y="3247"/>
                </a:lnTo>
                <a:lnTo>
                  <a:pt x="5792" y="3446"/>
                </a:lnTo>
                <a:lnTo>
                  <a:pt x="6104" y="4092"/>
                </a:lnTo>
                <a:cubicBezTo>
                  <a:pt x="6260" y="4416"/>
                  <a:pt x="6045" y="4765"/>
                  <a:pt x="5610" y="4922"/>
                </a:cubicBezTo>
                <a:cubicBezTo>
                  <a:pt x="2282" y="6123"/>
                  <a:pt x="0" y="8548"/>
                  <a:pt x="0" y="11338"/>
                </a:cubicBezTo>
                <a:cubicBezTo>
                  <a:pt x="0" y="13653"/>
                  <a:pt x="1568" y="15716"/>
                  <a:pt x="4002" y="17038"/>
                </a:cubicBezTo>
                <a:cubicBezTo>
                  <a:pt x="4586" y="17355"/>
                  <a:pt x="4834" y="17888"/>
                  <a:pt x="4600" y="18378"/>
                </a:cubicBezTo>
                <a:lnTo>
                  <a:pt x="4184" y="19249"/>
                </a:lnTo>
                <a:lnTo>
                  <a:pt x="1504" y="19249"/>
                </a:lnTo>
                <a:lnTo>
                  <a:pt x="383" y="21600"/>
                </a:lnTo>
                <a:lnTo>
                  <a:pt x="21600" y="21600"/>
                </a:lnTo>
                <a:lnTo>
                  <a:pt x="20479" y="19249"/>
                </a:lnTo>
                <a:lnTo>
                  <a:pt x="11598" y="19249"/>
                </a:lnTo>
                <a:lnTo>
                  <a:pt x="10562" y="17077"/>
                </a:lnTo>
                <a:lnTo>
                  <a:pt x="11571" y="16839"/>
                </a:lnTo>
                <a:lnTo>
                  <a:pt x="11765" y="17236"/>
                </a:lnTo>
                <a:cubicBezTo>
                  <a:pt x="11884" y="17482"/>
                  <a:pt x="13400" y="17349"/>
                  <a:pt x="15152" y="16937"/>
                </a:cubicBezTo>
                <a:cubicBezTo>
                  <a:pt x="16905" y="16524"/>
                  <a:pt x="18230" y="15990"/>
                  <a:pt x="18111" y="15743"/>
                </a:cubicBezTo>
                <a:lnTo>
                  <a:pt x="17339" y="14141"/>
                </a:lnTo>
                <a:lnTo>
                  <a:pt x="9985" y="15870"/>
                </a:lnTo>
                <a:lnTo>
                  <a:pt x="9392" y="14628"/>
                </a:lnTo>
                <a:lnTo>
                  <a:pt x="18738" y="12430"/>
                </a:lnTo>
                <a:lnTo>
                  <a:pt x="18157" y="11225"/>
                </a:lnTo>
                <a:lnTo>
                  <a:pt x="8816" y="13422"/>
                </a:lnTo>
                <a:cubicBezTo>
                  <a:pt x="8484" y="12824"/>
                  <a:pt x="7243" y="12835"/>
                  <a:pt x="6947" y="13456"/>
                </a:cubicBezTo>
                <a:lnTo>
                  <a:pt x="6503" y="14386"/>
                </a:lnTo>
                <a:cubicBezTo>
                  <a:pt x="6304" y="14804"/>
                  <a:pt x="5529" y="14924"/>
                  <a:pt x="5109" y="14596"/>
                </a:cubicBezTo>
                <a:cubicBezTo>
                  <a:pt x="4000" y="13729"/>
                  <a:pt x="3324" y="12589"/>
                  <a:pt x="3324" y="11338"/>
                </a:cubicBezTo>
                <a:cubicBezTo>
                  <a:pt x="3324" y="9736"/>
                  <a:pt x="4435" y="8310"/>
                  <a:pt x="6145" y="7417"/>
                </a:cubicBezTo>
                <a:cubicBezTo>
                  <a:pt x="6760" y="7095"/>
                  <a:pt x="7648" y="7292"/>
                  <a:pt x="7893" y="7801"/>
                </a:cubicBezTo>
                <a:lnTo>
                  <a:pt x="8198" y="8499"/>
                </a:lnTo>
                <a:cubicBezTo>
                  <a:pt x="7412" y="8705"/>
                  <a:pt x="6996" y="9308"/>
                  <a:pt x="7266" y="9868"/>
                </a:cubicBezTo>
                <a:lnTo>
                  <a:pt x="7411" y="10170"/>
                </a:lnTo>
                <a:lnTo>
                  <a:pt x="10048" y="9550"/>
                </a:lnTo>
                <a:lnTo>
                  <a:pt x="11155" y="11844"/>
                </a:lnTo>
                <a:lnTo>
                  <a:pt x="13852" y="11208"/>
                </a:lnTo>
                <a:lnTo>
                  <a:pt x="12745" y="8916"/>
                </a:lnTo>
                <a:lnTo>
                  <a:pt x="15302" y="8314"/>
                </a:lnTo>
                <a:lnTo>
                  <a:pt x="15157" y="8012"/>
                </a:lnTo>
                <a:cubicBezTo>
                  <a:pt x="14886" y="7450"/>
                  <a:pt x="14024" y="7146"/>
                  <a:pt x="13218" y="7317"/>
                </a:cubicBezTo>
                <a:lnTo>
                  <a:pt x="10821" y="2265"/>
                </a:lnTo>
                <a:lnTo>
                  <a:pt x="9949" y="2469"/>
                </a:lnTo>
                <a:lnTo>
                  <a:pt x="8758" y="0"/>
                </a:lnTo>
                <a:close/>
                <a:moveTo>
                  <a:pt x="7777" y="15736"/>
                </a:moveTo>
                <a:cubicBezTo>
                  <a:pt x="8266" y="15736"/>
                  <a:pt x="8661" y="16014"/>
                  <a:pt x="8661" y="16355"/>
                </a:cubicBezTo>
                <a:cubicBezTo>
                  <a:pt x="8661" y="16696"/>
                  <a:pt x="8266" y="16972"/>
                  <a:pt x="7777" y="16972"/>
                </a:cubicBezTo>
                <a:cubicBezTo>
                  <a:pt x="7288" y="16972"/>
                  <a:pt x="6891" y="16696"/>
                  <a:pt x="6891" y="16355"/>
                </a:cubicBezTo>
                <a:cubicBezTo>
                  <a:pt x="6891" y="16014"/>
                  <a:pt x="7288" y="15736"/>
                  <a:pt x="7777" y="15736"/>
                </a:cubicBezTo>
                <a:close/>
              </a:path>
            </a:pathLst>
          </a:custGeom>
          <a:solidFill>
            <a:srgbClr val="941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6" name="Slide 16/27"/>
          <p:cNvSpPr txBox="1"/>
          <p:nvPr/>
        </p:nvSpPr>
        <p:spPr>
          <a:xfrm>
            <a:off x="11139868" y="12911046"/>
            <a:ext cx="210426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Slide 16/27</a:t>
            </a:r>
          </a:p>
        </p:txBody>
      </p:sp>
      <p:sp>
        <p:nvSpPr>
          <p:cNvPr id="267" name="dantaspg@stanford.edu"/>
          <p:cNvSpPr txBox="1"/>
          <p:nvPr/>
        </p:nvSpPr>
        <p:spPr>
          <a:xfrm>
            <a:off x="512232" y="12885462"/>
            <a:ext cx="5371662" cy="58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726440">
              <a:defRPr b="0" sz="3168"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dantaspg@stanford.edu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" name="Table"/>
          <p:cNvGraphicFramePr/>
          <p:nvPr/>
        </p:nvGraphicFramePr>
        <p:xfrm>
          <a:off x="2537843" y="4834470"/>
          <a:ext cx="19346414" cy="316348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58330"/>
                <a:gridCol w="2758330"/>
                <a:gridCol w="2758330"/>
                <a:gridCol w="2758330"/>
                <a:gridCol w="2758330"/>
                <a:gridCol w="2758330"/>
                <a:gridCol w="2758330"/>
              </a:tblGrid>
              <a:tr h="1041794">
                <a:tc gridSpan="4"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Ensino Fundamental II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Ensino Médio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  <a:tr h="1041794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7º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8º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9º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3º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04179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0" name="Table"/>
          <p:cNvGraphicFramePr/>
          <p:nvPr/>
        </p:nvGraphicFramePr>
        <p:xfrm>
          <a:off x="2537843" y="9021393"/>
          <a:ext cx="5271421" cy="285968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759013"/>
                <a:gridCol w="1474306"/>
              </a:tblGrid>
              <a:tr h="9405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>
                          <a:sym typeface="Helvetica Neue"/>
                        </a:rPr>
                        <a:t>Tempo Integral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/>
                    </a:solidFill>
                  </a:tcPr>
                </a:tc>
              </a:tr>
              <a:tr h="9405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>
                          <a:sym typeface="Helvetica Neue"/>
                        </a:rPr>
                        <a:t>Tempo Regular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4"/>
                    </a:solidFill>
                  </a:tcPr>
                </a:tc>
              </a:tr>
              <a:tr h="9405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>
                          <a:sym typeface="Helvetica Neue"/>
                        </a:rPr>
                        <a:t>Não Disponível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271" name="Ano 0"/>
          <p:cNvSpPr txBox="1"/>
          <p:nvPr/>
        </p:nvSpPr>
        <p:spPr>
          <a:xfrm>
            <a:off x="11239195" y="3357261"/>
            <a:ext cx="1905610" cy="907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5400"/>
            </a:lvl1pPr>
          </a:lstStyle>
          <a:p>
            <a:pPr/>
            <a:r>
              <a:t>Ano 0</a:t>
            </a:r>
          </a:p>
        </p:txBody>
      </p:sp>
      <p:sp>
        <p:nvSpPr>
          <p:cNvPr id="272" name="Implementação das Escolas…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 defTabSz="693419">
              <a:defRPr sz="7140"/>
            </a:pPr>
            <a:r>
              <a:t>Implementação das Escolas </a:t>
            </a:r>
          </a:p>
          <a:p>
            <a:pPr defTabSz="693419">
              <a:defRPr sz="7140"/>
            </a:pPr>
            <a:r>
              <a:t>de Referência em Pernambuco</a:t>
            </a:r>
          </a:p>
        </p:txBody>
      </p:sp>
      <p:sp>
        <p:nvSpPr>
          <p:cNvPr id="273" name="Line"/>
          <p:cNvSpPr/>
          <p:nvPr/>
        </p:nvSpPr>
        <p:spPr>
          <a:xfrm>
            <a:off x="-441050" y="12674934"/>
            <a:ext cx="256700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74" name="download.png" descr="downlo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18461" y="12911046"/>
            <a:ext cx="5233321" cy="532055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lide 17/27"/>
          <p:cNvSpPr txBox="1"/>
          <p:nvPr/>
        </p:nvSpPr>
        <p:spPr>
          <a:xfrm>
            <a:off x="11139868" y="12911046"/>
            <a:ext cx="210426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Slide 17/27</a:t>
            </a:r>
          </a:p>
        </p:txBody>
      </p:sp>
      <p:sp>
        <p:nvSpPr>
          <p:cNvPr id="276" name="dantaspg@stanford.edu"/>
          <p:cNvSpPr txBox="1"/>
          <p:nvPr/>
        </p:nvSpPr>
        <p:spPr>
          <a:xfrm>
            <a:off x="512232" y="12885462"/>
            <a:ext cx="5371662" cy="58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726440">
              <a:defRPr b="0" sz="3168"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dantaspg@stanford.edu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" name="Table"/>
          <p:cNvGraphicFramePr/>
          <p:nvPr/>
        </p:nvGraphicFramePr>
        <p:xfrm>
          <a:off x="2537843" y="4834470"/>
          <a:ext cx="19346414" cy="316348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58330"/>
                <a:gridCol w="2758330"/>
                <a:gridCol w="2758330"/>
                <a:gridCol w="2758330"/>
                <a:gridCol w="2758330"/>
                <a:gridCol w="2758330"/>
                <a:gridCol w="2758330"/>
              </a:tblGrid>
              <a:tr h="1041794">
                <a:tc gridSpan="4"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Ensino Fundamental II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Ensino Médio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  <a:tr h="1041794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7º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8º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9º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3º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04179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279" name="Ano 1"/>
          <p:cNvSpPr txBox="1"/>
          <p:nvPr/>
        </p:nvSpPr>
        <p:spPr>
          <a:xfrm>
            <a:off x="11239195" y="3357261"/>
            <a:ext cx="1905610" cy="907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5400"/>
            </a:lvl1pPr>
          </a:lstStyle>
          <a:p>
            <a:pPr/>
            <a:r>
              <a:t>Ano 1</a:t>
            </a:r>
          </a:p>
        </p:txBody>
      </p:sp>
      <p:sp>
        <p:nvSpPr>
          <p:cNvPr id="280" name="Line"/>
          <p:cNvSpPr/>
          <p:nvPr/>
        </p:nvSpPr>
        <p:spPr>
          <a:xfrm>
            <a:off x="-441050" y="12674934"/>
            <a:ext cx="256700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81" name="download.png" descr="downlo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18461" y="12911046"/>
            <a:ext cx="5233321" cy="532055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Implementação das Escolas…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 defTabSz="693419">
              <a:defRPr sz="7140"/>
            </a:pPr>
            <a:r>
              <a:t>Implementação das Escolas </a:t>
            </a:r>
          </a:p>
          <a:p>
            <a:pPr defTabSz="693419">
              <a:defRPr sz="7140"/>
            </a:pPr>
            <a:r>
              <a:t>de Referência em Pernambuco</a:t>
            </a:r>
          </a:p>
        </p:txBody>
      </p:sp>
      <p:graphicFrame>
        <p:nvGraphicFramePr>
          <p:cNvPr id="283" name="Table"/>
          <p:cNvGraphicFramePr/>
          <p:nvPr/>
        </p:nvGraphicFramePr>
        <p:xfrm>
          <a:off x="2537843" y="9021392"/>
          <a:ext cx="5271421" cy="285968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759013"/>
                <a:gridCol w="1474306"/>
              </a:tblGrid>
              <a:tr h="9405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>
                          <a:sym typeface="Helvetica Neue"/>
                        </a:rPr>
                        <a:t>Tempo Integral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/>
                    </a:solidFill>
                  </a:tcPr>
                </a:tc>
              </a:tr>
              <a:tr h="9405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>
                          <a:sym typeface="Helvetica Neue"/>
                        </a:rPr>
                        <a:t>Tempo Regular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4"/>
                    </a:solidFill>
                  </a:tcPr>
                </a:tc>
              </a:tr>
              <a:tr h="9405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>
                          <a:sym typeface="Helvetica Neue"/>
                        </a:rPr>
                        <a:t>Não Disponível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284" name="Slide 18/27"/>
          <p:cNvSpPr txBox="1"/>
          <p:nvPr/>
        </p:nvSpPr>
        <p:spPr>
          <a:xfrm>
            <a:off x="11139868" y="12911046"/>
            <a:ext cx="210426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Slide 18/27</a:t>
            </a:r>
          </a:p>
        </p:txBody>
      </p:sp>
      <p:sp>
        <p:nvSpPr>
          <p:cNvPr id="285" name="dantaspg@stanford.edu"/>
          <p:cNvSpPr txBox="1"/>
          <p:nvPr/>
        </p:nvSpPr>
        <p:spPr>
          <a:xfrm>
            <a:off x="512232" y="12885462"/>
            <a:ext cx="5371662" cy="58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726440">
              <a:defRPr b="0" sz="3168"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dantaspg@stanford.edu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" name="Table"/>
          <p:cNvGraphicFramePr/>
          <p:nvPr/>
        </p:nvGraphicFramePr>
        <p:xfrm>
          <a:off x="2537843" y="4834470"/>
          <a:ext cx="19346414" cy="316348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58330"/>
                <a:gridCol w="2758330"/>
                <a:gridCol w="2758330"/>
                <a:gridCol w="2758330"/>
                <a:gridCol w="2758330"/>
                <a:gridCol w="2758330"/>
                <a:gridCol w="2758330"/>
              </a:tblGrid>
              <a:tr h="1041794">
                <a:tc gridSpan="4"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Ensino Fundamental II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Ensino Médio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  <a:tr h="1041794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7º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8º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9º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3º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04179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288" name="Ano 2"/>
          <p:cNvSpPr txBox="1"/>
          <p:nvPr/>
        </p:nvSpPr>
        <p:spPr>
          <a:xfrm>
            <a:off x="11239195" y="3357261"/>
            <a:ext cx="1905610" cy="907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5400"/>
            </a:lvl1pPr>
          </a:lstStyle>
          <a:p>
            <a:pPr/>
            <a:r>
              <a:t>Ano 2</a:t>
            </a:r>
          </a:p>
        </p:txBody>
      </p:sp>
      <p:sp>
        <p:nvSpPr>
          <p:cNvPr id="289" name="Line"/>
          <p:cNvSpPr/>
          <p:nvPr/>
        </p:nvSpPr>
        <p:spPr>
          <a:xfrm>
            <a:off x="-441050" y="12674934"/>
            <a:ext cx="256700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90" name="download.png" descr="downlo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18461" y="12911046"/>
            <a:ext cx="5233321" cy="532055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Implementação das Escolas…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 defTabSz="693419">
              <a:defRPr sz="7140"/>
            </a:pPr>
            <a:r>
              <a:t>Implementação das Escolas </a:t>
            </a:r>
          </a:p>
          <a:p>
            <a:pPr defTabSz="693419">
              <a:defRPr sz="7140"/>
            </a:pPr>
            <a:r>
              <a:t>de Referência em Pernambuco</a:t>
            </a:r>
          </a:p>
        </p:txBody>
      </p:sp>
      <p:graphicFrame>
        <p:nvGraphicFramePr>
          <p:cNvPr id="292" name="Table"/>
          <p:cNvGraphicFramePr/>
          <p:nvPr/>
        </p:nvGraphicFramePr>
        <p:xfrm>
          <a:off x="2537843" y="9021392"/>
          <a:ext cx="5271421" cy="285968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759013"/>
                <a:gridCol w="1474306"/>
              </a:tblGrid>
              <a:tr h="9405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>
                          <a:sym typeface="Helvetica Neue"/>
                        </a:rPr>
                        <a:t>Tempo Integral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/>
                    </a:solidFill>
                  </a:tcPr>
                </a:tc>
              </a:tr>
              <a:tr h="9405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>
                          <a:sym typeface="Helvetica Neue"/>
                        </a:rPr>
                        <a:t>Tempo Regular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4"/>
                    </a:solidFill>
                  </a:tcPr>
                </a:tc>
              </a:tr>
              <a:tr h="9405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>
                          <a:sym typeface="Helvetica Neue"/>
                        </a:rPr>
                        <a:t>Não Disponível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293" name="Slide 19/27"/>
          <p:cNvSpPr txBox="1"/>
          <p:nvPr/>
        </p:nvSpPr>
        <p:spPr>
          <a:xfrm>
            <a:off x="11139868" y="12911046"/>
            <a:ext cx="210426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Slide 19/27</a:t>
            </a:r>
          </a:p>
        </p:txBody>
      </p:sp>
      <p:sp>
        <p:nvSpPr>
          <p:cNvPr id="294" name="dantaspg@stanford.edu"/>
          <p:cNvSpPr txBox="1"/>
          <p:nvPr/>
        </p:nvSpPr>
        <p:spPr>
          <a:xfrm>
            <a:off x="512232" y="12885462"/>
            <a:ext cx="5371662" cy="58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726440">
              <a:defRPr b="0" sz="3168"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dantaspg@stanford.edu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"/>
          <p:cNvSpPr/>
          <p:nvPr/>
        </p:nvSpPr>
        <p:spPr>
          <a:xfrm>
            <a:off x="-441050" y="12674934"/>
            <a:ext cx="256700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28" name="download.png" descr="downlo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18461" y="12911046"/>
            <a:ext cx="5233321" cy="532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24603" y="3123372"/>
            <a:ext cx="10357353" cy="8514937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30" name="Acordo de Cooperação Técnica entre a SEE-PE e a Stanford University visando Avaliação dos Resultados no Ensino Médio da Rede Estadual…"/>
          <p:cNvSpPr txBox="1"/>
          <p:nvPr>
            <p:ph type="subTitle" sz="half" idx="1"/>
          </p:nvPr>
        </p:nvSpPr>
        <p:spPr>
          <a:xfrm>
            <a:off x="1689100" y="3149599"/>
            <a:ext cx="10223500" cy="8514938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anchor="ctr"/>
          <a:lstStyle/>
          <a:p>
            <a:pPr marL="558800" indent="-558800" algn="l">
              <a:spcBef>
                <a:spcPts val="4500"/>
              </a:spcBef>
              <a:buSzPct val="125000"/>
              <a:buChar char="•"/>
              <a:defRPr sz="3800"/>
            </a:pPr>
            <a:r>
              <a:t>Acordo de Cooperação Técnica entre a SEE-PE e a Stanford University visando </a:t>
            </a:r>
            <a:r>
              <a:rPr b="1"/>
              <a:t>Avaliação dos Resultados no Ensino Médio da Rede Estadual</a:t>
            </a:r>
            <a:endParaRPr b="1"/>
          </a:p>
          <a:p>
            <a:pPr marL="558800" indent="-558800" algn="l">
              <a:spcBef>
                <a:spcPts val="4500"/>
              </a:spcBef>
              <a:buSzPct val="125000"/>
              <a:buChar char="•"/>
              <a:defRPr sz="3800"/>
            </a:pPr>
            <a:r>
              <a:t>Compartilhamento de microdados em ambiente seguro permitiu avaliação de impacto com desenho quase-experimental</a:t>
            </a:r>
          </a:p>
          <a:p>
            <a:pPr marL="558800" indent="-558800" algn="l">
              <a:spcBef>
                <a:spcPts val="4500"/>
              </a:spcBef>
              <a:buSzPct val="125000"/>
              <a:buChar char="•"/>
              <a:defRPr sz="3800"/>
            </a:pPr>
            <a:r>
              <a:t>Parceria durou 3 anos e se estendeu além do objeto inicialmente proposto</a:t>
            </a:r>
          </a:p>
        </p:txBody>
      </p:sp>
      <p:sp>
        <p:nvSpPr>
          <p:cNvPr id="131" name="Preâmbulo"/>
          <p:cNvSpPr txBox="1"/>
          <p:nvPr>
            <p:ph type="ctr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</p:spPr>
        <p:txBody>
          <a:bodyPr anchor="ctr"/>
          <a:lstStyle/>
          <a:p>
            <a:pPr/>
            <a:r>
              <a:t>Preâmbulo</a:t>
            </a:r>
          </a:p>
        </p:txBody>
      </p:sp>
      <p:sp>
        <p:nvSpPr>
          <p:cNvPr id="132" name="dantaspg@stanford.edu"/>
          <p:cNvSpPr txBox="1"/>
          <p:nvPr/>
        </p:nvSpPr>
        <p:spPr>
          <a:xfrm>
            <a:off x="512232" y="12885462"/>
            <a:ext cx="5371662" cy="58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726440">
              <a:defRPr b="0" sz="3168" u="sng">
                <a:hlinkClick r:id="rId4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4" invalidUrl="" action="" tgtFrame="" tooltip="" history="1" highlightClick="0" endSnd="0"/>
              </a:rPr>
              <a:t>dantaspg@stanford.edu</a:t>
            </a:r>
          </a:p>
        </p:txBody>
      </p:sp>
      <p:sp>
        <p:nvSpPr>
          <p:cNvPr id="133" name="Slide 2/27"/>
          <p:cNvSpPr txBox="1"/>
          <p:nvPr/>
        </p:nvSpPr>
        <p:spPr>
          <a:xfrm>
            <a:off x="11245786" y="12911046"/>
            <a:ext cx="189242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Slide 2/27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" name="Table"/>
          <p:cNvGraphicFramePr/>
          <p:nvPr/>
        </p:nvGraphicFramePr>
        <p:xfrm>
          <a:off x="2537843" y="4834470"/>
          <a:ext cx="19346414" cy="316348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58330"/>
                <a:gridCol w="2758330"/>
                <a:gridCol w="2758330"/>
                <a:gridCol w="2758330"/>
                <a:gridCol w="2758330"/>
                <a:gridCol w="2758330"/>
                <a:gridCol w="2758330"/>
              </a:tblGrid>
              <a:tr h="1041794">
                <a:tc gridSpan="4"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Ensino Fundamental II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Ensino Médio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  <a:tr h="1041794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7º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8º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9º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3º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04179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297" name="Ano 3"/>
          <p:cNvSpPr txBox="1"/>
          <p:nvPr/>
        </p:nvSpPr>
        <p:spPr>
          <a:xfrm>
            <a:off x="11239195" y="3357261"/>
            <a:ext cx="1905610" cy="907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5400"/>
            </a:lvl1pPr>
          </a:lstStyle>
          <a:p>
            <a:pPr/>
            <a:r>
              <a:t>Ano 3</a:t>
            </a:r>
          </a:p>
        </p:txBody>
      </p:sp>
      <p:sp>
        <p:nvSpPr>
          <p:cNvPr id="298" name="Line"/>
          <p:cNvSpPr/>
          <p:nvPr/>
        </p:nvSpPr>
        <p:spPr>
          <a:xfrm>
            <a:off x="-441050" y="12674934"/>
            <a:ext cx="256700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99" name="download.png" descr="downlo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18461" y="12911046"/>
            <a:ext cx="5233321" cy="532055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Implementação das Escolas…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 defTabSz="693419">
              <a:defRPr sz="7140"/>
            </a:pPr>
            <a:r>
              <a:t>Implementação das Escolas </a:t>
            </a:r>
          </a:p>
          <a:p>
            <a:pPr defTabSz="693419">
              <a:defRPr sz="7140"/>
            </a:pPr>
            <a:r>
              <a:t>de Referência em Pernambuco</a:t>
            </a:r>
          </a:p>
        </p:txBody>
      </p:sp>
      <p:graphicFrame>
        <p:nvGraphicFramePr>
          <p:cNvPr id="301" name="Table"/>
          <p:cNvGraphicFramePr/>
          <p:nvPr/>
        </p:nvGraphicFramePr>
        <p:xfrm>
          <a:off x="2537843" y="9021392"/>
          <a:ext cx="5271421" cy="285968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759013"/>
                <a:gridCol w="1474306"/>
              </a:tblGrid>
              <a:tr h="9405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>
                          <a:sym typeface="Helvetica Neue"/>
                        </a:rPr>
                        <a:t>Tempo Integral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/>
                    </a:solidFill>
                  </a:tcPr>
                </a:tc>
              </a:tr>
              <a:tr h="9405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>
                          <a:sym typeface="Helvetica Neue"/>
                        </a:rPr>
                        <a:t>Tempo Regular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4"/>
                    </a:solidFill>
                  </a:tcPr>
                </a:tc>
              </a:tr>
              <a:tr h="9405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>
                          <a:sym typeface="Helvetica Neue"/>
                        </a:rPr>
                        <a:t>Não Disponível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302" name="Slide 20/27"/>
          <p:cNvSpPr txBox="1"/>
          <p:nvPr/>
        </p:nvSpPr>
        <p:spPr>
          <a:xfrm>
            <a:off x="11139868" y="12911046"/>
            <a:ext cx="210426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Slide 20/27</a:t>
            </a:r>
          </a:p>
        </p:txBody>
      </p:sp>
      <p:sp>
        <p:nvSpPr>
          <p:cNvPr id="303" name="dantaspg@stanford.edu"/>
          <p:cNvSpPr txBox="1"/>
          <p:nvPr/>
        </p:nvSpPr>
        <p:spPr>
          <a:xfrm>
            <a:off x="512232" y="12885462"/>
            <a:ext cx="5371662" cy="58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726440">
              <a:defRPr b="0" sz="3168"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dantaspg@stanford.edu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5" name="Table"/>
          <p:cNvGraphicFramePr/>
          <p:nvPr/>
        </p:nvGraphicFramePr>
        <p:xfrm>
          <a:off x="2537843" y="4834470"/>
          <a:ext cx="19346414" cy="316348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58330"/>
                <a:gridCol w="2758330"/>
                <a:gridCol w="2758330"/>
                <a:gridCol w="2758330"/>
                <a:gridCol w="2758330"/>
                <a:gridCol w="2758330"/>
                <a:gridCol w="2758330"/>
              </a:tblGrid>
              <a:tr h="1041794">
                <a:tc gridSpan="4"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Ensino Fundamental II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Ensino Médio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  <a:tr h="1041794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6º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7º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8º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9º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3º Ano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04179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306" name="Ano 4"/>
          <p:cNvSpPr txBox="1"/>
          <p:nvPr/>
        </p:nvSpPr>
        <p:spPr>
          <a:xfrm>
            <a:off x="11239195" y="3357261"/>
            <a:ext cx="1905610" cy="907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5400"/>
            </a:lvl1pPr>
          </a:lstStyle>
          <a:p>
            <a:pPr/>
            <a:r>
              <a:t>Ano 4</a:t>
            </a:r>
          </a:p>
        </p:txBody>
      </p:sp>
      <p:sp>
        <p:nvSpPr>
          <p:cNvPr id="315" name="Connection Line"/>
          <p:cNvSpPr/>
          <p:nvPr/>
        </p:nvSpPr>
        <p:spPr>
          <a:xfrm>
            <a:off x="13571832" y="8238070"/>
            <a:ext cx="8282549" cy="988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3" fill="norm" stroke="1" extrusionOk="0">
                <a:moveTo>
                  <a:pt x="0" y="0"/>
                </a:moveTo>
                <a:cubicBezTo>
                  <a:pt x="7281" y="20995"/>
                  <a:pt x="14481" y="21600"/>
                  <a:pt x="21600" y="1815"/>
                </a:cubicBezTo>
              </a:path>
            </a:pathLst>
          </a:custGeom>
          <a:ln w="76200">
            <a:solidFill>
              <a:srgbClr val="941100"/>
            </a:solidFill>
            <a:miter lim="400000"/>
            <a:headEnd type="triangle" len="sm"/>
            <a:tailEnd type="triangle" len="sm"/>
          </a:ln>
        </p:spPr>
        <p:txBody>
          <a:bodyPr/>
          <a:lstStyle/>
          <a:p>
            <a:pPr/>
          </a:p>
        </p:txBody>
      </p:sp>
      <p:sp>
        <p:nvSpPr>
          <p:cNvPr id="308" name="Escola de Referência (EREM)"/>
          <p:cNvSpPr txBox="1"/>
          <p:nvPr/>
        </p:nvSpPr>
        <p:spPr>
          <a:xfrm>
            <a:off x="12666337" y="9417415"/>
            <a:ext cx="10091583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b="0" sz="5600">
                <a:solidFill>
                  <a:srgbClr val="9411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Escola de Referência (EREM)</a:t>
            </a:r>
          </a:p>
        </p:txBody>
      </p:sp>
      <p:sp>
        <p:nvSpPr>
          <p:cNvPr id="309" name="Line"/>
          <p:cNvSpPr/>
          <p:nvPr/>
        </p:nvSpPr>
        <p:spPr>
          <a:xfrm>
            <a:off x="-441050" y="12674934"/>
            <a:ext cx="256700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10" name="download.png" descr="downlo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18461" y="12911046"/>
            <a:ext cx="5233321" cy="532055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Implementação das Escolas…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 defTabSz="693419">
              <a:defRPr sz="7140"/>
            </a:pPr>
            <a:r>
              <a:t>Implementação das Escolas </a:t>
            </a:r>
          </a:p>
          <a:p>
            <a:pPr defTabSz="693419">
              <a:defRPr sz="7140"/>
            </a:pPr>
            <a:r>
              <a:t>de Referência em Pernambuco</a:t>
            </a:r>
          </a:p>
        </p:txBody>
      </p:sp>
      <p:graphicFrame>
        <p:nvGraphicFramePr>
          <p:cNvPr id="312" name="Table"/>
          <p:cNvGraphicFramePr/>
          <p:nvPr/>
        </p:nvGraphicFramePr>
        <p:xfrm>
          <a:off x="2537843" y="9021392"/>
          <a:ext cx="5271421" cy="285968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759013"/>
                <a:gridCol w="1474306"/>
              </a:tblGrid>
              <a:tr h="9405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>
                          <a:sym typeface="Helvetica Neue"/>
                        </a:rPr>
                        <a:t>Tempo Integral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/>
                    </a:solidFill>
                  </a:tcPr>
                </a:tc>
              </a:tr>
              <a:tr h="9405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>
                          <a:sym typeface="Helvetica Neue"/>
                        </a:rPr>
                        <a:t>Tempo Regular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4"/>
                    </a:solidFill>
                  </a:tcPr>
                </a:tc>
              </a:tr>
              <a:tr h="9405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>
                          <a:sym typeface="Helvetica Neue"/>
                        </a:rPr>
                        <a:t>Não Disponível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313" name="Slide 21/27"/>
          <p:cNvSpPr txBox="1"/>
          <p:nvPr/>
        </p:nvSpPr>
        <p:spPr>
          <a:xfrm>
            <a:off x="11139868" y="12911046"/>
            <a:ext cx="210426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Slide 21/27</a:t>
            </a:r>
          </a:p>
        </p:txBody>
      </p:sp>
      <p:sp>
        <p:nvSpPr>
          <p:cNvPr id="314" name="dantaspg@stanford.edu"/>
          <p:cNvSpPr txBox="1"/>
          <p:nvPr/>
        </p:nvSpPr>
        <p:spPr>
          <a:xfrm>
            <a:off x="512232" y="12885462"/>
            <a:ext cx="5371662" cy="58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726440">
              <a:defRPr b="0" sz="3168"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dantaspg@stanford.edu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estor Escolar…"/>
          <p:cNvSpPr txBox="1"/>
          <p:nvPr>
            <p:ph type="body" idx="4294967295"/>
          </p:nvPr>
        </p:nvSpPr>
        <p:spPr>
          <a:xfrm>
            <a:off x="1689100" y="3149600"/>
            <a:ext cx="21409739" cy="8514937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lIns="266700" tIns="266700" rIns="266700" bIns="266700"/>
          <a:lstStyle/>
          <a:p>
            <a:pPr lvl="1" marL="0" indent="0">
              <a:spcBef>
                <a:spcPts val="4500"/>
              </a:spcBef>
              <a:buSzTx/>
              <a:buNone/>
              <a:defRPr b="1" sz="3800"/>
            </a:pPr>
            <a:r>
              <a:t>Gestor Escolar</a:t>
            </a:r>
          </a:p>
          <a:p>
            <a:pPr lvl="1" marL="1117600" indent="-558800">
              <a:spcBef>
                <a:spcPts val="4500"/>
              </a:spcBef>
              <a:defRPr sz="3800"/>
            </a:pPr>
            <a:r>
              <a:t>Jornada de 40h semanais com dedicação exclusiva</a:t>
            </a:r>
          </a:p>
          <a:p>
            <a:pPr lvl="1" marL="1117600" indent="-558800">
              <a:spcBef>
                <a:spcPts val="4500"/>
              </a:spcBef>
              <a:defRPr sz="3800"/>
            </a:pPr>
            <a:r>
              <a:t>Processo seletivo em quatro etapas:</a:t>
            </a:r>
          </a:p>
          <a:p>
            <a:pPr lvl="4" marL="2794000" indent="-558800">
              <a:spcBef>
                <a:spcPts val="4500"/>
              </a:spcBef>
              <a:defRPr sz="3800"/>
            </a:pPr>
            <a:r>
              <a:t>Desempenho em curso de formação de gestores escolares</a:t>
            </a:r>
          </a:p>
          <a:p>
            <a:pPr lvl="4" marL="2794000" indent="-558800">
              <a:spcBef>
                <a:spcPts val="4500"/>
              </a:spcBef>
              <a:defRPr sz="3800"/>
            </a:pPr>
            <a:r>
              <a:t>Análise do currículo</a:t>
            </a:r>
          </a:p>
          <a:p>
            <a:pPr lvl="4" marL="2794000" indent="-558800">
              <a:spcBef>
                <a:spcPts val="4500"/>
              </a:spcBef>
              <a:defRPr sz="3800"/>
            </a:pPr>
            <a:r>
              <a:t>Elaboração de Plano de Ação para a escola</a:t>
            </a:r>
          </a:p>
          <a:p>
            <a:pPr lvl="4" marL="2794000" indent="-558800">
              <a:spcBef>
                <a:spcPts val="4500"/>
              </a:spcBef>
              <a:defRPr sz="3800"/>
            </a:pPr>
            <a:r>
              <a:t>Defesa do Plano de Ação perante banca examinadora</a:t>
            </a:r>
          </a:p>
        </p:txBody>
      </p:sp>
      <p:sp>
        <p:nvSpPr>
          <p:cNvPr id="318" name="Line"/>
          <p:cNvSpPr/>
          <p:nvPr/>
        </p:nvSpPr>
        <p:spPr>
          <a:xfrm>
            <a:off x="-441050" y="12674934"/>
            <a:ext cx="256700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19" name="download.png" descr="downlo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18461" y="12911046"/>
            <a:ext cx="5233321" cy="532055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Implementação das Escolas…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 defTabSz="693419">
              <a:defRPr sz="7140"/>
            </a:pPr>
            <a:r>
              <a:t>Implementação das Escolas </a:t>
            </a:r>
          </a:p>
          <a:p>
            <a:pPr defTabSz="693419">
              <a:defRPr sz="7140"/>
            </a:pPr>
            <a:r>
              <a:t>de Referência em Pernambuco</a:t>
            </a:r>
          </a:p>
        </p:txBody>
      </p:sp>
      <p:sp>
        <p:nvSpPr>
          <p:cNvPr id="321" name="Slide 22/27"/>
          <p:cNvSpPr txBox="1"/>
          <p:nvPr/>
        </p:nvSpPr>
        <p:spPr>
          <a:xfrm>
            <a:off x="11139868" y="12911046"/>
            <a:ext cx="210426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Slide 22/27</a:t>
            </a:r>
          </a:p>
        </p:txBody>
      </p:sp>
      <p:sp>
        <p:nvSpPr>
          <p:cNvPr id="322" name="dantaspg@stanford.edu"/>
          <p:cNvSpPr txBox="1"/>
          <p:nvPr/>
        </p:nvSpPr>
        <p:spPr>
          <a:xfrm>
            <a:off x="512232" y="12885462"/>
            <a:ext cx="5371662" cy="58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726440">
              <a:defRPr b="0" sz="3168"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dantaspg@stanford.edu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Line"/>
          <p:cNvSpPr/>
          <p:nvPr/>
        </p:nvSpPr>
        <p:spPr>
          <a:xfrm>
            <a:off x="-441050" y="12674934"/>
            <a:ext cx="256700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25" name="download.png" descr="downlo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18461" y="12911046"/>
            <a:ext cx="5233321" cy="532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75313" y="4870802"/>
            <a:ext cx="11029088" cy="759360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27" name="Table"/>
          <p:cNvGraphicFramePr/>
          <p:nvPr/>
        </p:nvGraphicFramePr>
        <p:xfrm>
          <a:off x="2017149" y="5824306"/>
          <a:ext cx="7208777" cy="51181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7170675"/>
              </a:tblGrid>
              <a:tr h="1270000">
                <a:tc>
                  <a:txBody>
                    <a:bodyPr/>
                    <a:lstStyle/>
                    <a:p>
                      <a:pPr marL="635000" marR="635000" indent="-635000" defTabSz="914400">
                        <a:defRPr sz="1800"/>
                      </a:pPr>
                      <a:r>
                        <a:rPr sz="3600">
                          <a:sym typeface="Helvetica Neue"/>
                        </a:rPr>
                        <a:t>Coordenador-Geral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marL="635000" marR="635000" indent="-635000" defTabSz="914400">
                        <a:defRPr sz="1800"/>
                      </a:pPr>
                      <a:r>
                        <a:rPr sz="3600">
                          <a:sym typeface="Helvetica Neue"/>
                        </a:rPr>
                        <a:t>Especialista Pedagógico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marL="635000" marR="635000" indent="-635000" defTabSz="914400">
                        <a:defRPr sz="1800"/>
                      </a:pPr>
                      <a:r>
                        <a:rPr sz="3600">
                          <a:sym typeface="Helvetica Neue"/>
                        </a:rPr>
                        <a:t>Especialista de Gestão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marL="635000" marR="635000" indent="-635000" defTabSz="914400">
                        <a:defRPr sz="1800"/>
                      </a:pPr>
                      <a:r>
                        <a:rPr sz="3600">
                          <a:sym typeface="Helvetica Neue"/>
                        </a:rPr>
                        <a:t>Especialista de Infraestrutura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328" name="Equipe de Implementação EMTI"/>
          <p:cNvSpPr txBox="1"/>
          <p:nvPr/>
        </p:nvSpPr>
        <p:spPr>
          <a:xfrm>
            <a:off x="1112135" y="4460930"/>
            <a:ext cx="8980704" cy="795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Equipe de Implementação EMTI</a:t>
            </a:r>
          </a:p>
        </p:txBody>
      </p:sp>
      <p:sp>
        <p:nvSpPr>
          <p:cNvPr id="329" name="Secretaria Executiva de…"/>
          <p:cNvSpPr txBox="1"/>
          <p:nvPr/>
        </p:nvSpPr>
        <p:spPr>
          <a:xfrm>
            <a:off x="13379222" y="3165920"/>
            <a:ext cx="7621271" cy="1507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/>
            </a:pPr>
            <a:r>
              <a:t>Secretaria Executiva de </a:t>
            </a:r>
          </a:p>
          <a:p>
            <a:pPr>
              <a:defRPr sz="4600"/>
            </a:pPr>
            <a:r>
              <a:t>Educação Profissional (PE)</a:t>
            </a:r>
          </a:p>
        </p:txBody>
      </p:sp>
      <p:sp>
        <p:nvSpPr>
          <p:cNvPr id="330" name="Implementação das Escolas…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 defTabSz="693419">
              <a:defRPr sz="7140"/>
            </a:pPr>
            <a:r>
              <a:t>Implementação das Escolas </a:t>
            </a:r>
          </a:p>
          <a:p>
            <a:pPr defTabSz="693419">
              <a:defRPr sz="7140"/>
            </a:pPr>
            <a:r>
              <a:t>de Referência em Pernambuco</a:t>
            </a:r>
          </a:p>
        </p:txBody>
      </p:sp>
      <p:sp>
        <p:nvSpPr>
          <p:cNvPr id="331" name="Slide 23/27"/>
          <p:cNvSpPr txBox="1"/>
          <p:nvPr/>
        </p:nvSpPr>
        <p:spPr>
          <a:xfrm>
            <a:off x="11139868" y="12911046"/>
            <a:ext cx="210426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Slide 23/27</a:t>
            </a:r>
          </a:p>
        </p:txBody>
      </p:sp>
      <p:sp>
        <p:nvSpPr>
          <p:cNvPr id="332" name="dantaspg@stanford.edu"/>
          <p:cNvSpPr txBox="1"/>
          <p:nvPr/>
        </p:nvSpPr>
        <p:spPr>
          <a:xfrm>
            <a:off x="512232" y="12885462"/>
            <a:ext cx="5371662" cy="58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726440">
              <a:defRPr b="0" sz="3168" u="sng">
                <a:hlinkClick r:id="rId4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4" invalidUrl="" action="" tgtFrame="" tooltip="" history="1" highlightClick="0" endSnd="0"/>
              </a:rPr>
              <a:t>dantaspg@stanford.edu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Line"/>
          <p:cNvSpPr/>
          <p:nvPr/>
        </p:nvSpPr>
        <p:spPr>
          <a:xfrm>
            <a:off x="-441050" y="12674934"/>
            <a:ext cx="256700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35" name="download.png" descr="downlo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18461" y="12911046"/>
            <a:ext cx="5233321" cy="53205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36" name="Quantidade de novas escolas de ensino médio em tempo integral por ano"/>
          <p:cNvGraphicFramePr/>
          <p:nvPr/>
        </p:nvGraphicFramePr>
        <p:xfrm>
          <a:off x="1234198" y="3135365"/>
          <a:ext cx="21144411" cy="864321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37" name="Expansão da Política (2004-2014)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Expansão da Política (2004-2014)</a:t>
            </a:r>
          </a:p>
        </p:txBody>
      </p:sp>
      <p:sp>
        <p:nvSpPr>
          <p:cNvPr id="338" name="Slide 24/27"/>
          <p:cNvSpPr txBox="1"/>
          <p:nvPr/>
        </p:nvSpPr>
        <p:spPr>
          <a:xfrm>
            <a:off x="11139868" y="12911046"/>
            <a:ext cx="210426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Slide 24/27</a:t>
            </a:r>
          </a:p>
        </p:txBody>
      </p:sp>
      <p:sp>
        <p:nvSpPr>
          <p:cNvPr id="339" name="dantaspg@stanford.edu"/>
          <p:cNvSpPr txBox="1"/>
          <p:nvPr/>
        </p:nvSpPr>
        <p:spPr>
          <a:xfrm>
            <a:off x="512232" y="12885462"/>
            <a:ext cx="5371662" cy="58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726440">
              <a:defRPr b="0" sz="3168" u="sng">
                <a:hlinkClick r:id="rId4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4" invalidUrl="" action="" tgtFrame="" tooltip="" history="1" highlightClick="0" endSnd="0"/>
              </a:rPr>
              <a:t>dantaspg@stanford.edu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Resum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Resumo</a:t>
            </a:r>
          </a:p>
        </p:txBody>
      </p:sp>
      <p:sp>
        <p:nvSpPr>
          <p:cNvPr id="342" name="A política de educação integral em Pernambuco chama a atenção não apenas pelo aumento significativo da carga horária, mas também pela escala de implementação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28650" indent="-628650" defTabSz="817244">
              <a:spcBef>
                <a:spcPts val="5800"/>
              </a:spcBef>
              <a:defRPr sz="4752"/>
            </a:pPr>
            <a:r>
              <a:t>A política de educação integral em Pernambuco chama a atenção não apenas pelo aumento significativo da carga horária, mas também pela escala de implementação.</a:t>
            </a:r>
          </a:p>
          <a:p>
            <a:pPr marL="628650" indent="-628650" defTabSz="817244">
              <a:spcBef>
                <a:spcPts val="5800"/>
              </a:spcBef>
              <a:defRPr sz="4752"/>
            </a:pPr>
            <a:r>
              <a:t>Os resultados de avaliação de impacto conduzida por pesquisadores da Stanford University demonstram não apenas efeitos positivos do programa, mas a resiliência desses efeitos à escala</a:t>
            </a:r>
          </a:p>
          <a:p>
            <a:pPr marL="628650" indent="-628650" defTabSz="817244">
              <a:spcBef>
                <a:spcPts val="5800"/>
              </a:spcBef>
              <a:defRPr sz="4752"/>
            </a:pPr>
            <a:r>
              <a:t>A implementação da política pela SEE-PE contou com fatores importantes para o sucesso da política além do aumento do tempo escolar, como (i) a seleção de gestores, (ii) a conversão gradual das escolas atendidas, e (iii) a existência de uma secretaria executiva dedicada ao processo</a:t>
            </a:r>
          </a:p>
        </p:txBody>
      </p:sp>
      <p:pic>
        <p:nvPicPr>
          <p:cNvPr id="343" name="download.png" descr="downlo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18461" y="12911046"/>
            <a:ext cx="5233321" cy="532055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Line"/>
          <p:cNvSpPr/>
          <p:nvPr/>
        </p:nvSpPr>
        <p:spPr>
          <a:xfrm>
            <a:off x="-441050" y="12674934"/>
            <a:ext cx="256700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5" name="Slide 25/27"/>
          <p:cNvSpPr txBox="1"/>
          <p:nvPr/>
        </p:nvSpPr>
        <p:spPr>
          <a:xfrm>
            <a:off x="11139868" y="12911046"/>
            <a:ext cx="210426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Slide 25/27</a:t>
            </a:r>
          </a:p>
        </p:txBody>
      </p:sp>
      <p:sp>
        <p:nvSpPr>
          <p:cNvPr id="346" name="dantaspg@stanford.edu"/>
          <p:cNvSpPr txBox="1"/>
          <p:nvPr/>
        </p:nvSpPr>
        <p:spPr>
          <a:xfrm>
            <a:off x="512232" y="12885462"/>
            <a:ext cx="5371662" cy="58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726440">
              <a:defRPr b="0" sz="3168"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dantaspg@stanford.edu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Agradecimento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Agradecimentos</a:t>
            </a:r>
          </a:p>
        </p:txBody>
      </p:sp>
      <p:pic>
        <p:nvPicPr>
          <p:cNvPr id="349" name="download.png" descr="downlo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18461" y="12911046"/>
            <a:ext cx="5233321" cy="532055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Line"/>
          <p:cNvSpPr/>
          <p:nvPr/>
        </p:nvSpPr>
        <p:spPr>
          <a:xfrm>
            <a:off x="-441050" y="12674934"/>
            <a:ext cx="256700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1" name="Slide 26/27"/>
          <p:cNvSpPr txBox="1"/>
          <p:nvPr/>
        </p:nvSpPr>
        <p:spPr>
          <a:xfrm>
            <a:off x="11139868" y="12911046"/>
            <a:ext cx="210426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Slide 26/27</a:t>
            </a:r>
          </a:p>
        </p:txBody>
      </p:sp>
      <p:sp>
        <p:nvSpPr>
          <p:cNvPr id="352" name="dantaspg@stanford.edu"/>
          <p:cNvSpPr txBox="1"/>
          <p:nvPr/>
        </p:nvSpPr>
        <p:spPr>
          <a:xfrm>
            <a:off x="512232" y="12885462"/>
            <a:ext cx="5371662" cy="58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726440">
              <a:defRPr b="0" sz="3168"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dantaspg@stanford.edu</a:t>
            </a:r>
          </a:p>
        </p:txBody>
      </p:sp>
      <p:pic>
        <p:nvPicPr>
          <p:cNvPr id="35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69219" y="5764435"/>
            <a:ext cx="9282918" cy="4023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007621" y="4730222"/>
            <a:ext cx="6134510" cy="6092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Obrigado!"/>
          <p:cNvSpPr txBox="1"/>
          <p:nvPr>
            <p:ph type="ctrTitle"/>
          </p:nvPr>
        </p:nvSpPr>
        <p:spPr>
          <a:xfrm>
            <a:off x="4291632" y="2298700"/>
            <a:ext cx="16204674" cy="4648200"/>
          </a:xfrm>
          <a:prstGeom prst="rect">
            <a:avLst/>
          </a:prstGeom>
        </p:spPr>
        <p:txBody>
          <a:bodyPr anchor="ctr"/>
          <a:lstStyle/>
          <a:p>
            <a:pPr/>
            <a:r>
              <a:t>Obrigado!</a:t>
            </a:r>
          </a:p>
        </p:txBody>
      </p:sp>
      <p:pic>
        <p:nvPicPr>
          <p:cNvPr id="357" name="download.png" descr="downlo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18461" y="12911046"/>
            <a:ext cx="5233321" cy="532055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Line"/>
          <p:cNvSpPr/>
          <p:nvPr/>
        </p:nvSpPr>
        <p:spPr>
          <a:xfrm>
            <a:off x="-441050" y="12674934"/>
            <a:ext cx="256700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9" name="Slide 27/27"/>
          <p:cNvSpPr txBox="1"/>
          <p:nvPr/>
        </p:nvSpPr>
        <p:spPr>
          <a:xfrm>
            <a:off x="11139868" y="12911046"/>
            <a:ext cx="210426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Slide 27/27</a:t>
            </a:r>
          </a:p>
        </p:txBody>
      </p:sp>
      <p:sp>
        <p:nvSpPr>
          <p:cNvPr id="360" name="dantaspg@stanford.edu"/>
          <p:cNvSpPr txBox="1"/>
          <p:nvPr/>
        </p:nvSpPr>
        <p:spPr>
          <a:xfrm>
            <a:off x="512232" y="12885462"/>
            <a:ext cx="5371662" cy="58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726440">
              <a:defRPr b="0" sz="3168"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dantaspg@stanford.edu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Line"/>
          <p:cNvSpPr/>
          <p:nvPr/>
        </p:nvSpPr>
        <p:spPr>
          <a:xfrm>
            <a:off x="-441050" y="12674934"/>
            <a:ext cx="256700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36" name="download.png" descr="downlo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18461" y="12911046"/>
            <a:ext cx="5233321" cy="532055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O que chama a atenção na política de ensino médio em tempo integral de Pernambuco?"/>
          <p:cNvSpPr txBox="1"/>
          <p:nvPr>
            <p:ph type="ctrTitle"/>
          </p:nvPr>
        </p:nvSpPr>
        <p:spPr>
          <a:xfrm>
            <a:off x="5177091" y="5288137"/>
            <a:ext cx="14433757" cy="3139726"/>
          </a:xfrm>
          <a:prstGeom prst="rect">
            <a:avLst/>
          </a:prstGeom>
        </p:spPr>
        <p:txBody>
          <a:bodyPr anchor="ctr"/>
          <a:lstStyle>
            <a:lvl1pPr defTabSz="635634">
              <a:defRPr sz="6544"/>
            </a:lvl1pPr>
          </a:lstStyle>
          <a:p>
            <a:pPr/>
            <a:r>
              <a:t>O que chama a atenção na política de ensino médio em tempo integral de Pernambuco?</a:t>
            </a:r>
          </a:p>
        </p:txBody>
      </p:sp>
      <p:sp>
        <p:nvSpPr>
          <p:cNvPr id="138" name="Graduation Cap"/>
          <p:cNvSpPr/>
          <p:nvPr/>
        </p:nvSpPr>
        <p:spPr>
          <a:xfrm>
            <a:off x="10232273" y="2660301"/>
            <a:ext cx="3919454" cy="2145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3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1" y="10509"/>
                </a:cubicBezTo>
                <a:lnTo>
                  <a:pt x="19291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5" y="6091"/>
                </a:cubicBezTo>
                <a:cubicBezTo>
                  <a:pt x="10085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941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9" name="Slide 3/27"/>
          <p:cNvSpPr txBox="1"/>
          <p:nvPr/>
        </p:nvSpPr>
        <p:spPr>
          <a:xfrm>
            <a:off x="11245786" y="12911046"/>
            <a:ext cx="189242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Slide 3/27</a:t>
            </a:r>
          </a:p>
        </p:txBody>
      </p:sp>
      <p:sp>
        <p:nvSpPr>
          <p:cNvPr id="140" name="dantaspg@stanford.edu"/>
          <p:cNvSpPr txBox="1"/>
          <p:nvPr/>
        </p:nvSpPr>
        <p:spPr>
          <a:xfrm>
            <a:off x="512232" y="12885462"/>
            <a:ext cx="5371662" cy="58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726440">
              <a:defRPr b="0" sz="3168"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dantaspg@stanford.edu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886" y="781698"/>
            <a:ext cx="19280228" cy="1127744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Line"/>
          <p:cNvSpPr/>
          <p:nvPr/>
        </p:nvSpPr>
        <p:spPr>
          <a:xfrm>
            <a:off x="-441050" y="12674934"/>
            <a:ext cx="256700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44" name="download.png" descr="downloa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18461" y="12911046"/>
            <a:ext cx="5233321" cy="53205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Rectangle"/>
          <p:cNvSpPr/>
          <p:nvPr/>
        </p:nvSpPr>
        <p:spPr>
          <a:xfrm>
            <a:off x="1912153" y="864723"/>
            <a:ext cx="20786370" cy="19260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6" name="Matemática – Horas de Aula por Semana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Matemática – Horas de Aula por Semana</a:t>
            </a:r>
          </a:p>
        </p:txBody>
      </p:sp>
      <p:sp>
        <p:nvSpPr>
          <p:cNvPr id="147" name="Rectangle"/>
          <p:cNvSpPr/>
          <p:nvPr/>
        </p:nvSpPr>
        <p:spPr>
          <a:xfrm>
            <a:off x="5169274" y="11681644"/>
            <a:ext cx="18910485" cy="7571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8" name="Slide 4/27"/>
          <p:cNvSpPr txBox="1"/>
          <p:nvPr/>
        </p:nvSpPr>
        <p:spPr>
          <a:xfrm>
            <a:off x="11245786" y="12911046"/>
            <a:ext cx="189242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Slide 4/27</a:t>
            </a:r>
          </a:p>
        </p:txBody>
      </p:sp>
      <p:sp>
        <p:nvSpPr>
          <p:cNvPr id="149" name="dantaspg@stanford.edu"/>
          <p:cNvSpPr txBox="1"/>
          <p:nvPr/>
        </p:nvSpPr>
        <p:spPr>
          <a:xfrm>
            <a:off x="512232" y="12885462"/>
            <a:ext cx="5371662" cy="58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726440">
              <a:defRPr b="0" sz="3168" u="sng">
                <a:hlinkClick r:id="rId4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4" invalidUrl="" action="" tgtFrame="" tooltip="" history="1" highlightClick="0" endSnd="0"/>
              </a:rPr>
              <a:t>dantaspg@stanford.edu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886" y="781698"/>
            <a:ext cx="19280228" cy="11277444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Line"/>
          <p:cNvSpPr/>
          <p:nvPr/>
        </p:nvSpPr>
        <p:spPr>
          <a:xfrm>
            <a:off x="-441050" y="12674934"/>
            <a:ext cx="256700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53" name="download.png" descr="downloa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18461" y="12911046"/>
            <a:ext cx="5233321" cy="532055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Rectangle"/>
          <p:cNvSpPr/>
          <p:nvPr/>
        </p:nvSpPr>
        <p:spPr>
          <a:xfrm>
            <a:off x="1912153" y="864723"/>
            <a:ext cx="20786370" cy="19260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5" name="Oval"/>
          <p:cNvSpPr/>
          <p:nvPr/>
        </p:nvSpPr>
        <p:spPr>
          <a:xfrm>
            <a:off x="20228834" y="2822472"/>
            <a:ext cx="1920417" cy="1968337"/>
          </a:xfrm>
          <a:prstGeom prst="ellipse">
            <a:avLst/>
          </a:prstGeom>
          <a:ln w="762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6" name="Coréia do Sul…"/>
          <p:cNvSpPr txBox="1"/>
          <p:nvPr/>
        </p:nvSpPr>
        <p:spPr>
          <a:xfrm>
            <a:off x="17557935" y="2375531"/>
            <a:ext cx="2668144" cy="1970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Coréia do Sul</a:t>
            </a:r>
          </a:p>
          <a:p>
            <a:pPr/>
            <a:r>
              <a:t>Hong Kong</a:t>
            </a:r>
          </a:p>
          <a:p>
            <a:pPr/>
            <a:r>
              <a:t>Macao</a:t>
            </a:r>
          </a:p>
          <a:p>
            <a:pPr/>
            <a:r>
              <a:t>Israel</a:t>
            </a:r>
          </a:p>
        </p:txBody>
      </p:sp>
      <p:sp>
        <p:nvSpPr>
          <p:cNvPr id="157" name="Rectangle"/>
          <p:cNvSpPr/>
          <p:nvPr/>
        </p:nvSpPr>
        <p:spPr>
          <a:xfrm>
            <a:off x="5169274" y="11681645"/>
            <a:ext cx="18910485" cy="7571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8" name="Matemática – Horas de Aula por Semana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Matemática – Horas de Aula por Semana</a:t>
            </a:r>
          </a:p>
        </p:txBody>
      </p:sp>
      <p:sp>
        <p:nvSpPr>
          <p:cNvPr id="159" name="Slide 5/27"/>
          <p:cNvSpPr txBox="1"/>
          <p:nvPr/>
        </p:nvSpPr>
        <p:spPr>
          <a:xfrm>
            <a:off x="11245786" y="12911046"/>
            <a:ext cx="189242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Slide 5/27</a:t>
            </a:r>
          </a:p>
        </p:txBody>
      </p:sp>
      <p:sp>
        <p:nvSpPr>
          <p:cNvPr id="160" name="dantaspg@stanford.edu"/>
          <p:cNvSpPr txBox="1"/>
          <p:nvPr/>
        </p:nvSpPr>
        <p:spPr>
          <a:xfrm>
            <a:off x="512232" y="12885462"/>
            <a:ext cx="5371662" cy="58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726440">
              <a:defRPr b="0" sz="3168" u="sng">
                <a:hlinkClick r:id="rId4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4" invalidUrl="" action="" tgtFrame="" tooltip="" history="1" highlightClick="0" endSnd="0"/>
              </a:rPr>
              <a:t>dantaspg@stanford.edu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886" y="781698"/>
            <a:ext cx="19280228" cy="11277444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Line"/>
          <p:cNvSpPr/>
          <p:nvPr/>
        </p:nvSpPr>
        <p:spPr>
          <a:xfrm>
            <a:off x="-441050" y="12674934"/>
            <a:ext cx="256700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64" name="download.png" descr="downloa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18461" y="12911046"/>
            <a:ext cx="5233321" cy="532055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Rectangle"/>
          <p:cNvSpPr/>
          <p:nvPr/>
        </p:nvSpPr>
        <p:spPr>
          <a:xfrm>
            <a:off x="1912153" y="864723"/>
            <a:ext cx="20786370" cy="19260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6" name="Oval"/>
          <p:cNvSpPr/>
          <p:nvPr/>
        </p:nvSpPr>
        <p:spPr>
          <a:xfrm>
            <a:off x="7245021" y="5683680"/>
            <a:ext cx="1920416" cy="4609400"/>
          </a:xfrm>
          <a:prstGeom prst="ellipse">
            <a:avLst/>
          </a:prstGeom>
          <a:ln w="762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7" name="Brasil"/>
          <p:cNvSpPr txBox="1"/>
          <p:nvPr/>
        </p:nvSpPr>
        <p:spPr>
          <a:xfrm>
            <a:off x="8996095" y="5074556"/>
            <a:ext cx="1150621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Brasil</a:t>
            </a:r>
          </a:p>
        </p:txBody>
      </p:sp>
      <p:sp>
        <p:nvSpPr>
          <p:cNvPr id="168" name="Rectangle"/>
          <p:cNvSpPr/>
          <p:nvPr/>
        </p:nvSpPr>
        <p:spPr>
          <a:xfrm>
            <a:off x="5169274" y="11681645"/>
            <a:ext cx="18910485" cy="7571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9" name="Matemática – Horas de Aula por Semana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Matemática – Horas de Aula por Semana</a:t>
            </a:r>
          </a:p>
        </p:txBody>
      </p:sp>
      <p:sp>
        <p:nvSpPr>
          <p:cNvPr id="170" name="Slide 6/27"/>
          <p:cNvSpPr txBox="1"/>
          <p:nvPr/>
        </p:nvSpPr>
        <p:spPr>
          <a:xfrm>
            <a:off x="11245786" y="12911046"/>
            <a:ext cx="189242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Slide 6/27</a:t>
            </a:r>
          </a:p>
        </p:txBody>
      </p:sp>
      <p:sp>
        <p:nvSpPr>
          <p:cNvPr id="171" name="dantaspg@stanford.edu"/>
          <p:cNvSpPr txBox="1"/>
          <p:nvPr/>
        </p:nvSpPr>
        <p:spPr>
          <a:xfrm>
            <a:off x="512232" y="12885462"/>
            <a:ext cx="5371662" cy="58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726440">
              <a:defRPr b="0" sz="3168" u="sng">
                <a:hlinkClick r:id="rId4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4" invalidUrl="" action="" tgtFrame="" tooltip="" history="1" highlightClick="0" endSnd="0"/>
              </a:rPr>
              <a:t>dantaspg@stanford.edu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886" y="781698"/>
            <a:ext cx="19280228" cy="11277444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Line"/>
          <p:cNvSpPr/>
          <p:nvPr/>
        </p:nvSpPr>
        <p:spPr>
          <a:xfrm>
            <a:off x="-441050" y="12674934"/>
            <a:ext cx="256700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75" name="download.png" descr="downloa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18461" y="12911046"/>
            <a:ext cx="5233321" cy="532055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Rectangle"/>
          <p:cNvSpPr/>
          <p:nvPr/>
        </p:nvSpPr>
        <p:spPr>
          <a:xfrm>
            <a:off x="1912153" y="864723"/>
            <a:ext cx="20786370" cy="19260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7" name="Oval"/>
          <p:cNvSpPr/>
          <p:nvPr/>
        </p:nvSpPr>
        <p:spPr>
          <a:xfrm>
            <a:off x="14485064" y="4772423"/>
            <a:ext cx="1920416" cy="6653055"/>
          </a:xfrm>
          <a:prstGeom prst="ellipse">
            <a:avLst/>
          </a:prstGeom>
          <a:ln w="762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8" name="Pernambuco –…"/>
          <p:cNvSpPr txBox="1"/>
          <p:nvPr/>
        </p:nvSpPr>
        <p:spPr>
          <a:xfrm>
            <a:off x="2279907" y="5215771"/>
            <a:ext cx="2950465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Pernambuco – </a:t>
            </a:r>
          </a:p>
          <a:p>
            <a:pPr/>
            <a:r>
              <a:t>Ensino Regular</a:t>
            </a:r>
          </a:p>
        </p:txBody>
      </p:sp>
      <p:sp>
        <p:nvSpPr>
          <p:cNvPr id="179" name="Oval"/>
          <p:cNvSpPr/>
          <p:nvPr/>
        </p:nvSpPr>
        <p:spPr>
          <a:xfrm>
            <a:off x="2794932" y="6717419"/>
            <a:ext cx="1920416" cy="4609400"/>
          </a:xfrm>
          <a:prstGeom prst="ellipse">
            <a:avLst/>
          </a:prstGeom>
          <a:ln w="762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0" name="Pernambuco –…"/>
          <p:cNvSpPr txBox="1"/>
          <p:nvPr/>
        </p:nvSpPr>
        <p:spPr>
          <a:xfrm>
            <a:off x="13970039" y="3363287"/>
            <a:ext cx="2950465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Pernambuco – </a:t>
            </a:r>
          </a:p>
          <a:p>
            <a:pPr/>
            <a:r>
              <a:t>Ensino Integral</a:t>
            </a:r>
          </a:p>
        </p:txBody>
      </p:sp>
      <p:sp>
        <p:nvSpPr>
          <p:cNvPr id="181" name="Rectangle"/>
          <p:cNvSpPr/>
          <p:nvPr/>
        </p:nvSpPr>
        <p:spPr>
          <a:xfrm>
            <a:off x="5169274" y="11681645"/>
            <a:ext cx="18910485" cy="7571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2" name="Matemática – Horas de Aula por Semana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Matemática – Horas de Aula por Semana</a:t>
            </a:r>
          </a:p>
        </p:txBody>
      </p:sp>
      <p:sp>
        <p:nvSpPr>
          <p:cNvPr id="183" name="Slide 7/27"/>
          <p:cNvSpPr txBox="1"/>
          <p:nvPr/>
        </p:nvSpPr>
        <p:spPr>
          <a:xfrm>
            <a:off x="11245786" y="12911046"/>
            <a:ext cx="189242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Slide 7/27</a:t>
            </a:r>
          </a:p>
        </p:txBody>
      </p:sp>
      <p:sp>
        <p:nvSpPr>
          <p:cNvPr id="184" name="dantaspg@stanford.edu"/>
          <p:cNvSpPr txBox="1"/>
          <p:nvPr/>
        </p:nvSpPr>
        <p:spPr>
          <a:xfrm>
            <a:off x="512232" y="12885462"/>
            <a:ext cx="5371662" cy="58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726440">
              <a:defRPr b="0" sz="3168" u="sng">
                <a:hlinkClick r:id="rId4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4" invalidUrl="" action="" tgtFrame="" tooltip="" history="1" highlightClick="0" endSnd="0"/>
              </a:rPr>
              <a:t>dantaspg@stanford.edu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0" y="1743086"/>
            <a:ext cx="20320001" cy="1022982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"/>
          <p:cNvSpPr/>
          <p:nvPr/>
        </p:nvSpPr>
        <p:spPr>
          <a:xfrm>
            <a:off x="5204655" y="1605169"/>
            <a:ext cx="14378629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8" name="Line"/>
          <p:cNvSpPr/>
          <p:nvPr/>
        </p:nvSpPr>
        <p:spPr>
          <a:xfrm>
            <a:off x="-441050" y="12674934"/>
            <a:ext cx="256700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89" name="download.png" descr="downloa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18461" y="12911046"/>
            <a:ext cx="5233321" cy="532055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Municípios com EREMs – 2004"/>
          <p:cNvSpPr txBox="1"/>
          <p:nvPr>
            <p:ph type="title" idx="4294967295"/>
          </p:nvPr>
        </p:nvSpPr>
        <p:spPr>
          <a:xfrm>
            <a:off x="1891069" y="384999"/>
            <a:ext cx="21005801" cy="2286001"/>
          </a:xfrm>
          <a:prstGeom prst="rect">
            <a:avLst/>
          </a:prstGeom>
        </p:spPr>
        <p:txBody>
          <a:bodyPr/>
          <a:lstStyle/>
          <a:p>
            <a:pPr/>
            <a:r>
              <a:t>Municípios com EREMs – 2004</a:t>
            </a:r>
          </a:p>
        </p:txBody>
      </p:sp>
      <p:sp>
        <p:nvSpPr>
          <p:cNvPr id="191" name="Slide 8/27"/>
          <p:cNvSpPr txBox="1"/>
          <p:nvPr/>
        </p:nvSpPr>
        <p:spPr>
          <a:xfrm>
            <a:off x="11245786" y="12911046"/>
            <a:ext cx="189242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Slide 8/27</a:t>
            </a:r>
          </a:p>
        </p:txBody>
      </p:sp>
      <p:sp>
        <p:nvSpPr>
          <p:cNvPr id="192" name="dantaspg@stanford.edu"/>
          <p:cNvSpPr txBox="1"/>
          <p:nvPr/>
        </p:nvSpPr>
        <p:spPr>
          <a:xfrm>
            <a:off x="512232" y="12885462"/>
            <a:ext cx="5371662" cy="58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726440">
              <a:defRPr b="0" sz="3168" u="sng">
                <a:hlinkClick r:id="rId4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4" invalidUrl="" action="" tgtFrame="" tooltip="" history="1" highlightClick="0" endSnd="0"/>
              </a:rPr>
              <a:t>dantaspg@stanford.edu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0" y="1743675"/>
            <a:ext cx="20320001" cy="1022865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Rectangle"/>
          <p:cNvSpPr/>
          <p:nvPr/>
        </p:nvSpPr>
        <p:spPr>
          <a:xfrm>
            <a:off x="5204655" y="635699"/>
            <a:ext cx="14378629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6" name="Line"/>
          <p:cNvSpPr/>
          <p:nvPr/>
        </p:nvSpPr>
        <p:spPr>
          <a:xfrm>
            <a:off x="-441050" y="12674934"/>
            <a:ext cx="256700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97" name="download.png" descr="downloa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18461" y="12911046"/>
            <a:ext cx="5233321" cy="532055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Rectangle"/>
          <p:cNvSpPr/>
          <p:nvPr/>
        </p:nvSpPr>
        <p:spPr>
          <a:xfrm>
            <a:off x="5204655" y="1605169"/>
            <a:ext cx="14378628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9" name="Municípios com EREMs – 2006"/>
          <p:cNvSpPr txBox="1"/>
          <p:nvPr>
            <p:ph type="title" idx="4294967295"/>
          </p:nvPr>
        </p:nvSpPr>
        <p:spPr>
          <a:xfrm>
            <a:off x="1891069" y="384999"/>
            <a:ext cx="21005801" cy="2286001"/>
          </a:xfrm>
          <a:prstGeom prst="rect">
            <a:avLst/>
          </a:prstGeom>
        </p:spPr>
        <p:txBody>
          <a:bodyPr/>
          <a:lstStyle/>
          <a:p>
            <a:pPr/>
            <a:r>
              <a:t>Municípios com EREMs – 2006</a:t>
            </a:r>
          </a:p>
        </p:txBody>
      </p:sp>
      <p:sp>
        <p:nvSpPr>
          <p:cNvPr id="200" name="Slide 9/27"/>
          <p:cNvSpPr txBox="1"/>
          <p:nvPr/>
        </p:nvSpPr>
        <p:spPr>
          <a:xfrm>
            <a:off x="11245786" y="12911046"/>
            <a:ext cx="189242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Slide 9/27</a:t>
            </a:r>
          </a:p>
        </p:txBody>
      </p:sp>
      <p:sp>
        <p:nvSpPr>
          <p:cNvPr id="201" name="dantaspg@stanford.edu"/>
          <p:cNvSpPr txBox="1"/>
          <p:nvPr/>
        </p:nvSpPr>
        <p:spPr>
          <a:xfrm>
            <a:off x="512232" y="12885462"/>
            <a:ext cx="5371662" cy="58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726440">
              <a:defRPr b="0" sz="3168" u="sng">
                <a:hlinkClick r:id="rId4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4" invalidUrl="" action="" tgtFrame="" tooltip="" history="1" highlightClick="0" endSnd="0"/>
              </a:rPr>
              <a:t>dantaspg@stanford.edu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