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9" r:id="rId2"/>
    <p:sldMasterId id="2147483702" r:id="rId3"/>
  </p:sldMasterIdLst>
  <p:notesMasterIdLst>
    <p:notesMasterId r:id="rId27"/>
  </p:notesMasterIdLst>
  <p:sldIdLst>
    <p:sldId id="256" r:id="rId4"/>
    <p:sldId id="305" r:id="rId5"/>
    <p:sldId id="297" r:id="rId6"/>
    <p:sldId id="306" r:id="rId7"/>
    <p:sldId id="357" r:id="rId8"/>
    <p:sldId id="261" r:id="rId9"/>
    <p:sldId id="358" r:id="rId10"/>
    <p:sldId id="348" r:id="rId11"/>
    <p:sldId id="287" r:id="rId12"/>
    <p:sldId id="308" r:id="rId13"/>
    <p:sldId id="269" r:id="rId14"/>
    <p:sldId id="270" r:id="rId15"/>
    <p:sldId id="273" r:id="rId16"/>
    <p:sldId id="310" r:id="rId17"/>
    <p:sldId id="338" r:id="rId18"/>
    <p:sldId id="277" r:id="rId19"/>
    <p:sldId id="339" r:id="rId20"/>
    <p:sldId id="330" r:id="rId21"/>
    <p:sldId id="311" r:id="rId22"/>
    <p:sldId id="340" r:id="rId23"/>
    <p:sldId id="342" r:id="rId24"/>
    <p:sldId id="288" r:id="rId25"/>
    <p:sldId id="344" r:id="rId2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64A6"/>
    <a:srgbClr val="DA3F1A"/>
    <a:srgbClr val="FFAD00"/>
    <a:srgbClr val="3BAA34"/>
    <a:srgbClr val="DE9400"/>
    <a:srgbClr val="22518A"/>
    <a:srgbClr val="D8360F"/>
    <a:srgbClr val="1B4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IDEB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16\Outubro%202016\Resultado%20Ideb%20-%202015\Planilhas\IDEB_2015_REGIAO_U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IDEB%20-%20divulgacao_ensino_medio-escolas-201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Setembro%202018\TD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verino.andrade\Desktop\Setembro%202018\TDI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/>
              <a:t>IDEB - ENSINO MÉDIO - REDE ESTADUAL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Série Histórica - IDEB</c:v>
          </c:tx>
          <c:spPr>
            <a:solidFill>
              <a:srgbClr val="60943C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'Ensino Médio'!$A$2:$A$7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'Ensino Médio'!$B$2:$B$7</c:f>
              <c:numCache>
                <c:formatCode>General</c:formatCode>
                <c:ptCount val="6"/>
                <c:pt idx="0">
                  <c:v>2.7</c:v>
                </c:pt>
                <c:pt idx="1">
                  <c:v>3</c:v>
                </c:pt>
                <c:pt idx="2">
                  <c:v>3.1</c:v>
                </c:pt>
                <c:pt idx="3">
                  <c:v>3.6</c:v>
                </c:pt>
                <c:pt idx="4">
                  <c:v>3.9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2-41D3-A26C-9E4771573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4812464"/>
        <c:axId val="154818736"/>
      </c:barChart>
      <c:catAx>
        <c:axId val="15481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818736"/>
        <c:crosses val="autoZero"/>
        <c:auto val="1"/>
        <c:lblAlgn val="ctr"/>
        <c:lblOffset val="100"/>
        <c:noMultiLvlLbl val="0"/>
      </c:catAx>
      <c:valAx>
        <c:axId val="154818736"/>
        <c:scaling>
          <c:orientation val="minMax"/>
          <c:min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15481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pt-BR" sz="2400" b="1">
                <a:solidFill>
                  <a:srgbClr val="002060"/>
                </a:solidFill>
              </a:rPr>
              <a:t>IDEB Ensino Médio - Rede Estadual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'BRASIL X PE'!$A$3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2143303521831014E-2"/>
                  <c:y val="-3.4157422931244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8310488649409324E-2"/>
                  <c:y val="-5.2788744530105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42F-44A4-A7F4-6438CBFD76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'BRASIL X PE'!$B$2:$G$2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'BRASIL X PE'!$B$3:$G$3</c:f>
              <c:numCache>
                <c:formatCode>General</c:formatCode>
                <c:ptCount val="6"/>
                <c:pt idx="0">
                  <c:v>3.2</c:v>
                </c:pt>
                <c:pt idx="1">
                  <c:v>3.4</c:v>
                </c:pt>
                <c:pt idx="2">
                  <c:v>3.4</c:v>
                </c:pt>
                <c:pt idx="3">
                  <c:v>3.4</c:v>
                </c:pt>
                <c:pt idx="4">
                  <c:v>3.5</c:v>
                </c:pt>
                <c:pt idx="5">
                  <c:v>3.5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42F-44A4-A7F4-6438CBFD76A6}"/>
            </c:ext>
          </c:extLst>
        </c:ser>
        <c:ser>
          <c:idx val="1"/>
          <c:order val="1"/>
          <c:tx>
            <c:strRef>
              <c:f>'BRASIL X PE'!$A$4</c:f>
              <c:strCache>
                <c:ptCount val="1"/>
                <c:pt idx="0">
                  <c:v>PE</c:v>
                </c:pt>
              </c:strCache>
            </c:strRef>
          </c:tx>
          <c:spPr>
            <a:ln w="57150" cap="rnd">
              <a:solidFill>
                <a:srgbClr val="01410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777777777778286E-3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409232307521333E-3"/>
                  <c:y val="2.1736541865337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3888888888888888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666666666666664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2F-44A4-A7F4-6438CBFD76A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166666666666656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42F-44A4-A7F4-6438CBFD76A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'BRASIL X PE'!$B$2:$G$2</c:f>
              <c:numCache>
                <c:formatCode>General</c:formatCode>
                <c:ptCount val="6"/>
                <c:pt idx="0">
                  <c:v>2007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2015</c:v>
                </c:pt>
                <c:pt idx="5">
                  <c:v>2017</c:v>
                </c:pt>
              </c:numCache>
            </c:numRef>
          </c:cat>
          <c:val>
            <c:numRef>
              <c:f>'BRASIL X PE'!$B$4:$G$4</c:f>
              <c:numCache>
                <c:formatCode>General</c:formatCode>
                <c:ptCount val="6"/>
                <c:pt idx="0">
                  <c:v>2.7</c:v>
                </c:pt>
                <c:pt idx="1">
                  <c:v>3</c:v>
                </c:pt>
                <c:pt idx="2">
                  <c:v>3.1</c:v>
                </c:pt>
                <c:pt idx="3">
                  <c:v>3.6</c:v>
                </c:pt>
                <c:pt idx="4">
                  <c:v>3.9</c:v>
                </c:pt>
                <c:pt idx="5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B42F-44A4-A7F4-6438CBFD7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815208"/>
        <c:axId val="154817952"/>
      </c:lineChart>
      <c:catAx>
        <c:axId val="154815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817952"/>
        <c:crosses val="autoZero"/>
        <c:auto val="1"/>
        <c:lblAlgn val="ctr"/>
        <c:lblOffset val="100"/>
        <c:noMultiLvlLbl val="0"/>
      </c:catAx>
      <c:valAx>
        <c:axId val="154817952"/>
        <c:scaling>
          <c:orientation val="minMax"/>
          <c:max val="4.2"/>
          <c:min val="2.2999999999999998"/>
        </c:scaling>
        <c:delete val="1"/>
        <c:axPos val="l"/>
        <c:numFmt formatCode="General" sourceLinked="1"/>
        <c:majorTickMark val="out"/>
        <c:minorTickMark val="none"/>
        <c:tickLblPos val="nextTo"/>
        <c:crossAx val="154815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IDEB 2017</c:v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'IDEB por Tipo'!$A$2:$A$5</c:f>
              <c:strCache>
                <c:ptCount val="4"/>
                <c:pt idx="0">
                  <c:v>Regular</c:v>
                </c:pt>
                <c:pt idx="1">
                  <c:v>Semi-integral</c:v>
                </c:pt>
                <c:pt idx="2">
                  <c:v>Integral</c:v>
                </c:pt>
                <c:pt idx="3">
                  <c:v>Técnica</c:v>
                </c:pt>
              </c:strCache>
            </c:strRef>
          </c:cat>
          <c:val>
            <c:numRef>
              <c:f>'IDEB por Tipo'!$B$2:$B$5</c:f>
              <c:numCache>
                <c:formatCode>0.0</c:formatCode>
                <c:ptCount val="4"/>
                <c:pt idx="0">
                  <c:v>3.7425292153589336</c:v>
                </c:pt>
                <c:pt idx="1">
                  <c:v>4.2352105293809368</c:v>
                </c:pt>
                <c:pt idx="2">
                  <c:v>4.5503026699816216</c:v>
                </c:pt>
                <c:pt idx="3">
                  <c:v>5.270719424460431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A5-4FD2-B7D6-F5680CF85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4815992"/>
        <c:axId val="154814424"/>
      </c:barChart>
      <c:catAx>
        <c:axId val="15481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814424"/>
        <c:crosses val="autoZero"/>
        <c:auto val="1"/>
        <c:lblAlgn val="ctr"/>
        <c:lblOffset val="100"/>
        <c:noMultiLvlLbl val="0"/>
      </c:catAx>
      <c:valAx>
        <c:axId val="15481442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54815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571422684907738"/>
          <c:h val="0.864410343295189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24A-437A-A12D-AEAF4CD444C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24A-437A-A12D-AEAF4CD444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'EM (2)'!$A$1:$A$9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'EM (2)'!$B$1:$B$9</c:f>
              <c:numCache>
                <c:formatCode>General</c:formatCode>
                <c:ptCount val="9"/>
                <c:pt idx="0">
                  <c:v>2.6</c:v>
                </c:pt>
                <c:pt idx="1">
                  <c:v>3</c:v>
                </c:pt>
                <c:pt idx="2">
                  <c:v>3</c:v>
                </c:pt>
                <c:pt idx="3">
                  <c:v>3.2</c:v>
                </c:pt>
                <c:pt idx="4">
                  <c:v>3.4</c:v>
                </c:pt>
                <c:pt idx="5">
                  <c:v>3.56</c:v>
                </c:pt>
                <c:pt idx="6">
                  <c:v>3.75</c:v>
                </c:pt>
                <c:pt idx="7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DE3-4A1E-B870-1A0B43578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818344"/>
        <c:axId val="154813248"/>
      </c:barChart>
      <c:catAx>
        <c:axId val="154818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813248"/>
        <c:crosses val="autoZero"/>
        <c:auto val="1"/>
        <c:lblAlgn val="ctr"/>
        <c:lblOffset val="100"/>
        <c:noMultiLvlLbl val="0"/>
      </c:catAx>
      <c:valAx>
        <c:axId val="154813248"/>
        <c:scaling>
          <c:orientation val="minMax"/>
          <c:min val="2.2000000000000002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5481834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4000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468845982720074E-3"/>
          <c:w val="0.9600531090087806"/>
          <c:h val="0.86223891284977894"/>
        </c:manualLayout>
      </c:layout>
      <c:bar3D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Planilha3!$M$3:$M$13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Planilha3!$P$3:$P$13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16</c:v>
                </c:pt>
                <c:pt idx="5">
                  <c:v>22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0A-44D6-87D2-CABD31FAB23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52122776"/>
        <c:axId val="152123168"/>
        <c:axId val="0"/>
      </c:bar3DChart>
      <c:catAx>
        <c:axId val="15212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2123168"/>
        <c:crosses val="autoZero"/>
        <c:auto val="0"/>
        <c:lblAlgn val="ctr"/>
        <c:lblOffset val="100"/>
        <c:noMultiLvlLbl val="0"/>
      </c:catAx>
      <c:valAx>
        <c:axId val="152123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2122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93536098328256"/>
          <c:y val="0"/>
          <c:w val="0.9600531090087806"/>
          <c:h val="0.86223891284977894"/>
        </c:manualLayout>
      </c:layout>
      <c:bar3D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Planilha3!$M$3:$M$13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Planilha3!$P$3:$P$13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16</c:v>
                </c:pt>
                <c:pt idx="5">
                  <c:v>22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1DA-4D68-B260-231BC45053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53845248"/>
        <c:axId val="169654840"/>
        <c:axId val="0"/>
      </c:bar3DChart>
      <c:catAx>
        <c:axId val="15384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654840"/>
        <c:crosses val="autoZero"/>
        <c:auto val="0"/>
        <c:lblAlgn val="ctr"/>
        <c:lblOffset val="100"/>
        <c:noMultiLvlLbl val="0"/>
      </c:catAx>
      <c:valAx>
        <c:axId val="169654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38452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93536098328256"/>
          <c:y val="0"/>
          <c:w val="0.9600531090087806"/>
          <c:h val="0.86223891284977894"/>
        </c:manualLayout>
      </c:layout>
      <c:bar3D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Planilha3!$M$3:$M$13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Planilha3!$P$3:$P$13</c:f>
              <c:numCache>
                <c:formatCode>General</c:formatCode>
                <c:ptCount val="11"/>
                <c:pt idx="0">
                  <c:v>3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16</c:v>
                </c:pt>
                <c:pt idx="5">
                  <c:v>22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1DA-4D68-B260-231BC45053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69655624"/>
        <c:axId val="169656016"/>
        <c:axId val="0"/>
      </c:bar3DChart>
      <c:catAx>
        <c:axId val="16965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656016"/>
        <c:crosses val="autoZero"/>
        <c:auto val="0"/>
        <c:lblAlgn val="ctr"/>
        <c:lblOffset val="100"/>
        <c:noMultiLvlLbl val="0"/>
      </c:catAx>
      <c:valAx>
        <c:axId val="169656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6556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v>2006</c:v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73C-47D0-B2A9-73F447FCB23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73C-47D0-B2A9-73F447FCB23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TDI!$L$3:$M$3</c:f>
              <c:strCache>
                <c:ptCount val="2"/>
                <c:pt idx="0">
                  <c:v>Fora de faixa</c:v>
                </c:pt>
                <c:pt idx="1">
                  <c:v>Idade Certa</c:v>
                </c:pt>
              </c:strCache>
            </c:strRef>
          </c:cat>
          <c:val>
            <c:numRef>
              <c:f>TDI!$L$4:$M$4</c:f>
              <c:numCache>
                <c:formatCode>0.0%</c:formatCode>
                <c:ptCount val="2"/>
                <c:pt idx="0">
                  <c:v>0.69799999999999995</c:v>
                </c:pt>
                <c:pt idx="1">
                  <c:v>0.30200000000000005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73C-47D0-B2A9-73F447FCB2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TDI!$K$5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2C3-43BC-95B3-D2233BF0EA5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2C3-43BC-95B3-D2233BF0EA5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TDI!$L$3:$M$3</c:f>
              <c:strCache>
                <c:ptCount val="2"/>
                <c:pt idx="0">
                  <c:v>Fora de faixa</c:v>
                </c:pt>
                <c:pt idx="1">
                  <c:v>Idade Certa</c:v>
                </c:pt>
              </c:strCache>
            </c:strRef>
          </c:cat>
          <c:val>
            <c:numRef>
              <c:f>TDI!$L$5:$M$5</c:f>
              <c:numCache>
                <c:formatCode>0.0%</c:formatCode>
                <c:ptCount val="2"/>
                <c:pt idx="0">
                  <c:v>0.29599999999999999</c:v>
                </c:pt>
                <c:pt idx="1">
                  <c:v>0.70399999999999996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2C3-43BC-95B3-D2233BF0E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72C75C-2E4D-4A14-9423-ACFD4E92B79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1AF5D07-8669-4DF1-9A4A-85D2358BF375}">
      <dgm:prSet/>
      <dgm:spPr/>
      <dgm:t>
        <a:bodyPr/>
        <a:lstStyle/>
        <a:p>
          <a:r>
            <a:rPr lang="pt-BR" b="1" dirty="0"/>
            <a:t>2008 - Lei Complementar 125/2008</a:t>
          </a:r>
        </a:p>
      </dgm:t>
    </dgm:pt>
    <dgm:pt modelId="{C221B71F-0A42-40AA-AAA3-8EA5A2D891BA}" type="parTrans" cxnId="{E4898588-07A0-405B-99AF-5A48875958E1}">
      <dgm:prSet/>
      <dgm:spPr/>
      <dgm:t>
        <a:bodyPr/>
        <a:lstStyle/>
        <a:p>
          <a:endParaRPr lang="pt-BR"/>
        </a:p>
      </dgm:t>
    </dgm:pt>
    <dgm:pt modelId="{4DAC0681-BF8B-42E2-82D2-BF19B6363A2C}" type="sibTrans" cxnId="{E4898588-07A0-405B-99AF-5A48875958E1}">
      <dgm:prSet/>
      <dgm:spPr/>
      <dgm:t>
        <a:bodyPr/>
        <a:lstStyle/>
        <a:p>
          <a:endParaRPr lang="pt-BR"/>
        </a:p>
      </dgm:t>
    </dgm:pt>
    <dgm:pt modelId="{1EEEC6DB-F9F9-442B-8B2A-F0AFAE3C3CAB}">
      <dgm:prSet/>
      <dgm:spPr/>
      <dgm:t>
        <a:bodyPr/>
        <a:lstStyle/>
        <a:p>
          <a:r>
            <a:rPr lang="pt-BR" b="1" dirty="0"/>
            <a:t>2009 - Lei nº 13.968 de 15 de dezembro de 2009</a:t>
          </a:r>
        </a:p>
      </dgm:t>
    </dgm:pt>
    <dgm:pt modelId="{47F23F54-226A-4F41-883E-04024F790B5E}" type="parTrans" cxnId="{3AA4D044-C809-4D39-859D-F951FF349D0B}">
      <dgm:prSet/>
      <dgm:spPr/>
      <dgm:t>
        <a:bodyPr/>
        <a:lstStyle/>
        <a:p>
          <a:endParaRPr lang="pt-BR"/>
        </a:p>
      </dgm:t>
    </dgm:pt>
    <dgm:pt modelId="{EE107DD2-BB00-46D0-9C13-B88AB7A1B144}" type="sibTrans" cxnId="{3AA4D044-C809-4D39-859D-F951FF349D0B}">
      <dgm:prSet/>
      <dgm:spPr/>
      <dgm:t>
        <a:bodyPr/>
        <a:lstStyle/>
        <a:p>
          <a:endParaRPr lang="pt-BR"/>
        </a:p>
      </dgm:t>
    </dgm:pt>
    <dgm:pt modelId="{42B88DAE-9F03-4383-8680-08F0067036E5}">
      <dgm:prSet/>
      <dgm:spPr/>
      <dgm:t>
        <a:bodyPr/>
        <a:lstStyle/>
        <a:p>
          <a:r>
            <a:rPr lang="pt-BR" b="1" dirty="0"/>
            <a:t>2014 –  Pernambuco atinge  Meta de 300 EREM</a:t>
          </a:r>
        </a:p>
      </dgm:t>
    </dgm:pt>
    <dgm:pt modelId="{D83F5937-D3E2-4FC6-9ED0-1B2C6B117C2C}" type="parTrans" cxnId="{4966501A-2AC0-4237-8599-622C230C2457}">
      <dgm:prSet/>
      <dgm:spPr/>
      <dgm:t>
        <a:bodyPr/>
        <a:lstStyle/>
        <a:p>
          <a:endParaRPr lang="pt-BR"/>
        </a:p>
      </dgm:t>
    </dgm:pt>
    <dgm:pt modelId="{2C73EC43-AEFD-4A81-9309-073ADDB51848}" type="sibTrans" cxnId="{4966501A-2AC0-4237-8599-622C230C2457}">
      <dgm:prSet/>
      <dgm:spPr/>
      <dgm:t>
        <a:bodyPr/>
        <a:lstStyle/>
        <a:p>
          <a:endParaRPr lang="pt-BR"/>
        </a:p>
      </dgm:t>
    </dgm:pt>
    <dgm:pt modelId="{235A4D2C-D305-4529-B2B2-B9CFB7D7AAD3}">
      <dgm:prSet/>
      <dgm:spPr/>
      <dgm:t>
        <a:bodyPr/>
        <a:lstStyle/>
        <a:p>
          <a:r>
            <a:rPr lang="pt-BR" b="1" dirty="0"/>
            <a:t>2017 – Implantação de 32 novas EREM</a:t>
          </a:r>
        </a:p>
      </dgm:t>
    </dgm:pt>
    <dgm:pt modelId="{786F6F97-16E1-42A0-8F01-1EC6ED97E862}" type="parTrans" cxnId="{70F9C5A8-0974-4C63-B433-01E044C05B47}">
      <dgm:prSet/>
      <dgm:spPr/>
      <dgm:t>
        <a:bodyPr/>
        <a:lstStyle/>
        <a:p>
          <a:endParaRPr lang="pt-BR"/>
        </a:p>
      </dgm:t>
    </dgm:pt>
    <dgm:pt modelId="{89445145-E531-433B-8276-BFCA463309F9}" type="sibTrans" cxnId="{70F9C5A8-0974-4C63-B433-01E044C05B47}">
      <dgm:prSet/>
      <dgm:spPr/>
      <dgm:t>
        <a:bodyPr/>
        <a:lstStyle/>
        <a:p>
          <a:endParaRPr lang="pt-BR"/>
        </a:p>
      </dgm:t>
    </dgm:pt>
    <dgm:pt modelId="{4155D55B-0E96-47C3-B5A0-DFC26F0AB24C}">
      <dgm:prSet/>
      <dgm:spPr/>
      <dgm:t>
        <a:bodyPr/>
        <a:lstStyle/>
        <a:p>
          <a:r>
            <a:rPr lang="pt-BR" b="1" dirty="0"/>
            <a:t>2018 – Implantação de 16 novas EREM</a:t>
          </a:r>
        </a:p>
      </dgm:t>
    </dgm:pt>
    <dgm:pt modelId="{68998FFD-B89C-4CF4-A9D6-E9B7A95F772B}" type="parTrans" cxnId="{9F062A78-6493-49AA-A228-0075D5FF19D6}">
      <dgm:prSet/>
      <dgm:spPr/>
      <dgm:t>
        <a:bodyPr/>
        <a:lstStyle/>
        <a:p>
          <a:endParaRPr lang="pt-BR"/>
        </a:p>
      </dgm:t>
    </dgm:pt>
    <dgm:pt modelId="{8D9251CF-F9E3-461D-9955-4AEC26333ADA}" type="sibTrans" cxnId="{9F062A78-6493-49AA-A228-0075D5FF19D6}">
      <dgm:prSet/>
      <dgm:spPr/>
      <dgm:t>
        <a:bodyPr/>
        <a:lstStyle/>
        <a:p>
          <a:endParaRPr lang="pt-BR"/>
        </a:p>
      </dgm:t>
    </dgm:pt>
    <dgm:pt modelId="{02B8FB4D-1026-4A7F-865B-03E15CD5E696}" type="pres">
      <dgm:prSet presAssocID="{0A72C75C-2E4D-4A14-9423-ACFD4E92B790}" presName="Name0" presStyleCnt="0">
        <dgm:presLayoutVars>
          <dgm:dir/>
          <dgm:animLvl val="lvl"/>
          <dgm:resizeHandles val="exact"/>
        </dgm:presLayoutVars>
      </dgm:prSet>
      <dgm:spPr/>
    </dgm:pt>
    <dgm:pt modelId="{D7E7070D-6A3E-4A03-B9FE-F2741DA55998}" type="pres">
      <dgm:prSet presAssocID="{F1AF5D07-8669-4DF1-9A4A-85D2358BF37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4CEC90-B332-4C17-8AE2-4DC0D9011A6D}" type="pres">
      <dgm:prSet presAssocID="{4DAC0681-BF8B-42E2-82D2-BF19B6363A2C}" presName="parTxOnlySpace" presStyleCnt="0"/>
      <dgm:spPr/>
    </dgm:pt>
    <dgm:pt modelId="{5BA6C4B2-FB38-4BAE-8F28-555D0CFDFAD8}" type="pres">
      <dgm:prSet presAssocID="{1EEEC6DB-F9F9-442B-8B2A-F0AFAE3C3CA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2C876A-D7A5-4776-BF9F-AAABF848480C}" type="pres">
      <dgm:prSet presAssocID="{EE107DD2-BB00-46D0-9C13-B88AB7A1B144}" presName="parTxOnlySpace" presStyleCnt="0"/>
      <dgm:spPr/>
    </dgm:pt>
    <dgm:pt modelId="{2C9C9A78-858C-41F0-A807-2B80EDFA07AD}" type="pres">
      <dgm:prSet presAssocID="{42B88DAE-9F03-4383-8680-08F0067036E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CCD8F4-C4EB-4CD7-8AD0-989CC4F5CDAE}" type="pres">
      <dgm:prSet presAssocID="{2C73EC43-AEFD-4A81-9309-073ADDB51848}" presName="parTxOnlySpace" presStyleCnt="0"/>
      <dgm:spPr/>
    </dgm:pt>
    <dgm:pt modelId="{C2276EAD-8DC7-4BFE-A967-D62F835E589B}" type="pres">
      <dgm:prSet presAssocID="{235A4D2C-D305-4529-B2B2-B9CFB7D7AAD3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45ACCC-B673-453D-BF5F-E85E3B544D61}" type="pres">
      <dgm:prSet presAssocID="{89445145-E531-433B-8276-BFCA463309F9}" presName="parTxOnlySpace" presStyleCnt="0"/>
      <dgm:spPr/>
    </dgm:pt>
    <dgm:pt modelId="{7C468521-A15C-4AE3-8F0C-7B2BB25B39E8}" type="pres">
      <dgm:prSet presAssocID="{4155D55B-0E96-47C3-B5A0-DFC26F0AB24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4898588-07A0-405B-99AF-5A48875958E1}" srcId="{0A72C75C-2E4D-4A14-9423-ACFD4E92B790}" destId="{F1AF5D07-8669-4DF1-9A4A-85D2358BF375}" srcOrd="0" destOrd="0" parTransId="{C221B71F-0A42-40AA-AAA3-8EA5A2D891BA}" sibTransId="{4DAC0681-BF8B-42E2-82D2-BF19B6363A2C}"/>
    <dgm:cxn modelId="{4C01BBD2-366B-49A7-9DE8-BE90BF019590}" type="presOf" srcId="{235A4D2C-D305-4529-B2B2-B9CFB7D7AAD3}" destId="{C2276EAD-8DC7-4BFE-A967-D62F835E589B}" srcOrd="0" destOrd="0" presId="urn:microsoft.com/office/officeart/2005/8/layout/chevron1"/>
    <dgm:cxn modelId="{B27167C8-02F8-4F23-ABD4-67E52E304D45}" type="presOf" srcId="{0A72C75C-2E4D-4A14-9423-ACFD4E92B790}" destId="{02B8FB4D-1026-4A7F-865B-03E15CD5E696}" srcOrd="0" destOrd="0" presId="urn:microsoft.com/office/officeart/2005/8/layout/chevron1"/>
    <dgm:cxn modelId="{4966501A-2AC0-4237-8599-622C230C2457}" srcId="{0A72C75C-2E4D-4A14-9423-ACFD4E92B790}" destId="{42B88DAE-9F03-4383-8680-08F0067036E5}" srcOrd="2" destOrd="0" parTransId="{D83F5937-D3E2-4FC6-9ED0-1B2C6B117C2C}" sibTransId="{2C73EC43-AEFD-4A81-9309-073ADDB51848}"/>
    <dgm:cxn modelId="{A405C4C4-D3CE-4161-A534-B8E8308DC3C1}" type="presOf" srcId="{42B88DAE-9F03-4383-8680-08F0067036E5}" destId="{2C9C9A78-858C-41F0-A807-2B80EDFA07AD}" srcOrd="0" destOrd="0" presId="urn:microsoft.com/office/officeart/2005/8/layout/chevron1"/>
    <dgm:cxn modelId="{F5A328A8-C8DF-4F86-9B7E-99858E6AFDF5}" type="presOf" srcId="{F1AF5D07-8669-4DF1-9A4A-85D2358BF375}" destId="{D7E7070D-6A3E-4A03-B9FE-F2741DA55998}" srcOrd="0" destOrd="0" presId="urn:microsoft.com/office/officeart/2005/8/layout/chevron1"/>
    <dgm:cxn modelId="{C5B7DECF-E729-426C-8EBF-D65105F1CE32}" type="presOf" srcId="{4155D55B-0E96-47C3-B5A0-DFC26F0AB24C}" destId="{7C468521-A15C-4AE3-8F0C-7B2BB25B39E8}" srcOrd="0" destOrd="0" presId="urn:microsoft.com/office/officeart/2005/8/layout/chevron1"/>
    <dgm:cxn modelId="{D42619AA-BB82-4156-A7B0-188A9D8E27C6}" type="presOf" srcId="{1EEEC6DB-F9F9-442B-8B2A-F0AFAE3C3CAB}" destId="{5BA6C4B2-FB38-4BAE-8F28-555D0CFDFAD8}" srcOrd="0" destOrd="0" presId="urn:microsoft.com/office/officeart/2005/8/layout/chevron1"/>
    <dgm:cxn modelId="{9F062A78-6493-49AA-A228-0075D5FF19D6}" srcId="{0A72C75C-2E4D-4A14-9423-ACFD4E92B790}" destId="{4155D55B-0E96-47C3-B5A0-DFC26F0AB24C}" srcOrd="4" destOrd="0" parTransId="{68998FFD-B89C-4CF4-A9D6-E9B7A95F772B}" sibTransId="{8D9251CF-F9E3-461D-9955-4AEC26333ADA}"/>
    <dgm:cxn modelId="{70F9C5A8-0974-4C63-B433-01E044C05B47}" srcId="{0A72C75C-2E4D-4A14-9423-ACFD4E92B790}" destId="{235A4D2C-D305-4529-B2B2-B9CFB7D7AAD3}" srcOrd="3" destOrd="0" parTransId="{786F6F97-16E1-42A0-8F01-1EC6ED97E862}" sibTransId="{89445145-E531-433B-8276-BFCA463309F9}"/>
    <dgm:cxn modelId="{3AA4D044-C809-4D39-859D-F951FF349D0B}" srcId="{0A72C75C-2E4D-4A14-9423-ACFD4E92B790}" destId="{1EEEC6DB-F9F9-442B-8B2A-F0AFAE3C3CAB}" srcOrd="1" destOrd="0" parTransId="{47F23F54-226A-4F41-883E-04024F790B5E}" sibTransId="{EE107DD2-BB00-46D0-9C13-B88AB7A1B144}"/>
    <dgm:cxn modelId="{A12730C3-69D8-4EBF-9593-F1668981BA03}" type="presParOf" srcId="{02B8FB4D-1026-4A7F-865B-03E15CD5E696}" destId="{D7E7070D-6A3E-4A03-B9FE-F2741DA55998}" srcOrd="0" destOrd="0" presId="urn:microsoft.com/office/officeart/2005/8/layout/chevron1"/>
    <dgm:cxn modelId="{9A78D3A6-536A-41D5-8F04-413E53867660}" type="presParOf" srcId="{02B8FB4D-1026-4A7F-865B-03E15CD5E696}" destId="{F94CEC90-B332-4C17-8AE2-4DC0D9011A6D}" srcOrd="1" destOrd="0" presId="urn:microsoft.com/office/officeart/2005/8/layout/chevron1"/>
    <dgm:cxn modelId="{EC6C8183-88CD-449A-8719-6A1079E74123}" type="presParOf" srcId="{02B8FB4D-1026-4A7F-865B-03E15CD5E696}" destId="{5BA6C4B2-FB38-4BAE-8F28-555D0CFDFAD8}" srcOrd="2" destOrd="0" presId="urn:microsoft.com/office/officeart/2005/8/layout/chevron1"/>
    <dgm:cxn modelId="{8DF967F5-D9F9-46E9-9AC4-0289E8857B1F}" type="presParOf" srcId="{02B8FB4D-1026-4A7F-865B-03E15CD5E696}" destId="{042C876A-D7A5-4776-BF9F-AAABF848480C}" srcOrd="3" destOrd="0" presId="urn:microsoft.com/office/officeart/2005/8/layout/chevron1"/>
    <dgm:cxn modelId="{84D834AE-27A4-4956-8A90-5E8827193C13}" type="presParOf" srcId="{02B8FB4D-1026-4A7F-865B-03E15CD5E696}" destId="{2C9C9A78-858C-41F0-A807-2B80EDFA07AD}" srcOrd="4" destOrd="0" presId="urn:microsoft.com/office/officeart/2005/8/layout/chevron1"/>
    <dgm:cxn modelId="{20E5A1E3-4762-4C7E-8FA5-C9ECA612EB35}" type="presParOf" srcId="{02B8FB4D-1026-4A7F-865B-03E15CD5E696}" destId="{EECCD8F4-C4EB-4CD7-8AD0-989CC4F5CDAE}" srcOrd="5" destOrd="0" presId="urn:microsoft.com/office/officeart/2005/8/layout/chevron1"/>
    <dgm:cxn modelId="{62D3138C-3B52-488D-8F10-1ADA814631D7}" type="presParOf" srcId="{02B8FB4D-1026-4A7F-865B-03E15CD5E696}" destId="{C2276EAD-8DC7-4BFE-A967-D62F835E589B}" srcOrd="6" destOrd="0" presId="urn:microsoft.com/office/officeart/2005/8/layout/chevron1"/>
    <dgm:cxn modelId="{EC48C07E-0CEE-49A8-B8C9-DA80A7DCDA6C}" type="presParOf" srcId="{02B8FB4D-1026-4A7F-865B-03E15CD5E696}" destId="{9A45ACCC-B673-453D-BF5F-E85E3B544D61}" srcOrd="7" destOrd="0" presId="urn:microsoft.com/office/officeart/2005/8/layout/chevron1"/>
    <dgm:cxn modelId="{3AFAF02A-71F1-4E7A-B044-E1EEEF87085E}" type="presParOf" srcId="{02B8FB4D-1026-4A7F-865B-03E15CD5E696}" destId="{7C468521-A15C-4AE3-8F0C-7B2BB25B39E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0625A-5B2A-4A65-82DF-080F7F627939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5BD37-40C9-4604-9EB9-D4FE310F3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33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4DA7-FB1C-45DA-BF9F-EC460EDE3E4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741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63032" y="9421044"/>
            <a:ext cx="2955290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62" tIns="46831" rIns="93662" bIns="46831" anchor="b"/>
          <a:lstStyle/>
          <a:p>
            <a:pPr algn="r"/>
            <a:fld id="{5FA47999-D4F0-44A1-A9C7-29FCE3538FAE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0275" y="744538"/>
            <a:ext cx="4959350" cy="3719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7" name="Espaço Reservado para Número de Slid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747838" fontAlgn="base">
              <a:spcBef>
                <a:spcPct val="0"/>
              </a:spcBef>
              <a:spcAft>
                <a:spcPct val="0"/>
              </a:spcAft>
              <a:defRPr/>
            </a:pPr>
            <a:fld id="{7A3CE46D-0EE3-4129-8754-01872FBA7CA3}" type="slidenum">
              <a:rPr lang="pt-BR" smtClean="0"/>
              <a:pPr defTabSz="1747838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t-BR"/>
          </a:p>
        </p:txBody>
      </p:sp>
      <p:sp>
        <p:nvSpPr>
          <p:cNvPr id="64518" name="Espaço Reservado para Cabeçalho 5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7478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/>
              <a:t>Comitê Gestor Executivo do Pacto Pela Vida</a:t>
            </a:r>
          </a:p>
        </p:txBody>
      </p:sp>
    </p:spTree>
    <p:extLst>
      <p:ext uri="{BB962C8B-B14F-4D97-AF65-F5344CB8AC3E}">
        <p14:creationId xmlns:p14="http://schemas.microsoft.com/office/powerpoint/2010/main" val="3192214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747838" fontAlgn="base">
              <a:spcBef>
                <a:spcPct val="0"/>
              </a:spcBef>
              <a:spcAft>
                <a:spcPct val="0"/>
              </a:spcAft>
              <a:defRPr/>
            </a:pPr>
            <a:fld id="{DBC0BE19-8F32-4913-B52B-5317B1AFDF79}" type="slidenum">
              <a:rPr lang="pt-BR" smtClean="0"/>
              <a:pPr defTabSz="1747838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6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C5AC-3C72-47A3-8F59-063605730C53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244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8C5AC-3C72-47A3-8F59-063605730C53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81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4DA7-FB1C-45DA-BF9F-EC460EDE3E4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52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610F0-E93E-401E-8B56-7437E62D3953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9CCD-3D28-47BF-B96D-EB738AD72C34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34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C60E5-1F67-4729-932B-90FCF4D3497C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EFED3-9DF9-48BE-A805-5F24413C1AE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4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68999-9B0F-429F-9023-110869DE92B9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6F1AD-7E8B-42E7-A740-5756D252260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267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E48A2-B643-40E9-8FDD-A4D7D621E55A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5152-2534-4754-92C6-40BF6ABAD11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09477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9134E-0EC0-4F55-96A7-F73B52ED180B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0E532-3630-40FC-A33B-3C32FD5650A5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213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48AC-0927-46EF-B655-A74368F76F0F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CB54-3AF1-4240-BC38-1537BF6427AB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62211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DAE38-8546-4FAC-922C-B6BBFAF67D56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0A39-B3F5-4D0D-8D7F-813496460621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91666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62E4-5A6C-4E46-A113-F9CB04767D22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CAAA-FD88-40DB-B808-C75C801722A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29164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4811-9F22-4FE7-9B9B-9B13285C56A8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2212-854D-4A37-811B-1F241EA42E54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93516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213A9-44C7-4FDD-BF83-4F5770992C22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4B262-86C8-4688-B32F-C158960F752D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2585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B06C7-4640-4F25-9C75-F7220A9034C2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23FE-B193-4211-933B-919D08681CE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5986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82940-679E-4C94-A76E-C87A913507A6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D74E5-6DBB-455D-8A60-635CE851498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391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0B93-6019-414E-8652-9419D59420DD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39267-D0E5-46FB-A02D-465ED1206EDF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58238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5E4F-3C29-4C84-BF22-795BAF5CEE57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FCA6E-E8F6-4DBA-8C22-4EBB42BDEDF8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48980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3D66-2EE6-4AF9-86D5-C3186804F0A2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F8C95-C853-4C82-B9A0-4FAA6DD7E8BE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6383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8D4AD6-D6EF-4820-803C-780A0DFCDC83}" type="datetimeFigureOut">
              <a:rPr lang="pt-BR" smtClean="0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7DA9A-6495-4E28-93E5-62E4820215A6}" type="slidenum">
              <a:rPr lang="pt-BR" altLang="pt-BR" smtClean="0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6180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718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799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65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2541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74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4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2DFDE-72D8-43C7-A1B3-756BC8EB2105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64F8-27A5-442C-A40D-182E0E96F5C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80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139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679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733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809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125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50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96D65-F438-4338-8F81-DD7C3F8F3B44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7021D-5107-4EFE-92F4-68F96969926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55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2111-6927-4B1D-812D-108AA672EE79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FD947-8FAB-46A5-A406-EA915B2181A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8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1413D-FB7E-4A50-94D4-A3192C29172E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7358-29E1-44CA-8852-393A53149BB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17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F95B5-86F6-48A3-A5CD-D27FE6D4FED1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1DDB5-256D-420E-8B93-7951318711D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36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9175A-CE49-4F9A-91BE-56CCD28102F9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B212-B422-4B62-8919-089BF6F5B87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1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3B8C2-7F63-4EDA-AF2C-405CC80BC08C}" type="datetimeFigureOut">
              <a:rPr lang="pt-BR" smtClean="0"/>
              <a:pPr>
                <a:defRPr/>
              </a:pPr>
              <a:t>12/12/2018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0C242-55CC-4ED3-890D-20920134FBC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34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648450"/>
            <a:ext cx="91455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5"/>
            <a:ext cx="9161463" cy="73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261" y="25344"/>
            <a:ext cx="1289713" cy="738244"/>
          </a:xfrm>
          <a:prstGeom prst="roundRect">
            <a:avLst>
              <a:gd name="adj" fmla="val 0"/>
            </a:avLst>
          </a:prstGeom>
        </p:spPr>
      </p:pic>
      <p:pic>
        <p:nvPicPr>
          <p:cNvPr id="12" name="Imagem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5"/>
          <a:stretch/>
        </p:blipFill>
        <p:spPr bwMode="auto">
          <a:xfrm>
            <a:off x="0" y="8231"/>
            <a:ext cx="4572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55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D4AD6-D6EF-4820-803C-780A0DFCDC83}" type="datetimeFigureOut">
              <a:rPr lang="pt-BR"/>
              <a:pPr>
                <a:defRPr/>
              </a:pPr>
              <a:t>12/12/2018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97DA9A-6495-4E28-93E5-62E4820215A6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2640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14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C4488-7F30-4047-B2E0-C69FFC364FAB}" type="datetimeFigureOut">
              <a:rPr lang="pt-BR" smtClean="0"/>
              <a:t>12/12/2018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BC79-2A4B-4C66-9EFA-DACF66A7AB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361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xmlns="" id="{A1BC1F90-1472-4699-8D05-D6F159C72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CaixaDeTexto 2">
            <a:extLst>
              <a:ext uri="{FF2B5EF4-FFF2-40B4-BE49-F238E27FC236}">
                <a16:creationId xmlns:a16="http://schemas.microsoft.com/office/drawing/2014/main" xmlns="" id="{93554355-5FB4-4990-B18C-9130BAA3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6632"/>
            <a:ext cx="554461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POLÍTICA PÚBLICA DE EDUCAÇÃO INTEGRAL EM PERNAMBUCO: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10 ANOS DE HISTÓRIA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Profa. Ma. Maria Medeiros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Secretária Executiva de Educação Profissional</a:t>
            </a:r>
          </a:p>
        </p:txBody>
      </p:sp>
      <p:pic>
        <p:nvPicPr>
          <p:cNvPr id="5124" name="Imagem 3">
            <a:extLst>
              <a:ext uri="{FF2B5EF4-FFF2-40B4-BE49-F238E27FC236}">
                <a16:creationId xmlns:a16="http://schemas.microsoft.com/office/drawing/2014/main" xmlns="" id="{0F652301-1D26-4CE8-A3ED-29516769E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67000"/>
            <a:ext cx="21558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m 5">
            <a:extLst>
              <a:ext uri="{FF2B5EF4-FFF2-40B4-BE49-F238E27FC236}">
                <a16:creationId xmlns:a16="http://schemas.microsoft.com/office/drawing/2014/main" xmlns="" id="{FFDFE43F-5C1C-4441-B738-9EF404EE9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513263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m 6">
            <a:extLst>
              <a:ext uri="{FF2B5EF4-FFF2-40B4-BE49-F238E27FC236}">
                <a16:creationId xmlns:a16="http://schemas.microsoft.com/office/drawing/2014/main" xmlns="" id="{33BD45E7-F2E4-49EB-8F57-59F97E88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779463"/>
            <a:ext cx="21050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8491148-3403-46D3-B10E-B0E36748B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6" y="5151207"/>
            <a:ext cx="2459433" cy="1459862"/>
          </a:xfrm>
          <a:prstGeom prst="roundRect">
            <a:avLst>
              <a:gd name="adj" fmla="val 38145"/>
            </a:avLst>
          </a:prstGeom>
        </p:spPr>
      </p:pic>
      <p:pic>
        <p:nvPicPr>
          <p:cNvPr id="5128" name="Imagem 4">
            <a:extLst>
              <a:ext uri="{FF2B5EF4-FFF2-40B4-BE49-F238E27FC236}">
                <a16:creationId xmlns:a16="http://schemas.microsoft.com/office/drawing/2014/main" xmlns="" id="{4D67E3EB-BAE9-4C3A-9BCF-2B016CF0A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287713"/>
            <a:ext cx="215582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>
            <a:off x="908137" y="229420"/>
            <a:ext cx="8229863" cy="6238664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9" name="CaixaDeTexto 8"/>
          <p:cNvSpPr txBox="1"/>
          <p:nvPr/>
        </p:nvSpPr>
        <p:spPr>
          <a:xfrm>
            <a:off x="62247" y="1881673"/>
            <a:ext cx="4065603" cy="14033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POR RESULTADOS NA EDUCAÇÃO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00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6245484" y="3582099"/>
            <a:ext cx="2593717" cy="2134927"/>
            <a:chOff x="179663" y="1149669"/>
            <a:chExt cx="9036000" cy="7998296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63" r="17741" b="36018"/>
            <a:stretch/>
          </p:blipFill>
          <p:spPr>
            <a:xfrm>
              <a:off x="3097465" y="3826041"/>
              <a:ext cx="2622885" cy="2459175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63" y="1149669"/>
              <a:ext cx="9036000" cy="7998296"/>
            </a:xfrm>
            <a:prstGeom prst="rect">
              <a:avLst/>
            </a:prstGeom>
          </p:spPr>
        </p:pic>
      </p:grpSp>
      <p:sp>
        <p:nvSpPr>
          <p:cNvPr id="12" name="CaixaDeTexto 11"/>
          <p:cNvSpPr txBox="1"/>
          <p:nvPr/>
        </p:nvSpPr>
        <p:spPr>
          <a:xfrm>
            <a:off x="441409" y="2148340"/>
            <a:ext cx="7851539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86" dirty="0">
                <a:solidFill>
                  <a:srgbClr val="002060"/>
                </a:solidFill>
              </a:rPr>
              <a:t>O Pacto pela Educação é uma iniciativa que adapta ferramentas de Gestão por Resultados para o contexto da Rede Estadual de Educação. Adota conceitos e práticas gerenciais consolidadas, especialmente: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441409" y="3807770"/>
            <a:ext cx="7851539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86" dirty="0">
                <a:solidFill>
                  <a:srgbClr val="002060"/>
                </a:solidFill>
              </a:rPr>
              <a:t>Melhoria contínua;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41409" y="4365104"/>
            <a:ext cx="7851539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86" dirty="0">
                <a:solidFill>
                  <a:srgbClr val="002060"/>
                </a:solidFill>
              </a:rPr>
              <a:t>Intenso monitoramento;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41409" y="4887890"/>
            <a:ext cx="7851539" cy="41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86" dirty="0">
                <a:solidFill>
                  <a:srgbClr val="002060"/>
                </a:solidFill>
              </a:rPr>
              <a:t>Foco na resolução de problemas.</a:t>
            </a:r>
          </a:p>
        </p:txBody>
      </p:sp>
      <p:pic>
        <p:nvPicPr>
          <p:cNvPr id="17" name="Picture 2" descr="http://www.educacao.pe.gov.br/portal/upload/galeria/523/ppe_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" y="222927"/>
            <a:ext cx="3760976" cy="265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432" y="127101"/>
            <a:ext cx="2816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GESTÃO POR RESULTADOS</a:t>
            </a:r>
          </a:p>
        </p:txBody>
      </p:sp>
    </p:spTree>
    <p:extLst>
      <p:ext uri="{BB962C8B-B14F-4D97-AF65-F5344CB8AC3E}">
        <p14:creationId xmlns:p14="http://schemas.microsoft.com/office/powerpoint/2010/main" val="289177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02" y="3429000"/>
            <a:ext cx="4645729" cy="2666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307" y="1856254"/>
            <a:ext cx="4200752" cy="2805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aixaDeTexto 7"/>
          <p:cNvSpPr txBox="1"/>
          <p:nvPr/>
        </p:nvSpPr>
        <p:spPr>
          <a:xfrm>
            <a:off x="4412796" y="764704"/>
            <a:ext cx="4301097" cy="1055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86" b="1" dirty="0">
                <a:solidFill>
                  <a:srgbClr val="002060"/>
                </a:solidFill>
                <a:latin typeface="+mj-lt"/>
              </a:rPr>
              <a:t>Pactuação de metas em todas as Gerências Regionais de Educação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79" y="978442"/>
            <a:ext cx="4201393" cy="280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tângulo 2"/>
          <p:cNvSpPr/>
          <p:nvPr/>
        </p:nvSpPr>
        <p:spPr>
          <a:xfrm>
            <a:off x="78128" y="131380"/>
            <a:ext cx="2816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GESTÃO POR RESULTADOS</a:t>
            </a:r>
          </a:p>
        </p:txBody>
      </p:sp>
    </p:spTree>
    <p:extLst>
      <p:ext uri="{BB962C8B-B14F-4D97-AF65-F5344CB8AC3E}">
        <p14:creationId xmlns:p14="http://schemas.microsoft.com/office/powerpoint/2010/main" val="40079953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 t="9765" r="29172" b="6250"/>
          <a:stretch>
            <a:fillRect/>
          </a:stretch>
        </p:blipFill>
        <p:spPr bwMode="auto">
          <a:xfrm>
            <a:off x="36639" y="1015018"/>
            <a:ext cx="4800023" cy="3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t="8789" r="29722" b="7226"/>
          <a:stretch>
            <a:fillRect/>
          </a:stretch>
        </p:blipFill>
        <p:spPr bwMode="auto">
          <a:xfrm>
            <a:off x="4279396" y="3063245"/>
            <a:ext cx="4762819" cy="32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ângulo 1"/>
          <p:cNvSpPr/>
          <p:nvPr/>
        </p:nvSpPr>
        <p:spPr>
          <a:xfrm>
            <a:off x="71183" y="146128"/>
            <a:ext cx="2611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PACTO PELA EDUCAÇÃO</a:t>
            </a:r>
          </a:p>
        </p:txBody>
      </p:sp>
    </p:spTree>
    <p:extLst>
      <p:ext uri="{BB962C8B-B14F-4D97-AF65-F5344CB8AC3E}">
        <p14:creationId xmlns:p14="http://schemas.microsoft.com/office/powerpoint/2010/main" val="22386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327173"/>
            <a:ext cx="9175351" cy="6150224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47" y="2143825"/>
            <a:ext cx="4071603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RESULTADOS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0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593155" y="1197464"/>
          <a:ext cx="8178421" cy="38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ipse 4"/>
          <p:cNvSpPr/>
          <p:nvPr/>
        </p:nvSpPr>
        <p:spPr>
          <a:xfrm>
            <a:off x="1146410" y="5247211"/>
            <a:ext cx="473261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2,7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9225" y="5146409"/>
            <a:ext cx="8562351" cy="540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7" name="Elipse 6"/>
          <p:cNvSpPr/>
          <p:nvPr/>
        </p:nvSpPr>
        <p:spPr>
          <a:xfrm>
            <a:off x="2464928" y="5245276"/>
            <a:ext cx="473260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2,8</a:t>
            </a:r>
          </a:p>
        </p:txBody>
      </p:sp>
      <p:sp>
        <p:nvSpPr>
          <p:cNvPr id="8" name="Elipse 7"/>
          <p:cNvSpPr/>
          <p:nvPr/>
        </p:nvSpPr>
        <p:spPr>
          <a:xfrm>
            <a:off x="3806692" y="5243341"/>
            <a:ext cx="473259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3,0</a:t>
            </a:r>
          </a:p>
        </p:txBody>
      </p:sp>
      <p:sp>
        <p:nvSpPr>
          <p:cNvPr id="9" name="Elipse 8"/>
          <p:cNvSpPr/>
          <p:nvPr/>
        </p:nvSpPr>
        <p:spPr>
          <a:xfrm>
            <a:off x="5148457" y="5241406"/>
            <a:ext cx="473258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3,2</a:t>
            </a:r>
          </a:p>
        </p:txBody>
      </p:sp>
      <p:sp>
        <p:nvSpPr>
          <p:cNvPr id="10" name="Elipse 9"/>
          <p:cNvSpPr/>
          <p:nvPr/>
        </p:nvSpPr>
        <p:spPr>
          <a:xfrm>
            <a:off x="6490221" y="5239471"/>
            <a:ext cx="473258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3,6</a:t>
            </a:r>
          </a:p>
        </p:txBody>
      </p:sp>
      <p:sp>
        <p:nvSpPr>
          <p:cNvPr id="11" name="Elipse 10"/>
          <p:cNvSpPr/>
          <p:nvPr/>
        </p:nvSpPr>
        <p:spPr>
          <a:xfrm>
            <a:off x="7831987" y="5237536"/>
            <a:ext cx="473258" cy="351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4,0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09225" y="5301459"/>
            <a:ext cx="7555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METAS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6835" y="135352"/>
            <a:ext cx="2452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IDEB – ENSINO MÉDIO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INEP/MEC </a:t>
            </a:r>
          </a:p>
        </p:txBody>
      </p:sp>
    </p:spTree>
    <p:extLst>
      <p:ext uri="{BB962C8B-B14F-4D97-AF65-F5344CB8AC3E}">
        <p14:creationId xmlns:p14="http://schemas.microsoft.com/office/powerpoint/2010/main" val="243104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3"/>
          <p:cNvSpPr txBox="1"/>
          <p:nvPr/>
        </p:nvSpPr>
        <p:spPr>
          <a:xfrm>
            <a:off x="3551315" y="6281556"/>
            <a:ext cx="5413173" cy="310936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b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625" i="1" dirty="0">
                <a:solidFill>
                  <a:srgbClr val="002060"/>
                </a:solidFill>
                <a:latin typeface="Calibri" pitchFamily="34" charset="0"/>
              </a:rPr>
              <a:t> Fonte: </a:t>
            </a:r>
            <a:r>
              <a:rPr lang="pt-BR" sz="1625" i="1" dirty="0">
                <a:solidFill>
                  <a:srgbClr val="002060"/>
                </a:solidFill>
                <a:latin typeface="Calibri"/>
              </a:rPr>
              <a:t>INEP/MEC </a:t>
            </a:r>
            <a:endParaRPr lang="pt-BR" sz="1625" i="1" dirty="0">
              <a:solidFill>
                <a:srgbClr val="002060"/>
              </a:solidFill>
            </a:endParaRPr>
          </a:p>
        </p:txBody>
      </p:sp>
      <p:sp>
        <p:nvSpPr>
          <p:cNvPr id="171" name="CaixaDeTexto 170"/>
          <p:cNvSpPr txBox="1"/>
          <p:nvPr/>
        </p:nvSpPr>
        <p:spPr>
          <a:xfrm>
            <a:off x="73214" y="764704"/>
            <a:ext cx="5950899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1828" b="1" dirty="0">
                <a:solidFill>
                  <a:srgbClr val="002060"/>
                </a:solidFill>
                <a:latin typeface="+mj-lt"/>
                <a:cs typeface="Arial" charset="0"/>
              </a:rPr>
              <a:t>CRESCIMENTO CONTÍNUO</a:t>
            </a:r>
          </a:p>
        </p:txBody>
      </p:sp>
      <p:sp>
        <p:nvSpPr>
          <p:cNvPr id="172" name="CaixaDeTexto 171"/>
          <p:cNvSpPr txBox="1"/>
          <p:nvPr/>
        </p:nvSpPr>
        <p:spPr>
          <a:xfrm>
            <a:off x="179512" y="5373216"/>
            <a:ext cx="8496944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35" dirty="0">
                <a:solidFill>
                  <a:srgbClr val="002060"/>
                </a:solidFill>
              </a:rPr>
              <a:t>Apenas </a:t>
            </a:r>
            <a:r>
              <a:rPr lang="pt-BR" sz="2235" b="1" dirty="0">
                <a:solidFill>
                  <a:srgbClr val="002060"/>
                </a:solidFill>
              </a:rPr>
              <a:t>dois estados</a:t>
            </a:r>
            <a:r>
              <a:rPr lang="pt-BR" sz="2235" dirty="0">
                <a:solidFill>
                  <a:srgbClr val="002060"/>
                </a:solidFill>
              </a:rPr>
              <a:t> </a:t>
            </a:r>
            <a:r>
              <a:rPr lang="pt-BR" sz="2235" b="1" dirty="0">
                <a:solidFill>
                  <a:srgbClr val="002060"/>
                </a:solidFill>
              </a:rPr>
              <a:t>cresceram em todas as edições</a:t>
            </a:r>
            <a:r>
              <a:rPr lang="pt-BR" sz="2235" dirty="0">
                <a:solidFill>
                  <a:srgbClr val="002060"/>
                </a:solidFill>
              </a:rPr>
              <a:t> desde 2007: </a:t>
            </a:r>
            <a:r>
              <a:rPr lang="pt-BR" sz="2235" b="1" dirty="0">
                <a:solidFill>
                  <a:srgbClr val="002060"/>
                </a:solidFill>
              </a:rPr>
              <a:t>Pernambuco</a:t>
            </a:r>
            <a:r>
              <a:rPr lang="pt-BR" sz="2235" dirty="0">
                <a:solidFill>
                  <a:srgbClr val="002060"/>
                </a:solidFill>
              </a:rPr>
              <a:t> e Piauí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835" y="135352"/>
            <a:ext cx="24529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IDEB – ENSINO MÉDIO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/>
          </p:nvPr>
        </p:nvGraphicFramePr>
        <p:xfrm>
          <a:off x="323528" y="1211321"/>
          <a:ext cx="8640960" cy="408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19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/>
          <p:cNvGraphicFramePr>
            <a:graphicFrameLocks/>
          </p:cNvGraphicFramePr>
          <p:nvPr>
            <p:extLst/>
          </p:nvPr>
        </p:nvGraphicFramePr>
        <p:xfrm>
          <a:off x="251520" y="980728"/>
          <a:ext cx="8712968" cy="525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tângulo 16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INEP/MEC 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1116448" y="2690816"/>
            <a:ext cx="7566991" cy="450152"/>
            <a:chOff x="-1881790" y="1106640"/>
            <a:chExt cx="6390337" cy="450152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-1881790" y="1514719"/>
              <a:ext cx="6323629" cy="420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"/>
            <p:cNvSpPr txBox="1"/>
            <p:nvPr/>
          </p:nvSpPr>
          <p:spPr>
            <a:xfrm>
              <a:off x="2204291" y="1106640"/>
              <a:ext cx="2304256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BR" sz="2000" b="1" dirty="0">
                  <a:solidFill>
                    <a:srgbClr val="FF0000"/>
                  </a:solidFill>
                </a:rPr>
                <a:t>Média Brasil = 3,5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1151743" y="2254635"/>
            <a:ext cx="7541409" cy="384448"/>
            <a:chOff x="-1860186" y="1106640"/>
            <a:chExt cx="6368733" cy="384448"/>
          </a:xfrm>
        </p:grpSpPr>
        <p:cxnSp>
          <p:nvCxnSpPr>
            <p:cNvPr id="23" name="Conector reto 22"/>
            <p:cNvCxnSpPr/>
            <p:nvPr/>
          </p:nvCxnSpPr>
          <p:spPr>
            <a:xfrm flipV="1">
              <a:off x="-1860186" y="1484784"/>
              <a:ext cx="6293227" cy="630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1"/>
            <p:cNvSpPr txBox="1"/>
            <p:nvPr/>
          </p:nvSpPr>
          <p:spPr>
            <a:xfrm>
              <a:off x="1757355" y="1106640"/>
              <a:ext cx="2751192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pt-BR" sz="2000" b="1" dirty="0">
                  <a:solidFill>
                    <a:srgbClr val="007434"/>
                  </a:solidFill>
                </a:rPr>
                <a:t>Média Pernambuco = 4,0</a:t>
              </a:r>
            </a:p>
          </p:txBody>
        </p:sp>
      </p:grpSp>
      <p:sp>
        <p:nvSpPr>
          <p:cNvPr id="2" name="Retângulo 1"/>
          <p:cNvSpPr/>
          <p:nvPr/>
        </p:nvSpPr>
        <p:spPr>
          <a:xfrm>
            <a:off x="77167" y="151584"/>
            <a:ext cx="535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ENSINO MÉDIO - IDEB 2017 – POR TIPO DE ESCOLA</a:t>
            </a:r>
          </a:p>
        </p:txBody>
      </p:sp>
    </p:spTree>
    <p:extLst>
      <p:ext uri="{BB962C8B-B14F-4D97-AF65-F5344CB8AC3E}">
        <p14:creationId xmlns:p14="http://schemas.microsoft.com/office/powerpoint/2010/main" val="42366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648405" y="2952687"/>
            <a:ext cx="6084000" cy="407640"/>
            <a:chOff x="-2277054" y="1149152"/>
            <a:chExt cx="6718893" cy="407640"/>
          </a:xfrm>
        </p:grpSpPr>
        <p:cxnSp>
          <p:nvCxnSpPr>
            <p:cNvPr id="5" name="Conector reto 4"/>
            <p:cNvCxnSpPr/>
            <p:nvPr/>
          </p:nvCxnSpPr>
          <p:spPr>
            <a:xfrm flipV="1">
              <a:off x="-2182897" y="1484784"/>
              <a:ext cx="6624736" cy="7200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"/>
            <p:cNvSpPr txBox="1"/>
            <p:nvPr/>
          </p:nvSpPr>
          <p:spPr>
            <a:xfrm>
              <a:off x="-2277054" y="1149152"/>
              <a:ext cx="2304256" cy="36004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2000" b="1" dirty="0">
                  <a:solidFill>
                    <a:srgbClr val="FF0000"/>
                  </a:solidFill>
                </a:rPr>
                <a:t>Média Brasil = 3,5</a:t>
              </a:r>
            </a:p>
          </p:txBody>
        </p:sp>
      </p:grp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918304"/>
              </p:ext>
            </p:extLst>
          </p:nvPr>
        </p:nvGraphicFramePr>
        <p:xfrm>
          <a:off x="318752" y="2276872"/>
          <a:ext cx="7668852" cy="3773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Agrupar 9"/>
          <p:cNvGrpSpPr/>
          <p:nvPr/>
        </p:nvGrpSpPr>
        <p:grpSpPr>
          <a:xfrm>
            <a:off x="6948264" y="2014872"/>
            <a:ext cx="908340" cy="4108041"/>
            <a:chOff x="6859776" y="2014872"/>
            <a:chExt cx="908340" cy="4108041"/>
          </a:xfrm>
        </p:grpSpPr>
        <p:sp>
          <p:nvSpPr>
            <p:cNvPr id="11" name="Retângulo 10"/>
            <p:cNvSpPr/>
            <p:nvPr/>
          </p:nvSpPr>
          <p:spPr>
            <a:xfrm>
              <a:off x="7134792" y="2507644"/>
              <a:ext cx="324000" cy="3024000"/>
            </a:xfrm>
            <a:prstGeom prst="rect">
              <a:avLst/>
            </a:prstGeom>
            <a:solidFill>
              <a:srgbClr val="688FC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859776" y="5661248"/>
              <a:ext cx="908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1F497D"/>
                  </a:solidFill>
                </a:rPr>
                <a:t>2016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882727" y="2014872"/>
              <a:ext cx="8281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dirty="0">
                  <a:solidFill>
                    <a:srgbClr val="1F497D"/>
                  </a:solidFill>
                </a:rPr>
                <a:t>4,1</a:t>
              </a: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640580" y="1283508"/>
            <a:ext cx="973803" cy="4839405"/>
            <a:chOff x="7552092" y="1283508"/>
            <a:chExt cx="973803" cy="4839405"/>
          </a:xfrm>
        </p:grpSpPr>
        <p:sp>
          <p:nvSpPr>
            <p:cNvPr id="2" name="Retângulo 1"/>
            <p:cNvSpPr/>
            <p:nvPr/>
          </p:nvSpPr>
          <p:spPr>
            <a:xfrm>
              <a:off x="7812360" y="1802312"/>
              <a:ext cx="324000" cy="3718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617555" y="5661248"/>
              <a:ext cx="908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rgbClr val="1F497D"/>
                  </a:solidFill>
                </a:rPr>
                <a:t>2017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552092" y="1283508"/>
              <a:ext cx="8281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>
                  <a:solidFill>
                    <a:srgbClr val="00B050"/>
                  </a:solidFill>
                </a:rPr>
                <a:t>4,5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4269220" y="62355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CAED/UFJF 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973" y="130212"/>
            <a:ext cx="4696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SÉRIE HISTÓRICA DO IDEPE – ENSINO MÉDIO</a:t>
            </a:r>
          </a:p>
        </p:txBody>
      </p:sp>
    </p:spTree>
    <p:extLst>
      <p:ext uri="{BB962C8B-B14F-4D97-AF65-F5344CB8AC3E}">
        <p14:creationId xmlns:p14="http://schemas.microsoft.com/office/powerpoint/2010/main" val="121382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4"/>
          <a:stretch/>
        </p:blipFill>
        <p:spPr>
          <a:xfrm>
            <a:off x="1331640" y="336330"/>
            <a:ext cx="7812360" cy="6117006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9" name="CaixaDeTexto 8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DA TAXA DE ABANDONO ESCOLAR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71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197" cy="6524964"/>
          </a:xfrm>
          <a:prstGeom prst="rect">
            <a:avLst/>
          </a:prstGeom>
        </p:spPr>
      </p:pic>
      <p:pic>
        <p:nvPicPr>
          <p:cNvPr id="5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91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7" name="CaixaDeTexto 6"/>
          <p:cNvSpPr txBox="1"/>
          <p:nvPr/>
        </p:nvSpPr>
        <p:spPr>
          <a:xfrm>
            <a:off x="62247" y="2290295"/>
            <a:ext cx="3990975" cy="5909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EIXOS ESTRATÉGICOS</a:t>
            </a: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0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1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90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ráfico 217"/>
          <p:cNvGraphicFramePr>
            <a:graphicFrameLocks noGrp="1"/>
          </p:cNvGraphicFramePr>
          <p:nvPr>
            <p:extLst/>
          </p:nvPr>
        </p:nvGraphicFramePr>
        <p:xfrm>
          <a:off x="-238283" y="2255773"/>
          <a:ext cx="10044608" cy="325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 noGrp="1"/>
          </p:cNvGraphicFramePr>
          <p:nvPr>
            <p:extLst/>
          </p:nvPr>
        </p:nvGraphicFramePr>
        <p:xfrm flipH="1" flipV="1">
          <a:off x="-2988840" y="1858375"/>
          <a:ext cx="2736304" cy="28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Agrupar 14"/>
          <p:cNvGrpSpPr/>
          <p:nvPr/>
        </p:nvGrpSpPr>
        <p:grpSpPr>
          <a:xfrm>
            <a:off x="137961" y="1560172"/>
            <a:ext cx="1536171" cy="1409380"/>
            <a:chOff x="11521405" y="1812822"/>
            <a:chExt cx="5603324" cy="5603324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1405" y="1812822"/>
              <a:ext cx="5603324" cy="5603324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12572028" y="2998399"/>
              <a:ext cx="3312370" cy="3573011"/>
            </a:xfrm>
            <a:prstGeom prst="rect">
              <a:avLst/>
            </a:prstGeom>
            <a:noFill/>
          </p:spPr>
          <p:txBody>
            <a:bodyPr wrap="square" lIns="18286" tIns="18286" rIns="18286" bIns="18286" rtlCol="0">
              <a:spAutoFit/>
            </a:bodyPr>
            <a:lstStyle/>
            <a:p>
              <a:pPr algn="ctr"/>
              <a:r>
                <a:rPr lang="pt-BR" sz="1400" dirty="0">
                  <a:solidFill>
                    <a:schemeClr val="accent1">
                      <a:lumMod val="50000"/>
                    </a:schemeClr>
                  </a:solidFill>
                  <a:latin typeface="Britannic Bold" panose="020B0903060703020204" pitchFamily="34" charset="0"/>
                </a:rPr>
                <a:t>MENOR TAXA DE ABANDONO DO PAÍS</a:t>
              </a: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62957" y="11593"/>
            <a:ext cx="7046279" cy="660607"/>
          </a:xfrm>
          <a:prstGeom prst="rect">
            <a:avLst/>
          </a:prstGeom>
          <a:noFill/>
        </p:spPr>
        <p:txBody>
          <a:bodyPr wrap="square" lIns="44618" tIns="22309" rIns="44618" bIns="22309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TAXA DE ABANDONO  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ENSINO MÉDIO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30837" y="5562953"/>
            <a:ext cx="722733" cy="2136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24,0%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898922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20,3%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675784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15,7%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2435093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12,7%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3215341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11,3%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973329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8,4%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4732638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5,2%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500723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3,5%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6268808" y="5562953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2,5%</a:t>
            </a:r>
          </a:p>
        </p:txBody>
      </p:sp>
      <p:sp>
        <p:nvSpPr>
          <p:cNvPr id="6" name="Seta para a Direita Listrada 5"/>
          <p:cNvSpPr/>
          <p:nvPr/>
        </p:nvSpPr>
        <p:spPr>
          <a:xfrm>
            <a:off x="8570412" y="5459059"/>
            <a:ext cx="438906" cy="418213"/>
          </a:xfrm>
          <a:prstGeom prst="striped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556627" y="62119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INEP/MEC 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053115" y="5559771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1,7%</a:t>
            </a:r>
          </a:p>
        </p:txBody>
      </p:sp>
      <p:sp>
        <p:nvSpPr>
          <p:cNvPr id="151" name="CaixaDeTexto 1"/>
          <p:cNvSpPr txBox="1"/>
          <p:nvPr/>
        </p:nvSpPr>
        <p:spPr>
          <a:xfrm>
            <a:off x="6705169" y="-4347864"/>
            <a:ext cx="1323215" cy="4902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>
                <a:latin typeface="Century Gothic" panose="020B0502020202020204" pitchFamily="34" charset="0"/>
              </a:rPr>
              <a:t>4,5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5786" y="4099689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26º</a:t>
            </a:r>
          </a:p>
        </p:txBody>
      </p:sp>
      <p:sp>
        <p:nvSpPr>
          <p:cNvPr id="207" name="CaixaDeTexto 206"/>
          <p:cNvSpPr txBox="1"/>
          <p:nvPr/>
        </p:nvSpPr>
        <p:spPr>
          <a:xfrm>
            <a:off x="887535" y="38796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20º</a:t>
            </a:r>
          </a:p>
        </p:txBody>
      </p:sp>
      <p:sp>
        <p:nvSpPr>
          <p:cNvPr id="208" name="CaixaDeTexto 207"/>
          <p:cNvSpPr txBox="1"/>
          <p:nvPr/>
        </p:nvSpPr>
        <p:spPr>
          <a:xfrm>
            <a:off x="1669263" y="3638341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17º</a:t>
            </a:r>
          </a:p>
        </p:txBody>
      </p:sp>
      <p:sp>
        <p:nvSpPr>
          <p:cNvPr id="209" name="CaixaDeTexto 208"/>
          <p:cNvSpPr txBox="1"/>
          <p:nvPr/>
        </p:nvSpPr>
        <p:spPr>
          <a:xfrm>
            <a:off x="2403734" y="3511957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15º</a:t>
            </a:r>
          </a:p>
        </p:txBody>
      </p:sp>
      <p:sp>
        <p:nvSpPr>
          <p:cNvPr id="210" name="CaixaDeTexto 209"/>
          <p:cNvSpPr txBox="1"/>
          <p:nvPr/>
        </p:nvSpPr>
        <p:spPr>
          <a:xfrm>
            <a:off x="3208031" y="3217157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11º</a:t>
            </a:r>
          </a:p>
        </p:txBody>
      </p:sp>
      <p:sp>
        <p:nvSpPr>
          <p:cNvPr id="211" name="CaixaDeTexto 210"/>
          <p:cNvSpPr txBox="1"/>
          <p:nvPr/>
        </p:nvSpPr>
        <p:spPr>
          <a:xfrm>
            <a:off x="3999517" y="2512162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5º</a:t>
            </a:r>
          </a:p>
        </p:txBody>
      </p:sp>
      <p:sp>
        <p:nvSpPr>
          <p:cNvPr id="212" name="CaixaDeTexto 211"/>
          <p:cNvSpPr txBox="1"/>
          <p:nvPr/>
        </p:nvSpPr>
        <p:spPr>
          <a:xfrm>
            <a:off x="4721474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</a:p>
        </p:txBody>
      </p:sp>
      <p:sp>
        <p:nvSpPr>
          <p:cNvPr id="213" name="CaixaDeTexto 212"/>
          <p:cNvSpPr txBox="1"/>
          <p:nvPr/>
        </p:nvSpPr>
        <p:spPr>
          <a:xfrm>
            <a:off x="6299365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</a:p>
        </p:txBody>
      </p:sp>
      <p:sp>
        <p:nvSpPr>
          <p:cNvPr id="214" name="CaixaDeTexto 213"/>
          <p:cNvSpPr txBox="1"/>
          <p:nvPr/>
        </p:nvSpPr>
        <p:spPr>
          <a:xfrm>
            <a:off x="5494537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</a:p>
        </p:txBody>
      </p:sp>
      <p:sp>
        <p:nvSpPr>
          <p:cNvPr id="215" name="CaixaDeTexto 214"/>
          <p:cNvSpPr txBox="1"/>
          <p:nvPr/>
        </p:nvSpPr>
        <p:spPr>
          <a:xfrm>
            <a:off x="7115689" y="1341659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</a:p>
        </p:txBody>
      </p:sp>
      <p:sp>
        <p:nvSpPr>
          <p:cNvPr id="216" name="CaixaDeTexto 215"/>
          <p:cNvSpPr txBox="1"/>
          <p:nvPr/>
        </p:nvSpPr>
        <p:spPr>
          <a:xfrm>
            <a:off x="7792841" y="1340768"/>
            <a:ext cx="8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Britannic Bold" panose="020B0903060703020204" pitchFamily="34" charset="0"/>
              </a:rPr>
              <a:t>1º</a:t>
            </a:r>
          </a:p>
        </p:txBody>
      </p:sp>
      <p:sp>
        <p:nvSpPr>
          <p:cNvPr id="217" name="Retângulo 216"/>
          <p:cNvSpPr/>
          <p:nvPr/>
        </p:nvSpPr>
        <p:spPr>
          <a:xfrm>
            <a:off x="7814584" y="5559771"/>
            <a:ext cx="722733" cy="21679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1,5%</a:t>
            </a:r>
          </a:p>
        </p:txBody>
      </p:sp>
      <p:pic>
        <p:nvPicPr>
          <p:cNvPr id="219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7889452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7884368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7884368" y="1970708"/>
            <a:ext cx="648072" cy="28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7146405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7141321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7141321" y="1970708"/>
            <a:ext cx="648072" cy="28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6382936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6377852" y="1680092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6377852" y="1949992"/>
            <a:ext cx="648072" cy="284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5611570" y="3995367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5606486" y="170080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5606486" y="1970707"/>
            <a:ext cx="648072" cy="28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4848101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4843017" y="1680092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4852651" y="1938384"/>
            <a:ext cx="648072" cy="2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4085074" y="3974651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4081285" y="2837388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30123" r="49656" b="32110"/>
          <a:stretch/>
        </p:blipFill>
        <p:spPr bwMode="auto">
          <a:xfrm>
            <a:off x="4081285" y="3168661"/>
            <a:ext cx="648072" cy="16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3324581" y="3974650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3323622" y="3582160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2548807" y="3826914"/>
            <a:ext cx="510481" cy="13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4326"/>
          <a:stretch/>
        </p:blipFill>
        <p:spPr bwMode="auto">
          <a:xfrm>
            <a:off x="1778697" y="3974650"/>
            <a:ext cx="510481" cy="11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1776828" y="3964507"/>
            <a:ext cx="553097" cy="70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71897" r="54326"/>
          <a:stretch/>
        </p:blipFill>
        <p:spPr bwMode="auto">
          <a:xfrm>
            <a:off x="1003882" y="4797152"/>
            <a:ext cx="510481" cy="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38405"/>
          <a:stretch/>
        </p:blipFill>
        <p:spPr bwMode="auto">
          <a:xfrm>
            <a:off x="999230" y="4255134"/>
            <a:ext cx="553097" cy="54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71897" r="54326"/>
          <a:stretch/>
        </p:blipFill>
        <p:spPr bwMode="auto">
          <a:xfrm>
            <a:off x="279532" y="4805539"/>
            <a:ext cx="510481" cy="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2" descr="Imagem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8" b="90000" l="10000" r="90000">
                        <a14:foregroundMark x1="36875" y1="80182" x2="36875" y2="80182"/>
                        <a14:foregroundMark x1="40208" y1="75091" x2="40208" y2="75091"/>
                        <a14:foregroundMark x1="41458" y1="87091" x2="41458" y2="87091"/>
                        <a14:foregroundMark x1="33125" y1="87818" x2="33125" y2="8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0" r="52880" b="55724"/>
          <a:stretch/>
        </p:blipFill>
        <p:spPr bwMode="auto">
          <a:xfrm>
            <a:off x="275786" y="4419657"/>
            <a:ext cx="553097" cy="3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25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 noGrp="1"/>
          </p:cNvGraphicFramePr>
          <p:nvPr>
            <p:extLst/>
          </p:nvPr>
        </p:nvGraphicFramePr>
        <p:xfrm flipH="1" flipV="1">
          <a:off x="-2988840" y="1858375"/>
          <a:ext cx="2736304" cy="28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CaixaDeTexto 23"/>
          <p:cNvSpPr txBox="1"/>
          <p:nvPr/>
        </p:nvSpPr>
        <p:spPr>
          <a:xfrm>
            <a:off x="62957" y="11593"/>
            <a:ext cx="7046279" cy="660607"/>
          </a:xfrm>
          <a:prstGeom prst="rect">
            <a:avLst/>
          </a:prstGeom>
          <a:noFill/>
        </p:spPr>
        <p:txBody>
          <a:bodyPr wrap="square" lIns="44618" tIns="22309" rIns="44618" bIns="22309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TAXA DE DISTORÇÃO IDADE-ANO  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charset="0"/>
              </a:rPr>
              <a:t>ENSINO MÉDIO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556627" y="62119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i="1" dirty="0">
                <a:solidFill>
                  <a:srgbClr val="002060"/>
                </a:solidFill>
              </a:rPr>
              <a:t> Fonte: INEP/MEC </a:t>
            </a:r>
          </a:p>
        </p:txBody>
      </p:sp>
      <p:sp>
        <p:nvSpPr>
          <p:cNvPr id="151" name="CaixaDeTexto 1"/>
          <p:cNvSpPr txBox="1"/>
          <p:nvPr/>
        </p:nvSpPr>
        <p:spPr>
          <a:xfrm>
            <a:off x="6705169" y="-4347864"/>
            <a:ext cx="1323215" cy="49029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dirty="0">
                <a:latin typeface="Century Gothic" panose="020B0502020202020204" pitchFamily="34" charset="0"/>
              </a:rPr>
              <a:t>4,5</a:t>
            </a:r>
          </a:p>
        </p:txBody>
      </p:sp>
      <p:graphicFrame>
        <p:nvGraphicFramePr>
          <p:cNvPr id="60" name="Gráfico 59"/>
          <p:cNvGraphicFramePr>
            <a:graphicFrameLocks/>
          </p:cNvGraphicFramePr>
          <p:nvPr>
            <p:extLst/>
          </p:nvPr>
        </p:nvGraphicFramePr>
        <p:xfrm>
          <a:off x="-612576" y="1124744"/>
          <a:ext cx="583264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1" name="Gráfico 60"/>
          <p:cNvGraphicFramePr>
            <a:graphicFrameLocks/>
          </p:cNvGraphicFramePr>
          <p:nvPr>
            <p:extLst/>
          </p:nvPr>
        </p:nvGraphicFramePr>
        <p:xfrm>
          <a:off x="4419169" y="1124744"/>
          <a:ext cx="4572000" cy="41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3275856" y="5373216"/>
          <a:ext cx="2811076" cy="773121"/>
        </p:xfrm>
        <a:graphic>
          <a:graphicData uri="http://schemas.openxmlformats.org/drawingml/2006/table">
            <a:tbl>
              <a:tblPr/>
              <a:tblGrid>
                <a:gridCol w="258719">
                  <a:extLst>
                    <a:ext uri="{9D8B030D-6E8A-4147-A177-3AD203B41FA5}">
                      <a16:colId xmlns:a16="http://schemas.microsoft.com/office/drawing/2014/main" xmlns="" val="3546408876"/>
                    </a:ext>
                  </a:extLst>
                </a:gridCol>
                <a:gridCol w="2552357">
                  <a:extLst>
                    <a:ext uri="{9D8B030D-6E8A-4147-A177-3AD203B41FA5}">
                      <a16:colId xmlns:a16="http://schemas.microsoft.com/office/drawing/2014/main" xmlns="" val="3577752649"/>
                    </a:ext>
                  </a:extLst>
                </a:gridCol>
              </a:tblGrid>
              <a:tr h="25770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MS Sans Serif"/>
                        </a:rPr>
                        <a:t>% com</a:t>
                      </a:r>
                      <a:r>
                        <a:rPr lang="pt-BR" sz="1400" b="0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MS Sans Serif"/>
                        </a:rPr>
                        <a:t> distorção</a:t>
                      </a:r>
                      <a:endParaRPr lang="pt-BR" sz="1400" b="0" i="0" u="none" strike="noStrike" dirty="0">
                        <a:solidFill>
                          <a:srgbClr val="002060"/>
                        </a:solidFill>
                        <a:effectLst/>
                        <a:latin typeface="MS Sans Serif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9353550"/>
                  </a:ext>
                </a:extLst>
              </a:tr>
              <a:tr h="257707">
                <a:tc>
                  <a:txBody>
                    <a:bodyPr/>
                    <a:lstStyle/>
                    <a:p>
                      <a:pPr algn="l" fontAlgn="b"/>
                      <a:endParaRPr lang="pt-BR" sz="14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solidFill>
                          <a:srgbClr val="002060"/>
                        </a:solidFill>
                        <a:effectLst/>
                        <a:latin typeface="MS Sans Serif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083172"/>
                  </a:ext>
                </a:extLst>
              </a:tr>
              <a:tr h="257707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effectLst/>
                          <a:latin typeface="MS Sans Serif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2060"/>
                          </a:solidFill>
                          <a:effectLst/>
                          <a:latin typeface="MS Sans Serif"/>
                        </a:rPr>
                        <a:t>% sem distorção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4824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5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0" grpId="0">
        <p:bldAsOne/>
      </p:bldGraphic>
      <p:bldGraphic spid="61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" y="170218"/>
            <a:ext cx="9096315" cy="60122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83884" y="2853254"/>
            <a:ext cx="782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6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highlight>
                  <a:srgbClr val="000080"/>
                </a:highlight>
              </a:rPr>
              <a:t>“ PREPARA PARA A VIDA”   </a:t>
            </a:r>
          </a:p>
        </p:txBody>
      </p:sp>
      <p:sp>
        <p:nvSpPr>
          <p:cNvPr id="5" name="AutoShape 6" descr="http://2.bp.blogspot.com/-1W35FmfyVkg/VBm414d-A2I/AAAAAAAADiM/_PAUQpkfwI0/s1600/IMG_6984.JPG"/>
          <p:cNvSpPr>
            <a:spLocks noChangeAspect="1" noChangeArrowheads="1"/>
          </p:cNvSpPr>
          <p:nvPr/>
        </p:nvSpPr>
        <p:spPr bwMode="auto">
          <a:xfrm>
            <a:off x="338001" y="533542"/>
            <a:ext cx="278461" cy="2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344" tIns="42672" rIns="85344" bIns="42672" numCol="1" anchor="t" anchorCtr="0" compatLnSpc="1">
            <a:prstTxWarp prst="textNoShape">
              <a:avLst/>
            </a:prstTxWarp>
          </a:bodyPr>
          <a:lstStyle/>
          <a:p>
            <a:endParaRPr lang="pt-BR" sz="3173"/>
          </a:p>
        </p:txBody>
      </p:sp>
    </p:spTree>
    <p:extLst>
      <p:ext uri="{BB962C8B-B14F-4D97-AF65-F5344CB8AC3E}">
        <p14:creationId xmlns:p14="http://schemas.microsoft.com/office/powerpoint/2010/main" val="2695411092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2"/>
          <p:cNvSpPr txBox="1">
            <a:spLocks noChangeArrowheads="1"/>
          </p:cNvSpPr>
          <p:nvPr/>
        </p:nvSpPr>
        <p:spPr bwMode="auto">
          <a:xfrm>
            <a:off x="179512" y="236835"/>
            <a:ext cx="4896544" cy="251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itchFamily="34" charset="0"/>
              </a:rPr>
              <a:t>Obrigada!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Arial" panose="020B0604020202020204" pitchFamily="34" charset="0"/>
              <a:ea typeface="Segoe UI Black" pitchFamily="34" charset="0"/>
            </a:endParaRPr>
          </a:p>
          <a:p>
            <a:pPr algn="ctr">
              <a:buNone/>
              <a:defRPr/>
            </a:pP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Profa. Ma. Maria Medeiros</a:t>
            </a:r>
          </a:p>
          <a:p>
            <a:pPr algn="ctr">
              <a:buNone/>
              <a:defRPr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Secretária Executiva de Educação Profissional</a:t>
            </a:r>
            <a:endParaRPr lang="pt-BR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buNone/>
              <a:defRPr/>
            </a:pPr>
            <a:r>
              <a:rPr lang="pt-BR" sz="1800" dirty="0">
                <a:solidFill>
                  <a:schemeClr val="bg1"/>
                </a:solidFill>
                <a:latin typeface="Arial" panose="020B0604020202020204" pitchFamily="34" charset="0"/>
              </a:rPr>
              <a:t>gabinete.seep@gmail.com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entury Gothic" panose="020B0502020202020204" pitchFamily="34" charset="0"/>
              <a:ea typeface="Segoe UI Black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6" y="5151207"/>
            <a:ext cx="2459433" cy="1459862"/>
          </a:xfrm>
          <a:prstGeom prst="roundRect">
            <a:avLst>
              <a:gd name="adj" fmla="val 38145"/>
            </a:avLst>
          </a:prstGeom>
        </p:spPr>
      </p:pic>
      <p:pic>
        <p:nvPicPr>
          <p:cNvPr id="15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67000"/>
            <a:ext cx="215582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4513263"/>
            <a:ext cx="21558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779463"/>
            <a:ext cx="21050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287713"/>
            <a:ext cx="215582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42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ixaDeTexto 4"/>
          <p:cNvSpPr txBox="1">
            <a:spLocks noChangeArrowheads="1"/>
          </p:cNvSpPr>
          <p:nvPr/>
        </p:nvSpPr>
        <p:spPr bwMode="auto">
          <a:xfrm>
            <a:off x="258316" y="2177029"/>
            <a:ext cx="8300297" cy="165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2613" dirty="0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Novos insumos pedagógicos e oferta de experiências inovadoras para tornar a escola mais atrativa e potencializar o aprendizado;</a:t>
            </a:r>
          </a:p>
        </p:txBody>
      </p:sp>
      <p:sp>
        <p:nvSpPr>
          <p:cNvPr id="6" name="CaixaDeTexto 4"/>
          <p:cNvSpPr txBox="1">
            <a:spLocks noChangeArrowheads="1"/>
          </p:cNvSpPr>
          <p:nvPr/>
        </p:nvSpPr>
        <p:spPr bwMode="auto">
          <a:xfrm>
            <a:off x="258432" y="1268760"/>
            <a:ext cx="8300297" cy="4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Infraestrutura escolar;</a:t>
            </a:r>
          </a:p>
        </p:txBody>
      </p:sp>
      <p:sp>
        <p:nvSpPr>
          <p:cNvPr id="8" name="CaixaDeTexto 4"/>
          <p:cNvSpPr txBox="1">
            <a:spLocks noChangeArrowheads="1"/>
          </p:cNvSpPr>
          <p:nvPr/>
        </p:nvSpPr>
        <p:spPr bwMode="auto">
          <a:xfrm>
            <a:off x="258432" y="3652392"/>
            <a:ext cx="8300297" cy="12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endParaRPr lang="pt-BR" altLang="pt-BR" sz="2613" dirty="0">
              <a:solidFill>
                <a:srgbClr val="00206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Pacto pela Educação: Gestão por Resultados aplicada à Educação.</a:t>
            </a: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258432" y="1890093"/>
            <a:ext cx="8300297" cy="4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4618" tIns="22309" rIns="44618" bIns="223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pt-BR" altLang="pt-BR" sz="2613" dirty="0">
                <a:solidFill>
                  <a:srgbClr val="002060"/>
                </a:solidFill>
              </a:rPr>
              <a:t>Foco no Ensino Médio Integral e Técnico;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5652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EIXOS ESTRATÉGICOS PARA O ENSINO MÉDIO </a:t>
            </a:r>
          </a:p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EM PERNAMBUCO</a:t>
            </a:r>
          </a:p>
        </p:txBody>
      </p:sp>
    </p:spTree>
    <p:extLst>
      <p:ext uri="{BB962C8B-B14F-4D97-AF65-F5344CB8AC3E}">
        <p14:creationId xmlns:p14="http://schemas.microsoft.com/office/powerpoint/2010/main" val="42009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332656"/>
            <a:ext cx="9209894" cy="6094360"/>
          </a:xfrm>
          <a:prstGeom prst="rect">
            <a:avLst/>
          </a:prstGeom>
        </p:spPr>
      </p:pic>
      <p:pic>
        <p:nvPicPr>
          <p:cNvPr id="6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2482"/>
            <a:ext cx="50149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9"/>
          <p:cNvSpPr>
            <a:spLocks/>
          </p:cNvSpPr>
          <p:nvPr/>
        </p:nvSpPr>
        <p:spPr bwMode="auto">
          <a:xfrm>
            <a:off x="4422775" y="2357438"/>
            <a:ext cx="436563" cy="449262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8" name="CaixaDeTexto 7"/>
          <p:cNvSpPr txBox="1"/>
          <p:nvPr/>
        </p:nvSpPr>
        <p:spPr>
          <a:xfrm>
            <a:off x="62247" y="2085984"/>
            <a:ext cx="3990975" cy="9995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63220" tIns="81611" rIns="163220" bIns="81611" anchor="ctr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0064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NA EDUCAÇÃO INTEGRAL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133850" y="2349500"/>
            <a:ext cx="436563" cy="447675"/>
          </a:xfrm>
          <a:custGeom>
            <a:avLst/>
            <a:gdLst>
              <a:gd name="T0" fmla="*/ 451948021 w 1614"/>
              <a:gd name="T1" fmla="*/ 242775096 h 1733"/>
              <a:gd name="T2" fmla="*/ 210853337 w 1614"/>
              <a:gd name="T3" fmla="*/ 0 h 1733"/>
              <a:gd name="T4" fmla="*/ 0 w 1614"/>
              <a:gd name="T5" fmla="*/ 0 h 1733"/>
              <a:gd name="T6" fmla="*/ 241375142 w 1614"/>
              <a:gd name="T7" fmla="*/ 243055187 h 1733"/>
              <a:gd name="T8" fmla="*/ 0 w 1614"/>
              <a:gd name="T9" fmla="*/ 485830283 h 1733"/>
              <a:gd name="T10" fmla="*/ 210853337 w 1614"/>
              <a:gd name="T11" fmla="*/ 485830283 h 1733"/>
              <a:gd name="T12" fmla="*/ 451948021 w 1614"/>
              <a:gd name="T13" fmla="*/ 243335807 h 1733"/>
              <a:gd name="T14" fmla="*/ 451948021 w 1614"/>
              <a:gd name="T15" fmla="*/ 242775096 h 17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4" h="1733">
                <a:moveTo>
                  <a:pt x="1614" y="866"/>
                </a:moveTo>
                <a:lnTo>
                  <a:pt x="753" y="0"/>
                </a:lnTo>
                <a:lnTo>
                  <a:pt x="0" y="0"/>
                </a:lnTo>
                <a:lnTo>
                  <a:pt x="862" y="867"/>
                </a:lnTo>
                <a:lnTo>
                  <a:pt x="0" y="1733"/>
                </a:lnTo>
                <a:lnTo>
                  <a:pt x="753" y="1733"/>
                </a:lnTo>
                <a:lnTo>
                  <a:pt x="1614" y="868"/>
                </a:lnTo>
                <a:lnTo>
                  <a:pt x="1614" y="866"/>
                </a:lnTo>
                <a:close/>
              </a:path>
            </a:pathLst>
          </a:custGeom>
          <a:solidFill>
            <a:srgbClr val="006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345" tIns="42672" rIns="85345" bIns="42672"/>
          <a:lstStyle/>
          <a:p>
            <a:pPr>
              <a:defRPr/>
            </a:pPr>
            <a:endParaRPr lang="pt-BR" sz="6248" dirty="0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2771775" y="6480970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pt-BR" altLang="pt-BR" sz="1800" i="1" dirty="0">
                <a:solidFill>
                  <a:schemeClr val="bg1"/>
                </a:solidFill>
              </a:rPr>
              <a:t>Inauguração EREM Central Barreiros – Barreiros</a:t>
            </a:r>
          </a:p>
        </p:txBody>
      </p:sp>
      <p:pic>
        <p:nvPicPr>
          <p:cNvPr id="12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-24606"/>
            <a:ext cx="9180513" cy="471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5119" b="-18335"/>
          <a:stretch>
            <a:fillRect/>
          </a:stretch>
        </p:blipFill>
        <p:spPr bwMode="auto">
          <a:xfrm>
            <a:off x="-36513" y="6478588"/>
            <a:ext cx="9180513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26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3">
            <a:extLst>
              <a:ext uri="{FF2B5EF4-FFF2-40B4-BE49-F238E27FC236}">
                <a16:creationId xmlns:a16="http://schemas.microsoft.com/office/drawing/2014/main" xmlns="" id="{4FCCE881-BDC6-4B94-A297-3A9FDD35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648450"/>
            <a:ext cx="914558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60E6B635-05DC-4C16-B705-F0C5CADE0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6455" y="121306"/>
            <a:ext cx="1292403" cy="794682"/>
          </a:xfrm>
          <a:prstGeom prst="roundRect">
            <a:avLst>
              <a:gd name="adj" fmla="val 0"/>
            </a:avLst>
          </a:prstGeom>
        </p:spPr>
      </p:pic>
      <p:sp>
        <p:nvSpPr>
          <p:cNvPr id="8197" name="Rectangle 16">
            <a:extLst>
              <a:ext uri="{FF2B5EF4-FFF2-40B4-BE49-F238E27FC236}">
                <a16:creationId xmlns:a16="http://schemas.microsoft.com/office/drawing/2014/main" xmlns="" id="{655C9A75-47D7-4321-86DA-5BAF72184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038915" tIns="6348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8198" name="Rectangle 17">
            <a:extLst>
              <a:ext uri="{FF2B5EF4-FFF2-40B4-BE49-F238E27FC236}">
                <a16:creationId xmlns:a16="http://schemas.microsoft.com/office/drawing/2014/main" xmlns="" id="{E8B21D6E-F3D7-4249-8195-913519B3D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1841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8199" name="CaixaDeTexto 13">
            <a:extLst>
              <a:ext uri="{FF2B5EF4-FFF2-40B4-BE49-F238E27FC236}">
                <a16:creationId xmlns:a16="http://schemas.microsoft.com/office/drawing/2014/main" xmlns="" id="{E4AC4C9F-732D-4B86-9058-D6B5171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1952625"/>
            <a:ext cx="2105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ASSESSORIA</a:t>
            </a:r>
            <a:r>
              <a:rPr lang="pt-BR" altLang="pt-BR" sz="1800" b="1">
                <a:solidFill>
                  <a:schemeClr val="bg1"/>
                </a:solidFill>
              </a:rPr>
              <a:t> TÉCNICA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      Elaine Pereira</a:t>
            </a:r>
          </a:p>
        </p:txBody>
      </p:sp>
      <p:sp>
        <p:nvSpPr>
          <p:cNvPr id="8200" name="CaixaDeTexto 14">
            <a:extLst>
              <a:ext uri="{FF2B5EF4-FFF2-40B4-BE49-F238E27FC236}">
                <a16:creationId xmlns:a16="http://schemas.microsoft.com/office/drawing/2014/main" xmlns="" id="{580B1229-6F42-4038-AE5F-5D9B604B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971675"/>
            <a:ext cx="2566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ASSESSORIA</a:t>
            </a:r>
            <a:r>
              <a:rPr lang="pt-BR" altLang="pt-BR" sz="1600" b="1"/>
              <a:t> </a:t>
            </a:r>
            <a:r>
              <a:rPr lang="pt-BR" altLang="pt-BR" sz="1600" b="1">
                <a:solidFill>
                  <a:schemeClr val="bg1"/>
                </a:solidFill>
              </a:rPr>
              <a:t>DE</a:t>
            </a:r>
            <a:r>
              <a:rPr lang="pt-BR" altLang="pt-BR" sz="1600" b="1"/>
              <a:t> </a:t>
            </a:r>
            <a:r>
              <a:rPr lang="pt-BR" altLang="pt-BR" sz="1600" b="1">
                <a:solidFill>
                  <a:schemeClr val="bg1"/>
                </a:solidFill>
              </a:rPr>
              <a:t>EDUCAÇÃO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INTEGRAL E PROFISSIONAL</a:t>
            </a:r>
          </a:p>
        </p:txBody>
      </p:sp>
      <p:sp>
        <p:nvSpPr>
          <p:cNvPr id="8201" name="CaixaDeTexto 16">
            <a:extLst>
              <a:ext uri="{FF2B5EF4-FFF2-40B4-BE49-F238E27FC236}">
                <a16:creationId xmlns:a16="http://schemas.microsoft.com/office/drawing/2014/main" xmlns="" id="{38DA93EF-F174-4BE1-B72B-F814C522D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76400"/>
            <a:ext cx="23574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GERÊNCIA GERAL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DE EDUCAÇÃO PROFISSIONAL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</a:rPr>
              <a:t>Socorro Rodrigues</a:t>
            </a:r>
          </a:p>
        </p:txBody>
      </p:sp>
      <p:sp>
        <p:nvSpPr>
          <p:cNvPr id="8202" name="CaixaDeTexto 17">
            <a:extLst>
              <a:ext uri="{FF2B5EF4-FFF2-40B4-BE49-F238E27FC236}">
                <a16:creationId xmlns:a16="http://schemas.microsoft.com/office/drawing/2014/main" xmlns="" id="{FCED6790-1C9B-4ED5-92A8-F5A4E7AC4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775" y="3492500"/>
            <a:ext cx="2292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  SUPERINTENDÊNCIA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PEDAGÓGICA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Viviane Gomes</a:t>
            </a:r>
          </a:p>
        </p:txBody>
      </p:sp>
      <p:pic>
        <p:nvPicPr>
          <p:cNvPr id="8203" name="Imagem 1">
            <a:extLst>
              <a:ext uri="{FF2B5EF4-FFF2-40B4-BE49-F238E27FC236}">
                <a16:creationId xmlns:a16="http://schemas.microsoft.com/office/drawing/2014/main" xmlns="" id="{61E6299B-6CF1-4467-A87E-D7E6A35D6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27384"/>
            <a:ext cx="9110663" cy="122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tângulo 2">
            <a:extLst>
              <a:ext uri="{FF2B5EF4-FFF2-40B4-BE49-F238E27FC236}">
                <a16:creationId xmlns:a16="http://schemas.microsoft.com/office/drawing/2014/main" xmlns="" id="{786D2836-3E36-43E4-BF3B-1B5C4170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124744"/>
            <a:ext cx="8856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2200" dirty="0">
                <a:solidFill>
                  <a:srgbClr val="002060"/>
                </a:solidFill>
              </a:rPr>
              <a:t>Histórico de implantação e expansão da Política Pública de Educação Integral e Profissional em Pernambuco de 2008 a 2018: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8964C9A0-874C-43AF-B1F3-4B98E38721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005656"/>
              </p:ext>
            </p:extLst>
          </p:nvPr>
        </p:nvGraphicFramePr>
        <p:xfrm>
          <a:off x="184150" y="1971675"/>
          <a:ext cx="8780338" cy="417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C:\Users\maira.fischer\Desktop\Fotos Apresentação Gov\Aluna ET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53811" y="3253562"/>
            <a:ext cx="3678056" cy="2352682"/>
          </a:xfrm>
          <a:prstGeom prst="rect">
            <a:avLst/>
          </a:prstGeom>
          <a:noFill/>
        </p:spPr>
      </p:pic>
      <p:pic>
        <p:nvPicPr>
          <p:cNvPr id="54" name="Imagem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6"/>
          <a:stretch/>
        </p:blipFill>
        <p:spPr>
          <a:xfrm>
            <a:off x="3362879" y="1124744"/>
            <a:ext cx="3255219" cy="261900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" y="3145000"/>
            <a:ext cx="3742093" cy="2478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8321" y="794200"/>
            <a:ext cx="4572000" cy="277441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21653">
              <a:spcBef>
                <a:spcPct val="20000"/>
              </a:spcBef>
              <a:defRPr/>
            </a:pPr>
            <a:r>
              <a:rPr lang="pt-BR" altLang="pt-BR" sz="1828" b="1" dirty="0">
                <a:solidFill>
                  <a:srgbClr val="002060"/>
                </a:solidFill>
                <a:latin typeface="Arial" panose="020B0604020202020204" pitchFamily="34" charset="0"/>
              </a:rPr>
              <a:t>388 </a:t>
            </a:r>
            <a:r>
              <a:rPr lang="pt-BR" altLang="pt-BR" sz="1828" dirty="0">
                <a:solidFill>
                  <a:srgbClr val="002060"/>
                </a:solidFill>
                <a:latin typeface="Arial" panose="020B0604020202020204" pitchFamily="34" charset="0"/>
              </a:rPr>
              <a:t>escolas, em 2018, sendo</a:t>
            </a:r>
            <a:r>
              <a:rPr lang="pt-BR" altLang="pt-BR" sz="1828" b="1" dirty="0">
                <a:solidFill>
                  <a:srgbClr val="002060"/>
                </a:solidFill>
                <a:latin typeface="Arial" panose="020B0604020202020204" pitchFamily="34" charset="0"/>
              </a:rPr>
              <a:t>:</a:t>
            </a:r>
          </a:p>
          <a:p>
            <a:pPr defTabSz="621653">
              <a:spcBef>
                <a:spcPct val="20000"/>
              </a:spcBef>
              <a:defRPr/>
            </a:pPr>
            <a:endParaRPr lang="pt-BR" altLang="pt-BR" sz="813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defTabSz="621653">
              <a:spcBef>
                <a:spcPct val="20000"/>
              </a:spcBef>
              <a:defRPr/>
            </a:pPr>
            <a:r>
              <a:rPr lang="pt-BR" altLang="pt-BR" sz="1625" b="1" dirty="0">
                <a:solidFill>
                  <a:srgbClr val="002060"/>
                </a:solidFill>
                <a:latin typeface="Arial" panose="020B0604020202020204" pitchFamily="34" charset="0"/>
              </a:rPr>
              <a:t>345</a:t>
            </a:r>
            <a:r>
              <a:rPr lang="pt-BR" altLang="pt-BR" sz="1625" dirty="0">
                <a:solidFill>
                  <a:srgbClr val="002060"/>
                </a:solidFill>
                <a:latin typeface="Arial" panose="020B0604020202020204" pitchFamily="34" charset="0"/>
              </a:rPr>
              <a:t> Escolas de Referência</a:t>
            </a: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173 Integrais</a:t>
            </a:r>
            <a:endParaRPr lang="pt-BR" altLang="pt-BR" sz="1625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166 Semi-Integrais</a:t>
            </a: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dirty="0">
                <a:solidFill>
                  <a:srgbClr val="002060"/>
                </a:solidFill>
                <a:latin typeface="Century Gothic" panose="020B0502020202020204" pitchFamily="34" charset="0"/>
              </a:rPr>
              <a:t>06 Semi-Integrais Dois Turnos</a:t>
            </a:r>
          </a:p>
          <a:p>
            <a:pPr defTabSz="315738">
              <a:spcBef>
                <a:spcPct val="20000"/>
              </a:spcBef>
              <a:defRPr/>
            </a:pPr>
            <a:endParaRPr lang="pt-BR" altLang="pt-BR" sz="1625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315738">
              <a:spcBef>
                <a:spcPct val="20000"/>
              </a:spcBef>
              <a:defRPr/>
            </a:pPr>
            <a:r>
              <a:rPr lang="pt-BR" altLang="pt-BR" sz="1625" b="1" dirty="0">
                <a:solidFill>
                  <a:srgbClr val="002060"/>
                </a:solidFill>
                <a:latin typeface="Arial" panose="020B0604020202020204" pitchFamily="34" charset="0"/>
              </a:rPr>
              <a:t>43</a:t>
            </a:r>
            <a:r>
              <a:rPr lang="pt-BR" altLang="pt-BR" sz="1625" dirty="0">
                <a:solidFill>
                  <a:srgbClr val="002060"/>
                </a:solidFill>
                <a:latin typeface="Arial" panose="020B0604020202020204" pitchFamily="34" charset="0"/>
              </a:rPr>
              <a:t> Escolas Técnicas Estaduais</a:t>
            </a:r>
          </a:p>
          <a:p>
            <a:pPr defTabSz="315738">
              <a:spcBef>
                <a:spcPct val="20000"/>
              </a:spcBef>
              <a:defRPr/>
            </a:pPr>
            <a:endParaRPr lang="pt-BR" altLang="pt-BR" sz="1625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defTabSz="621653">
              <a:spcBef>
                <a:spcPct val="20000"/>
              </a:spcBef>
              <a:defRPr/>
            </a:pPr>
            <a:endParaRPr lang="pt-BR" altLang="pt-BR" sz="813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50622" y="5770716"/>
            <a:ext cx="6437350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21653">
              <a:spcBef>
                <a:spcPct val="20000"/>
              </a:spcBef>
              <a:defRPr/>
            </a:pPr>
            <a:r>
              <a:rPr lang="pt-BR" altLang="pt-BR" sz="1828" dirty="0">
                <a:solidFill>
                  <a:srgbClr val="002060"/>
                </a:solidFill>
                <a:latin typeface="Arial" panose="020B0604020202020204" pitchFamily="34" charset="0"/>
              </a:rPr>
              <a:t>Pelo menos uma Escola de Referência em </a:t>
            </a:r>
            <a:r>
              <a:rPr lang="pt-BR" altLang="pt-BR" sz="1828" b="1" dirty="0">
                <a:solidFill>
                  <a:srgbClr val="002060"/>
                </a:solidFill>
                <a:latin typeface="Arial" panose="020B0604020202020204" pitchFamily="34" charset="0"/>
              </a:rPr>
              <a:t>cada município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748" y="143900"/>
            <a:ext cx="3600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EDUCAÇÃO EM TEMPO INTEGRAL</a:t>
            </a:r>
          </a:p>
        </p:txBody>
      </p:sp>
    </p:spTree>
    <p:extLst>
      <p:ext uri="{BB962C8B-B14F-4D97-AF65-F5344CB8AC3E}">
        <p14:creationId xmlns:p14="http://schemas.microsoft.com/office/powerpoint/2010/main" val="18872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215" y="60666"/>
            <a:ext cx="5308323" cy="657604"/>
          </a:xfrm>
          <a:prstGeom prst="rect">
            <a:avLst/>
          </a:prstGeom>
          <a:noFill/>
        </p:spPr>
        <p:txBody>
          <a:bodyPr wrap="square" lIns="41644" tIns="20822" rIns="41644" bIns="20822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CONCEPÇÃO SUSTENTADORA DA EDUCAÇÃO INTEGRAL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4918003" y="836712"/>
            <a:ext cx="4097661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A FORMAÇÃO DO JOVEM AUTÔNOMO, SOLIDÁRIO E PRODUTIVO: </a:t>
            </a:r>
          </a:p>
          <a:p>
            <a:pPr lvl="0" algn="ctr" eaLnBrk="0" hangingPunct="0"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AUTÔNOMO: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capaz de avaliar e decidir.</a:t>
            </a:r>
          </a:p>
          <a:p>
            <a:pPr lvl="0" algn="just" eaLnBrk="0" hangingPunct="0"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SOLIDÁRIO: 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capaz de envolver-se como parte da solução e, não, como parte do problema, atuando como fonte de iniciativa, liberdade e compromisso.</a:t>
            </a:r>
          </a:p>
          <a:p>
            <a:pPr lvl="0" algn="just" eaLnBrk="0" hangingPunct="0">
              <a:spcBef>
                <a:spcPct val="20000"/>
              </a:spcBef>
              <a:defRPr/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hangingPunct="0">
              <a:spcBef>
                <a:spcPct val="20000"/>
              </a:spcBef>
              <a:defRPr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</a:rPr>
              <a:t> PRODUTIVO:   </a:t>
            </a:r>
          </a:p>
          <a:p>
            <a:pPr marL="426689" indent="-426689" algn="just">
              <a:spcBef>
                <a:spcPct val="20000"/>
              </a:spcBef>
              <a:buFontTx/>
              <a:buAutoNum type="alphaLcParenR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Preparado para compreender as características e exigências do novo mundo do trabalho;</a:t>
            </a:r>
          </a:p>
          <a:p>
            <a:pPr marL="426689" indent="-426689" algn="just">
              <a:spcBef>
                <a:spcPct val="20000"/>
              </a:spcBef>
              <a:buFontTx/>
              <a:buAutoNum type="alphaLcParenR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Detentor das habilidades básicas e de gestão requeridas para um bom desempenho;</a:t>
            </a:r>
          </a:p>
          <a:p>
            <a:pPr marL="426689" indent="-426689" algn="just">
              <a:spcBef>
                <a:spcPct val="20000"/>
              </a:spcBef>
              <a:buFontTx/>
              <a:buAutoNum type="alphaLcParenR" startAt="3"/>
              <a:defRPr/>
            </a:pP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</a:rPr>
              <a:t>Apto para a aquisição das habilidades específicas requeridas pela opção que abraçar. </a:t>
            </a:r>
            <a:endParaRPr lang="pt-BR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" name="Picture 4" descr="27">
            <a:extLst>
              <a:ext uri="{FF2B5EF4-FFF2-40B4-BE49-F238E27FC236}">
                <a16:creationId xmlns:a16="http://schemas.microsoft.com/office/drawing/2014/main" xmlns="" id="{B42867B8-0016-4DED-B699-5EE48E8D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7" y="903864"/>
            <a:ext cx="4789666" cy="482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C5166FE-6558-4A73-B507-423F381AA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36" y="5873167"/>
            <a:ext cx="5046852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 b="1" i="1" dirty="0">
                <a:solidFill>
                  <a:srgbClr val="002060"/>
                </a:solidFill>
              </a:rPr>
              <a:t>Fonte: Prof. Antônio Carlos Gomes da Costa.</a:t>
            </a:r>
          </a:p>
        </p:txBody>
      </p:sp>
    </p:spTree>
    <p:extLst>
      <p:ext uri="{BB962C8B-B14F-4D97-AF65-F5344CB8AC3E}">
        <p14:creationId xmlns:p14="http://schemas.microsoft.com/office/powerpoint/2010/main" val="355906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1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9" y="3132893"/>
            <a:ext cx="3968183" cy="2380910"/>
          </a:xfrm>
          <a:prstGeom prst="rect">
            <a:avLst/>
          </a:prstGeom>
        </p:spPr>
      </p:pic>
      <p:pic>
        <p:nvPicPr>
          <p:cNvPr id="192" name="Imagem 1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3404"/>
            <a:ext cx="3909669" cy="220870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5496" y="166365"/>
            <a:ext cx="4910244" cy="352830"/>
          </a:xfrm>
          <a:prstGeom prst="rect">
            <a:avLst/>
          </a:prstGeom>
          <a:noFill/>
        </p:spPr>
        <p:txBody>
          <a:bodyPr lIns="44618" tIns="22309" rIns="44618" bIns="22309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  <a:latin typeface="Calibri Light" panose="020F0302020204030204" pitchFamily="34" charset="0"/>
                <a:cs typeface="Arial" charset="0"/>
              </a:rPr>
              <a:t>PREMISSAS DA EDUCAÇÃO INTEGRAL</a:t>
            </a:r>
          </a:p>
        </p:txBody>
      </p:sp>
      <p:pic>
        <p:nvPicPr>
          <p:cNvPr id="190" name="Imagem 1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9" y="861286"/>
            <a:ext cx="4292211" cy="1513308"/>
          </a:xfrm>
          <a:prstGeom prst="rect">
            <a:avLst/>
          </a:prstGeom>
        </p:spPr>
      </p:pic>
      <p:sp>
        <p:nvSpPr>
          <p:cNvPr id="191" name="CaixaDeTexto 190"/>
          <p:cNvSpPr txBox="1"/>
          <p:nvPr/>
        </p:nvSpPr>
        <p:spPr>
          <a:xfrm>
            <a:off x="4572000" y="4437618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EDUCAR PARA VALORES</a:t>
            </a:r>
          </a:p>
        </p:txBody>
      </p:sp>
      <p:sp>
        <p:nvSpPr>
          <p:cNvPr id="193" name="CaixaDeTexto 192"/>
          <p:cNvSpPr txBox="1"/>
          <p:nvPr/>
        </p:nvSpPr>
        <p:spPr>
          <a:xfrm>
            <a:off x="173667" y="5570876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PROTAGONISMO JUVENIL</a:t>
            </a:r>
            <a:endParaRPr lang="pt-BR" altLang="pt-BR" sz="1625" dirty="0">
              <a:solidFill>
                <a:srgbClr val="002060"/>
              </a:solidFill>
            </a:endParaRPr>
          </a:p>
        </p:txBody>
      </p:sp>
      <p:sp>
        <p:nvSpPr>
          <p:cNvPr id="195" name="CaixaDeTexto 194"/>
          <p:cNvSpPr txBox="1"/>
          <p:nvPr/>
        </p:nvSpPr>
        <p:spPr>
          <a:xfrm>
            <a:off x="91244" y="2582543"/>
            <a:ext cx="4498786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t-BR" altLang="pt-BR" sz="1625" b="1" dirty="0">
                <a:solidFill>
                  <a:srgbClr val="002060"/>
                </a:solidFill>
              </a:rPr>
              <a:t>PEDAGOGIA DA PRESENÇA</a:t>
            </a:r>
            <a:endParaRPr lang="pt-BR" altLang="pt-BR" sz="1625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8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1"/>
          <p:cNvSpPr txBox="1">
            <a:spLocks noChangeArrowheads="1"/>
          </p:cNvSpPr>
          <p:nvPr/>
        </p:nvSpPr>
        <p:spPr bwMode="auto">
          <a:xfrm>
            <a:off x="7213813" y="4408383"/>
            <a:ext cx="405977" cy="2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4618" tIns="22309" rIns="44618" bIns="22309"/>
          <a:lstStyle/>
          <a:p>
            <a:pPr eaLnBrk="1" hangingPunct="1"/>
            <a:r>
              <a:rPr lang="pt-BR" altLang="pt-BR" sz="1867" dirty="0">
                <a:solidFill>
                  <a:srgbClr val="FFFFFF"/>
                </a:solidFill>
              </a:rPr>
              <a:t>3.6</a:t>
            </a: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5389881" y="5030683"/>
            <a:ext cx="405977" cy="25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4618" tIns="22309" rIns="44618" bIns="22309"/>
          <a:lstStyle/>
          <a:p>
            <a:pPr eaLnBrk="1" hangingPunct="1"/>
            <a:r>
              <a:rPr lang="pt-BR" altLang="pt-BR" sz="1867">
                <a:solidFill>
                  <a:srgbClr val="FFFFFF"/>
                </a:solidFill>
              </a:rPr>
              <a:t>3.1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496" y="2852936"/>
            <a:ext cx="295712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dirty="0">
                <a:solidFill>
                  <a:srgbClr val="002060"/>
                </a:solidFill>
              </a:rPr>
              <a:t>Matriz Curricular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2699792" y="2134090"/>
            <a:ext cx="0" cy="2726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www.educacao.pe.gov.br/portal/upload/galeria/523/DSC_2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7034"/>
            <a:ext cx="2755200" cy="18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ezerros.pe.gov.br/editor/images/Image/Erem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"/>
          <a:stretch/>
        </p:blipFill>
        <p:spPr bwMode="auto">
          <a:xfrm>
            <a:off x="3059832" y="904110"/>
            <a:ext cx="2755200" cy="167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://2.bp.blogspot.com/-1W35FmfyVkg/VBm414d-A2I/AAAAAAAADiM/_PAUQpkfwI0/s1600/IMG_6984.JPG"/>
          <p:cNvSpPr>
            <a:spLocks noChangeAspect="1" noChangeArrowheads="1"/>
          </p:cNvSpPr>
          <p:nvPr/>
        </p:nvSpPr>
        <p:spPr bwMode="auto">
          <a:xfrm>
            <a:off x="364067" y="101177"/>
            <a:ext cx="284480" cy="2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344" tIns="42672" rIns="85344" bIns="42672" numCol="1" anchor="t" anchorCtr="0" compatLnSpc="1">
            <a:prstTxWarp prst="textNoShape">
              <a:avLst/>
            </a:prstTxWarp>
          </a:bodyPr>
          <a:lstStyle/>
          <a:p>
            <a:endParaRPr lang="pt-BR" sz="3173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36" y="4473668"/>
            <a:ext cx="2755200" cy="183565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012160" y="980728"/>
            <a:ext cx="2928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Atividades complementares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012160" y="2708920"/>
            <a:ext cx="272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</a:rPr>
              <a:t>Integração das áreas do conhecimento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012160" y="4574738"/>
            <a:ext cx="2927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rgbClr val="002060"/>
                </a:solidFill>
              </a:rPr>
              <a:t>Eletivas</a:t>
            </a:r>
          </a:p>
          <a:p>
            <a:endParaRPr lang="pt-BR" sz="2200" b="1" dirty="0">
              <a:solidFill>
                <a:srgbClr val="002060"/>
              </a:solidFill>
            </a:endParaRPr>
          </a:p>
          <a:p>
            <a:r>
              <a:rPr lang="pt-BR" sz="2200" b="1" dirty="0">
                <a:solidFill>
                  <a:srgbClr val="002060"/>
                </a:solidFill>
              </a:rPr>
              <a:t>Projeto de Vida e Empreendedorismo</a:t>
            </a:r>
          </a:p>
        </p:txBody>
      </p:sp>
    </p:spTree>
    <p:extLst>
      <p:ext uri="{BB962C8B-B14F-4D97-AF65-F5344CB8AC3E}">
        <p14:creationId xmlns:p14="http://schemas.microsoft.com/office/powerpoint/2010/main" val="33536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Apresentação_RELATÓRIO ANUAL DE INDICADORES 2017.4-Rev.Sec.1 - Fi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Apresentação_RELATÓRIO ANUAL DE INDICADORES 2017.4-Rev.Sec.1 - Final</Template>
  <TotalTime>1803</TotalTime>
  <Words>593</Words>
  <Application>Microsoft Office PowerPoint</Application>
  <PresentationFormat>Apresentação na tela (4:3)</PresentationFormat>
  <Paragraphs>160</Paragraphs>
  <Slides>23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35" baseType="lpstr">
      <vt:lpstr>Arial</vt:lpstr>
      <vt:lpstr>Britannic Bold</vt:lpstr>
      <vt:lpstr>Calibri</vt:lpstr>
      <vt:lpstr>Calibri Light</vt:lpstr>
      <vt:lpstr>Century Gothic</vt:lpstr>
      <vt:lpstr>MS Sans Serif</vt:lpstr>
      <vt:lpstr>Segoe UI Black</vt:lpstr>
      <vt:lpstr>Segoe UI Semibold</vt:lpstr>
      <vt:lpstr>Wingdings</vt:lpstr>
      <vt:lpstr>Apresentação_RELATÓRIO ANUAL DE INDICADORES 2017.4-Rev.Sec.1 - Final</vt:lpstr>
      <vt:lpstr>1_Tema do Office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Otavio Barros Falcao Junior</dc:creator>
  <cp:lastModifiedBy>Angela Silva Da Veiga</cp:lastModifiedBy>
  <cp:revision>173</cp:revision>
  <dcterms:created xsi:type="dcterms:W3CDTF">2015-04-17T18:03:36Z</dcterms:created>
  <dcterms:modified xsi:type="dcterms:W3CDTF">2018-12-12T09:59:43Z</dcterms:modified>
</cp:coreProperties>
</file>