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265" r:id="rId2"/>
    <p:sldMasterId id="2147485538" r:id="rId3"/>
  </p:sldMasterIdLst>
  <p:notesMasterIdLst>
    <p:notesMasterId r:id="rId19"/>
  </p:notesMasterIdLst>
  <p:handoutMasterIdLst>
    <p:handoutMasterId r:id="rId20"/>
  </p:handoutMasterIdLst>
  <p:sldIdLst>
    <p:sldId id="256" r:id="rId4"/>
    <p:sldId id="298" r:id="rId5"/>
    <p:sldId id="299" r:id="rId6"/>
    <p:sldId id="300" r:id="rId7"/>
    <p:sldId id="301" r:id="rId8"/>
    <p:sldId id="289" r:id="rId9"/>
    <p:sldId id="292" r:id="rId10"/>
    <p:sldId id="297" r:id="rId11"/>
    <p:sldId id="296" r:id="rId12"/>
    <p:sldId id="284" r:id="rId13"/>
    <p:sldId id="291" r:id="rId14"/>
    <p:sldId id="288" r:id="rId15"/>
    <p:sldId id="293" r:id="rId16"/>
    <p:sldId id="283" r:id="rId17"/>
    <p:sldId id="29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650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C646A4-BB9B-4B8C-855E-D46909ACE4EC}" type="datetimeFigureOut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35A6EA-93D0-47D8-AD17-855E4C2597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5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F3E8D4-DEC0-4006-8D4F-0FDA10470C08}" type="datetimeFigureOut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7DA7DA-3AE2-4A43-88A4-44692C405B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0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Currículo com parte flexível, integrando competências socioemocionais e em competências do século XXI, além  de trabalhar o protagonismo estudantil e o projeto de vida dos estudantes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 objetivo principal do EMTI é ampliar as oportunidades de aprendizado como as de desenvolvimento de competências cognitivas e socioemocionais dos jovens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DA7DA-3AE2-4A43-88A4-44692C405B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2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Currículo com parte flexível, integrando competências socioemocionais e em competências do século XXI, além  de trabalhar o protagonismo estudantil e o projeto de vida dos estudantes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 objetivo principal do EMTI é ampliar as oportunidades de aprendizado como as de desenvolvimento de competências cognitivas e socioemocionais dos jovens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DA7DA-3AE2-4A43-88A4-44692C405B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Currículo com parte flexível, integrando competências socioemocionais e em competências do século XXI, além  de trabalhar o protagonismo estudantil e o projeto de vida dos estudantes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 objetivo principal do EMTI é ampliar as oportunidades de aprendizado como as de desenvolvimento de competências cognitivas e socioemocionais dos jovens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DA7DA-3AE2-4A43-88A4-44692C405B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997858"/>
            <a:ext cx="3010890" cy="49249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858F-ED92-4D33-9105-3DC65086BB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0880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2DC5-F85F-49BE-B09F-1599040791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3450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 anchor="b"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D671-EFFE-40AD-B1E0-E733AD695B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6927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F022-CF83-4CC3-82DB-7496FFBF52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4018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54F7-6EF8-42CA-8692-C7C1F1197E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8261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D765-6A1C-464E-8BDD-1BAFC24469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63005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D01B2-10AA-4A51-9782-D5953403B4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8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55B0-583E-4CE9-B46F-403A4F4B00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55459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85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DDAB-13A3-4E47-8334-BEEEDFD18B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2185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4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7F4F-7EA8-495D-9EDB-0B3F348E4C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11949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46AC-8236-4238-B268-CD84337F6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88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EF53-64A7-469D-BF9D-A24E8EFB9C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 anchor="b"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294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6979-6643-40E3-97F8-98E9CF2597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9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3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7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72667" y="4699001"/>
            <a:ext cx="2762808" cy="140304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10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64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75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7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057807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1306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75058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95084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45409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907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688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62224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6900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083645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06297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611675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699000"/>
            <a:ext cx="505936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736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011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899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5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8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32.xml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31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2" r:id="rId1"/>
    <p:sldLayoutId id="2147485373" r:id="rId2"/>
    <p:sldLayoutId id="2147485374" r:id="rId3"/>
    <p:sldLayoutId id="2147485401" r:id="rId4"/>
    <p:sldLayoutId id="2147485402" r:id="rId5"/>
    <p:sldLayoutId id="2147485403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0802 w 638"/>
              <a:gd name="T3" fmla="*/ 49287 h 1194"/>
              <a:gd name="T4" fmla="*/ 42698 w 638"/>
              <a:gd name="T5" fmla="*/ 96782 h 1194"/>
              <a:gd name="T6" fmla="*/ 58026 w 638"/>
              <a:gd name="T7" fmla="*/ 136211 h 1194"/>
              <a:gd name="T8" fmla="*/ 74448 w 638"/>
              <a:gd name="T9" fmla="*/ 178329 h 1194"/>
              <a:gd name="T10" fmla="*/ 89776 w 638"/>
              <a:gd name="T11" fmla="*/ 226720 h 1194"/>
              <a:gd name="T12" fmla="*/ 112767 w 638"/>
              <a:gd name="T13" fmla="*/ 301098 h 1194"/>
              <a:gd name="T14" fmla="*/ 129190 w 638"/>
              <a:gd name="T15" fmla="*/ 353073 h 1194"/>
              <a:gd name="T16" fmla="*/ 148897 w 638"/>
              <a:gd name="T17" fmla="*/ 443582 h 1194"/>
              <a:gd name="T18" fmla="*/ 156560 w 638"/>
              <a:gd name="T19" fmla="*/ 486596 h 1194"/>
              <a:gd name="T20" fmla="*/ 165319 w 638"/>
              <a:gd name="T21" fmla="*/ 534987 h 1194"/>
              <a:gd name="T22" fmla="*/ 349250 w 638"/>
              <a:gd name="T23" fmla="*/ 534987 h 1194"/>
              <a:gd name="T24" fmla="*/ 341586 w 638"/>
              <a:gd name="T25" fmla="*/ 511688 h 1194"/>
              <a:gd name="T26" fmla="*/ 327353 w 638"/>
              <a:gd name="T27" fmla="*/ 474947 h 1194"/>
              <a:gd name="T28" fmla="*/ 313121 w 638"/>
              <a:gd name="T29" fmla="*/ 439102 h 1194"/>
              <a:gd name="T30" fmla="*/ 299983 w 638"/>
              <a:gd name="T31" fmla="*/ 408633 h 1194"/>
              <a:gd name="T32" fmla="*/ 270422 w 638"/>
              <a:gd name="T33" fmla="*/ 351281 h 1194"/>
              <a:gd name="T34" fmla="*/ 249621 w 638"/>
              <a:gd name="T35" fmla="*/ 312748 h 1194"/>
              <a:gd name="T36" fmla="*/ 232103 w 638"/>
              <a:gd name="T37" fmla="*/ 280487 h 1194"/>
              <a:gd name="T38" fmla="*/ 206922 w 638"/>
              <a:gd name="T39" fmla="*/ 238369 h 1194"/>
              <a:gd name="T40" fmla="*/ 186121 w 638"/>
              <a:gd name="T41" fmla="*/ 210590 h 1194"/>
              <a:gd name="T42" fmla="*/ 167509 w 638"/>
              <a:gd name="T43" fmla="*/ 185498 h 1194"/>
              <a:gd name="T44" fmla="*/ 146707 w 638"/>
              <a:gd name="T45" fmla="*/ 153237 h 1194"/>
              <a:gd name="T46" fmla="*/ 124810 w 638"/>
              <a:gd name="T47" fmla="*/ 128146 h 1194"/>
              <a:gd name="T48" fmla="*/ 95250 w 638"/>
              <a:gd name="T49" fmla="*/ 94093 h 1194"/>
              <a:gd name="T50" fmla="*/ 66784 w 638"/>
              <a:gd name="T51" fmla="*/ 62729 h 1194"/>
              <a:gd name="T52" fmla="*/ 31750 w 638"/>
              <a:gd name="T53" fmla="*/ 23299 h 1194"/>
              <a:gd name="T54" fmla="*/ 16422 w 638"/>
              <a:gd name="T55" fmla="*/ 896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46062 w 448"/>
              <a:gd name="T1" fmla="*/ 165100 h 372"/>
              <a:gd name="T2" fmla="*/ 213107 w 448"/>
              <a:gd name="T3" fmla="*/ 134033 h 372"/>
              <a:gd name="T4" fmla="*/ 153789 w 448"/>
              <a:gd name="T5" fmla="*/ 92314 h 372"/>
              <a:gd name="T6" fmla="*/ 115342 w 448"/>
              <a:gd name="T7" fmla="*/ 63022 h 372"/>
              <a:gd name="T8" fmla="*/ 76894 w 448"/>
              <a:gd name="T9" fmla="*/ 41719 h 372"/>
              <a:gd name="T10" fmla="*/ 35152 w 448"/>
              <a:gd name="T11" fmla="*/ 19528 h 372"/>
              <a:gd name="T12" fmla="*/ 0 w 448"/>
              <a:gd name="T13" fmla="*/ 0 h 372"/>
              <a:gd name="T14" fmla="*/ 153789 w 448"/>
              <a:gd name="T15" fmla="*/ 0 h 372"/>
              <a:gd name="T16" fmla="*/ 164774 w 448"/>
              <a:gd name="T17" fmla="*/ 15977 h 372"/>
              <a:gd name="T18" fmla="*/ 177956 w 448"/>
              <a:gd name="T19" fmla="*/ 36393 h 372"/>
              <a:gd name="T20" fmla="*/ 190039 w 448"/>
              <a:gd name="T21" fmla="*/ 59472 h 372"/>
              <a:gd name="T22" fmla="*/ 207615 w 448"/>
              <a:gd name="T23" fmla="*/ 91426 h 372"/>
              <a:gd name="T24" fmla="*/ 224092 w 448"/>
              <a:gd name="T25" fmla="*/ 117168 h 372"/>
              <a:gd name="T26" fmla="*/ 238373 w 448"/>
              <a:gd name="T27" fmla="*/ 148235 h 372"/>
              <a:gd name="T28" fmla="*/ 246062 w 448"/>
              <a:gd name="T29" fmla="*/ 1651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 smtClean="0">
                <a:solidFill>
                  <a:srgbClr val="59595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6392975-6173-47C2-92A5-F7E9C3AE4B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2057" name="Picture 10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88" y="6305550"/>
            <a:ext cx="19827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76" r:id="rId2"/>
    <p:sldLayoutId id="2147485377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78" r:id="rId10"/>
    <p:sldLayoutId id="2147485366" r:id="rId11"/>
    <p:sldLayoutId id="2147485379" r:id="rId12"/>
    <p:sldLayoutId id="2147485367" r:id="rId13"/>
    <p:sldLayoutId id="2147485368" r:id="rId14"/>
    <p:sldLayoutId id="2147485369" r:id="rId15"/>
    <p:sldLayoutId id="2147485370" r:id="rId16"/>
    <p:sldLayoutId id="2147485380" r:id="rId17"/>
    <p:sldLayoutId id="2147485371" r:id="rId18"/>
    <p:sldLayoutId id="2147485404" r:id="rId19"/>
    <p:sldLayoutId id="2147485417" r:id="rId20"/>
    <p:sldLayoutId id="2147485418" r:id="rId21"/>
    <p:sldLayoutId id="2147485419" r:id="rId22"/>
    <p:sldLayoutId id="2147485420" r:id="rId23"/>
    <p:sldLayoutId id="2147485470" r:id="rId24"/>
    <p:sldLayoutId id="2147485471" r:id="rId25"/>
    <p:sldLayoutId id="2147485472" r:id="rId26"/>
    <p:sldLayoutId id="2147485473" r:id="rId2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 cap="all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1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9" r:id="rId1"/>
    <p:sldLayoutId id="2147485540" r:id="rId2"/>
    <p:sldLayoutId id="2147485541" r:id="rId3"/>
    <p:sldLayoutId id="2147485542" r:id="rId4"/>
    <p:sldLayoutId id="2147485543" r:id="rId5"/>
    <p:sldLayoutId id="2147485544" r:id="rId6"/>
    <p:sldLayoutId id="2147485545" r:id="rId7"/>
    <p:sldLayoutId id="2147485546" r:id="rId8"/>
    <p:sldLayoutId id="2147485547" r:id="rId9"/>
    <p:sldLayoutId id="2147485548" r:id="rId10"/>
    <p:sldLayoutId id="2147485549" r:id="rId11"/>
    <p:sldLayoutId id="2147485550" r:id="rId12"/>
    <p:sldLayoutId id="2147485551" r:id="rId13"/>
    <p:sldLayoutId id="2147485552" r:id="rId14"/>
    <p:sldLayoutId id="2147485553" r:id="rId15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22" y="669759"/>
            <a:ext cx="7407857" cy="2330246"/>
          </a:xfrm>
        </p:spPr>
        <p:txBody>
          <a:bodyPr>
            <a:noAutofit/>
          </a:bodyPr>
          <a:lstStyle/>
          <a:p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Avaliação do mais educação &amp;</a:t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Plano de Avaliação do Programa de Ensino Médio em Tempo Integral (EMTI)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1168872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 algn="r">
              <a:buNone/>
            </a:pPr>
            <a:r>
              <a:rPr lang="pt-BR" dirty="0"/>
              <a:t>Leandro COSTA</a:t>
            </a:r>
          </a:p>
        </p:txBody>
      </p:sp>
      <p:sp>
        <p:nvSpPr>
          <p:cNvPr id="12293" name="Date Placeholder 9"/>
          <p:cNvSpPr>
            <a:spLocks noGrp="1"/>
          </p:cNvSpPr>
          <p:nvPr>
            <p:ph type="dt" sz="half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E3D92BB9-2198-43A5-811D-9C71F81AAEAF}" type="datetime4">
              <a:rPr lang="en-US" sz="1400" b="0" smtClean="0">
                <a:latin typeface="Arial" pitchFamily="34" charset="0"/>
                <a:cs typeface="Arial" pitchFamily="34" charset="0"/>
              </a:rPr>
              <a:pPr eaLnBrk="1" hangingPunct="1"/>
              <a:t>December 12, 2018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C3BF2-7F37-4CDE-A1D9-00DF2823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/>
            </a:r>
            <a:br>
              <a:rPr lang="pt-BR"/>
            </a:br>
            <a:r>
              <a:rPr lang="pt-BR"/>
              <a:t>Introdução - Principais perguntas da Avaliação de Impacto</a:t>
            </a:r>
            <a:r>
              <a:rPr lang="pt-BR" sz="24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BDD905-E0EA-410B-AE5A-A0F1718E90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2020" y="1098088"/>
            <a:ext cx="8440305" cy="505887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pt-BR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 EMTI melhorou a aprendizagem dos alunos? Em quais áreas do conhecimento? O EMTI diminuiu as taxas de evasão e reprovação escolar?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 EMTI melhorou o desenvolvimento de habilidades socioemocionais e competências para o século XXI?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Qual o mecanismo por traz do EMTI? Quais fatores levam ao sucesso do programa?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  <a:cs typeface="Times New Roman" panose="02020603050405020304" pitchFamily="18" charset="0"/>
              </a:rPr>
              <a:t>O EMTI reduziu o absenteísmo de alunos e professores?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  <a:cs typeface="Times New Roman" panose="02020603050405020304" pitchFamily="18" charset="0"/>
              </a:rPr>
              <a:t>Quais estados conseguem implementar melhor o EMTI? Quais os principais fatores associados?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  <a:cs typeface="Times New Roman" panose="02020603050405020304" pitchFamily="18" charset="0"/>
              </a:rPr>
              <a:t>O investimento no EMTI é mais vantajoso? Quais estados conseguem implementar de forma mais eficiente o EMTI?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pt-BR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972855-4CC7-432D-A49C-08C5E7C6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DEA58-BB40-46DF-A519-0F52B094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9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52178-4C12-4F47-8067-97FED820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Introdução - Perguntas complementares da Avaliação de Processos (qualidade da implementação, eficiência e eficácia)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EE6C9-F613-4C5B-9550-542A73C1EF3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5095875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As aulas previstas na grade são efetivamente ministradas?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 currículo foi adaptado ao ensino em tempo integral?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Quais os principais fatores de implementação associados aos melhores resultados no EMTI?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Quanto do conteúdo do modelo pedagógico é absorvido e aplicado pelos equipe escolar?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carga horária de português e matemática foi ampliada?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parte flexível do currículo foi incorporada no modelo pedagógico?</a:t>
            </a:r>
          </a:p>
          <a:p>
            <a:pPr marL="400050" indent="-400050">
              <a:buFont typeface="+mj-lt"/>
              <a:buAutoNum type="romanLcPeriod"/>
            </a:pPr>
            <a:r>
              <a:rPr lang="pt-BR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Os recursos e as atividades estão sendo realizados de forma eficiente?</a:t>
            </a:r>
          </a:p>
          <a:p>
            <a:pPr>
              <a:buAutoNum type="romanLcPeriod"/>
            </a:pPr>
            <a:endParaRPr lang="pt-BR" sz="16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FF1F39-5190-473E-82A5-34E1FE86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9C0A3A-96DD-4B67-AAA3-5E319BE9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9A8D6-727C-4107-8F8C-7C24C689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81" y="118110"/>
            <a:ext cx="8439652" cy="10318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Cadeia</a:t>
            </a:r>
            <a:r>
              <a:rPr lang="en-US" dirty="0"/>
              <a:t> de </a:t>
            </a:r>
            <a:r>
              <a:rPr lang="en-US" dirty="0" err="1"/>
              <a:t>resultados</a:t>
            </a:r>
            <a:r>
              <a:rPr lang="en-US" dirty="0"/>
              <a:t> do </a:t>
            </a:r>
            <a:r>
              <a:rPr lang="en-US" dirty="0" err="1"/>
              <a:t>programa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xmlns="" id="{E7C7A84A-D435-4684-9C20-DE4128173016}"/>
              </a:ext>
            </a:extLst>
          </p:cNvPr>
          <p:cNvPicPr>
            <a:picLocks noGrp="1"/>
          </p:cNvPicPr>
          <p:nvPr>
            <p:ph sz="quarter" idx="10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" y="899160"/>
            <a:ext cx="7818120" cy="5571544"/>
          </a:xfrm>
          <a:prstGeom prst="rect">
            <a:avLst/>
          </a:prstGeom>
          <a:ln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A05FA08-76C1-4D19-B8B8-1D33E312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E2C5C88-7888-414B-9B46-2D46F972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0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C25F0-FFFC-4285-8F77-BEF9E3F77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68" y="301626"/>
            <a:ext cx="8183284" cy="822264"/>
          </a:xfrm>
        </p:spPr>
        <p:txBody>
          <a:bodyPr>
            <a:normAutofit fontScale="90000"/>
          </a:bodyPr>
          <a:lstStyle/>
          <a:p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Experimento Aleatório Controlado  </a:t>
            </a:r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Designação aleatória das escolas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C9AFC-D423-41BB-9615-9F459D463C0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99768" y="1123890"/>
            <a:ext cx="8062018" cy="454639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Sorteio com pareamento, estratificado por estado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F01E7D-2524-408B-8809-0019F7C3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9F809E-8697-49C3-9A43-1FF7CA01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615AFD-4148-4733-B862-19B3A2CB9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104" y="1924312"/>
            <a:ext cx="57245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5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85651"/>
            <a:ext cx="7301918" cy="667338"/>
          </a:xfrm>
        </p:spPr>
        <p:txBody>
          <a:bodyPr>
            <a:normAutofit/>
          </a:bodyPr>
          <a:lstStyle/>
          <a:p>
            <a:r>
              <a:rPr lang="en-US" dirty="0" err="1"/>
              <a:t>Pré-balanceamento</a:t>
            </a: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926DC2F-DE00-4FC7-9D7F-8B4408EEE1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C19351F6-6B82-489C-B171-C28C77FB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14714"/>
              </p:ext>
            </p:extLst>
          </p:nvPr>
        </p:nvGraphicFramePr>
        <p:xfrm>
          <a:off x="1474839" y="852989"/>
          <a:ext cx="5850193" cy="546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2752">
                  <a:extLst>
                    <a:ext uri="{9D8B030D-6E8A-4147-A177-3AD203B41FA5}">
                      <a16:colId xmlns:a16="http://schemas.microsoft.com/office/drawing/2014/main" xmlns="" val="4015882385"/>
                    </a:ext>
                  </a:extLst>
                </a:gridCol>
                <a:gridCol w="652286">
                  <a:extLst>
                    <a:ext uri="{9D8B030D-6E8A-4147-A177-3AD203B41FA5}">
                      <a16:colId xmlns:a16="http://schemas.microsoft.com/office/drawing/2014/main" xmlns="" val="3057027221"/>
                    </a:ext>
                  </a:extLst>
                </a:gridCol>
                <a:gridCol w="652286">
                  <a:extLst>
                    <a:ext uri="{9D8B030D-6E8A-4147-A177-3AD203B41FA5}">
                      <a16:colId xmlns:a16="http://schemas.microsoft.com/office/drawing/2014/main" xmlns="" val="4241520434"/>
                    </a:ext>
                  </a:extLst>
                </a:gridCol>
                <a:gridCol w="801768">
                  <a:extLst>
                    <a:ext uri="{9D8B030D-6E8A-4147-A177-3AD203B41FA5}">
                      <a16:colId xmlns:a16="http://schemas.microsoft.com/office/drawing/2014/main" xmlns="" val="2532127086"/>
                    </a:ext>
                  </a:extLst>
                </a:gridCol>
                <a:gridCol w="845935">
                  <a:extLst>
                    <a:ext uri="{9D8B030D-6E8A-4147-A177-3AD203B41FA5}">
                      <a16:colId xmlns:a16="http://schemas.microsoft.com/office/drawing/2014/main" xmlns="" val="934186313"/>
                    </a:ext>
                  </a:extLst>
                </a:gridCol>
                <a:gridCol w="805166">
                  <a:extLst>
                    <a:ext uri="{9D8B030D-6E8A-4147-A177-3AD203B41FA5}">
                      <a16:colId xmlns:a16="http://schemas.microsoft.com/office/drawing/2014/main" xmlns="" val="2067873653"/>
                    </a:ext>
                  </a:extLst>
                </a:gridCol>
              </a:tblGrid>
              <a:tr h="484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Variáveis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Controle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Média do Controle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Tratamento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Média do Tratamento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Diferença das Médias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ctr"/>
                </a:tc>
                <a:extLst>
                  <a:ext uri="{0D108BD9-81ED-4DB2-BD59-A6C34878D82A}">
                    <a16:rowId xmlns:a16="http://schemas.microsoft.com/office/drawing/2014/main" xmlns="" val="3545217349"/>
                  </a:ext>
                </a:extLst>
              </a:tr>
              <a:tr h="17766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819638069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Português SAEB 2017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253.1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12.95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731919384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Matemática SAEB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2249248239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IDEB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2039080163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C. Humanas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475.5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-5.11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55868323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C. Natureza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477.4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218021608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Português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25959912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Matemática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-4.43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51576438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Nota Redação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2198223018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Número de Inscritos ENEM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-8.96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732381539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304899843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Matrículas 1o Ano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134.6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-17.82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216907951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Matrículas 2o Ano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-16.68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612380585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Matrículas 3o Ano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-11.16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48803888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Aprovação 1o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543970924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Aprovação 2o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458185192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Aprovação 3o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88.1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877720644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Reprovação 1o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920152015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Reprovação 2o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589853945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Reprovação 3o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2410307845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Abandono 1o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939073634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Abandono 2o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775050479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Abandono 3o ano 2017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726784591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Quantidade de turmas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-1.07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4146870462"/>
                  </a:ext>
                </a:extLst>
              </a:tr>
              <a:tr h="191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Quantidade de professores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-1.21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3269273845"/>
                  </a:ext>
                </a:extLst>
              </a:tr>
              <a:tr h="200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Professores sem 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3" marR="6953" marT="6953" marB="0" anchor="b"/>
                </a:tc>
                <a:extLst>
                  <a:ext uri="{0D108BD9-81ED-4DB2-BD59-A6C34878D82A}">
                    <a16:rowId xmlns:a16="http://schemas.microsoft.com/office/drawing/2014/main" xmlns="" val="1496502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66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B97AC5-611B-4A7F-A90C-195C647CE50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Obrigado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lcosta@worldbank.org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BAC802-06A9-4B9E-B18F-325374B13A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46C049-EB59-4126-9796-DB216A3748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926DC2F-DE00-4FC7-9D7F-8B4408EEE11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1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934" y="290505"/>
            <a:ext cx="8462029" cy="593109"/>
          </a:xfrm>
        </p:spPr>
        <p:txBody>
          <a:bodyPr/>
          <a:lstStyle/>
          <a:p>
            <a:pPr>
              <a:defRPr/>
            </a:pPr>
            <a:r>
              <a:rPr lang="en-US" sz="4000" cap="none" dirty="0" err="1">
                <a:latin typeface="+mn-lt"/>
              </a:rPr>
              <a:t>Motivação</a:t>
            </a:r>
            <a:endParaRPr lang="en-US" sz="4000" cap="none" dirty="0">
              <a:latin typeface="+mn-lt"/>
            </a:endParaRPr>
          </a:p>
        </p:txBody>
      </p:sp>
      <p:sp>
        <p:nvSpPr>
          <p:cNvPr id="1331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486400" y="1598613"/>
            <a:ext cx="3332564" cy="4613804"/>
          </a:xfrm>
        </p:spPr>
        <p:txBody>
          <a:bodyPr>
            <a:normAutofit/>
          </a:bodyPr>
          <a:lstStyle/>
          <a:p>
            <a:endParaRPr lang="en-US" sz="600" dirty="0"/>
          </a:p>
          <a:p>
            <a:endParaRPr lang="en-US" sz="600" dirty="0"/>
          </a:p>
          <a:p>
            <a:pPr lvl="1"/>
            <a:endParaRPr lang="pt-BR" dirty="0">
              <a:latin typeface="Arial" pitchFamily="34" charset="0"/>
              <a:cs typeface="Arial" pitchFamily="34" charset="0"/>
            </a:endParaRPr>
          </a:p>
          <a:p>
            <a:pPr marL="228600" lvl="1"/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2A2EE72-89A0-4466-B51C-93B9DCCE187F}"/>
              </a:ext>
            </a:extLst>
          </p:cNvPr>
          <p:cNvSpPr/>
          <p:nvPr/>
        </p:nvSpPr>
        <p:spPr>
          <a:xfrm>
            <a:off x="240889" y="1251480"/>
            <a:ext cx="8745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CBB9AD6-0A79-4BC9-BE3C-DCD11BBD5B09}"/>
              </a:ext>
            </a:extLst>
          </p:cNvPr>
          <p:cNvSpPr/>
          <p:nvPr/>
        </p:nvSpPr>
        <p:spPr>
          <a:xfrm>
            <a:off x="528483" y="1764721"/>
            <a:ext cx="81706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0" dirty="0"/>
              <a:t>•</a:t>
            </a:r>
            <a:r>
              <a:rPr lang="pt-BR" b="0" dirty="0">
                <a:solidFill>
                  <a:srgbClr val="94A39A"/>
                </a:solidFill>
                <a:latin typeface="Helvetica" panose="020B0604020202020204" pitchFamily="34" charset="0"/>
              </a:rPr>
              <a:t> </a:t>
            </a:r>
            <a:r>
              <a:rPr lang="pt-BR" sz="2000" b="0" dirty="0">
                <a:latin typeface="+mn-lt"/>
                <a:ea typeface="+mn-ea"/>
              </a:rPr>
              <a:t>As politicas de educação em tempo integral são usadas em todo o mundo com objetivo a melhoria da </a:t>
            </a:r>
            <a:r>
              <a:rPr lang="pt-BR" sz="2000" dirty="0">
                <a:latin typeface="+mn-lt"/>
                <a:ea typeface="+mn-ea"/>
              </a:rPr>
              <a:t>qualidade do ensino e a redução do abandono escolar</a:t>
            </a:r>
          </a:p>
          <a:p>
            <a:endParaRPr lang="pt-BR" sz="2000" b="0" dirty="0">
              <a:latin typeface="+mn-lt"/>
              <a:ea typeface="+mn-ea"/>
            </a:endParaRPr>
          </a:p>
          <a:p>
            <a:r>
              <a:rPr lang="pt-BR" sz="2000" b="0" dirty="0">
                <a:latin typeface="+mn-lt"/>
                <a:ea typeface="+mn-ea"/>
              </a:rPr>
              <a:t>• Outras possíveis consequências importantes de tais políticas incluem:</a:t>
            </a:r>
          </a:p>
          <a:p>
            <a:pPr lvl="1"/>
            <a:r>
              <a:rPr lang="pt-BR" sz="2000" b="0" dirty="0">
                <a:latin typeface="+mn-lt"/>
                <a:ea typeface="+mn-ea"/>
              </a:rPr>
              <a:t>• Aumento da </a:t>
            </a:r>
            <a:r>
              <a:rPr lang="pt-BR" sz="2000" dirty="0">
                <a:latin typeface="+mn-lt"/>
                <a:ea typeface="+mn-ea"/>
              </a:rPr>
              <a:t>participação feminina no mercado de trabalho </a:t>
            </a:r>
            <a:r>
              <a:rPr lang="pt-BR" sz="2000" b="0" dirty="0">
                <a:latin typeface="+mn-lt"/>
                <a:ea typeface="+mn-ea"/>
              </a:rPr>
              <a:t>– extensão do dia escolar das crianças pode permitir inserção das mães no mercado de trabalho</a:t>
            </a:r>
          </a:p>
          <a:p>
            <a:pPr lvl="1"/>
            <a:r>
              <a:rPr lang="pt-BR" sz="2000" b="0" dirty="0">
                <a:latin typeface="+mn-lt"/>
                <a:ea typeface="+mn-ea"/>
              </a:rPr>
              <a:t>• Diminuição da </a:t>
            </a:r>
            <a:r>
              <a:rPr lang="pt-BR" sz="2000" dirty="0">
                <a:latin typeface="+mn-lt"/>
                <a:ea typeface="+mn-ea"/>
              </a:rPr>
              <a:t>gravidez na adolescência </a:t>
            </a:r>
            <a:r>
              <a:rPr lang="pt-BR" sz="2000" b="0" dirty="0">
                <a:latin typeface="+mn-lt"/>
                <a:ea typeface="+mn-ea"/>
              </a:rPr>
              <a:t>– jovens ocupados por mais tempo + exposição a novos conhecimentos na escola principalmente quando atividades extra se focam na área da saúde</a:t>
            </a:r>
          </a:p>
          <a:p>
            <a:pPr lvl="1"/>
            <a:r>
              <a:rPr lang="pt-BR" sz="2000" b="0" dirty="0">
                <a:latin typeface="+mn-lt"/>
                <a:ea typeface="+mn-ea"/>
              </a:rPr>
              <a:t>• Diminuição da </a:t>
            </a:r>
            <a:r>
              <a:rPr lang="pt-BR" sz="2000" dirty="0">
                <a:latin typeface="+mn-lt"/>
                <a:ea typeface="+mn-ea"/>
              </a:rPr>
              <a:t>criminalidade juvenil </a:t>
            </a:r>
            <a:r>
              <a:rPr lang="pt-BR" sz="2000" b="0" dirty="0">
                <a:latin typeface="+mn-lt"/>
                <a:ea typeface="+mn-ea"/>
              </a:rPr>
              <a:t>– jovens ocupados por mais tempo/mais acompanhados + atividades que diminuem a propensão a</a:t>
            </a:r>
          </a:p>
          <a:p>
            <a:pPr lvl="1"/>
            <a:r>
              <a:rPr lang="pt-BR" sz="2000" b="0" dirty="0">
                <a:latin typeface="+mn-lt"/>
                <a:ea typeface="+mn-ea"/>
              </a:rPr>
              <a:t>cometer atos ilícitos</a:t>
            </a:r>
          </a:p>
        </p:txBody>
      </p:sp>
    </p:spTree>
    <p:extLst>
      <p:ext uri="{BB962C8B-B14F-4D97-AF65-F5344CB8AC3E}">
        <p14:creationId xmlns:p14="http://schemas.microsoft.com/office/powerpoint/2010/main" val="291209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7CE49-1836-41FF-B247-BD96E397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375725"/>
            <a:ext cx="8173453" cy="1148275"/>
          </a:xfrm>
        </p:spPr>
        <p:txBody>
          <a:bodyPr>
            <a:noAutofit/>
          </a:bodyPr>
          <a:lstStyle/>
          <a:p>
            <a:r>
              <a:rPr lang="pt-BR" sz="3200" dirty="0"/>
              <a:t>Avaliação do Mais Educação (2016)</a:t>
            </a:r>
            <a:br>
              <a:rPr lang="pt-BR" sz="3200" dirty="0"/>
            </a:b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Rita Almeida (BM &amp; IZA), Antônio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Bresolin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Bruna Borges, Karen Mendes (Fundação Itaú Social) e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Naercio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Menezes-Filho (USP &amp; </a:t>
            </a:r>
            <a:r>
              <a:rPr lang="pt-B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Insper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7304B-77D9-43A3-BF30-2B20A87DEF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9" y="1799302"/>
            <a:ext cx="8173454" cy="494572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• O Programa Mais Educação foi uma iniciativa do Governo Federal que, por meio da </a:t>
            </a:r>
            <a:r>
              <a:rPr lang="pt-BR" b="1" dirty="0">
                <a:solidFill>
                  <a:schemeClr val="tx1"/>
                </a:solidFill>
              </a:rPr>
              <a:t>ampliação da grade curricular e da jornada escolar</a:t>
            </a:r>
            <a:r>
              <a:rPr lang="pt-BR" dirty="0">
                <a:solidFill>
                  <a:schemeClr val="tx1"/>
                </a:solidFill>
              </a:rPr>
              <a:t>, procurou aumentar as oportunidades educativas e garantir o </a:t>
            </a:r>
            <a:r>
              <a:rPr lang="pt-BR" b="1" dirty="0">
                <a:solidFill>
                  <a:schemeClr val="tx1"/>
                </a:solidFill>
              </a:rPr>
              <a:t>desenvolvimento integral </a:t>
            </a:r>
            <a:r>
              <a:rPr lang="pt-BR" dirty="0">
                <a:solidFill>
                  <a:schemeClr val="tx1"/>
                </a:solidFill>
              </a:rPr>
              <a:t>aos alunos do </a:t>
            </a:r>
            <a:r>
              <a:rPr lang="en-US" dirty="0">
                <a:solidFill>
                  <a:schemeClr val="tx1"/>
                </a:solidFill>
              </a:rPr>
              <a:t>Ensino Fundamental.</a:t>
            </a:r>
          </a:p>
          <a:p>
            <a:r>
              <a:rPr lang="pt-BR" dirty="0">
                <a:solidFill>
                  <a:schemeClr val="tx1"/>
                </a:solidFill>
              </a:rPr>
              <a:t>• Optar entre atividades predefinidas, distribuídas em </a:t>
            </a:r>
            <a:r>
              <a:rPr lang="pt-BR" b="1" dirty="0">
                <a:solidFill>
                  <a:schemeClr val="tx1"/>
                </a:solidFill>
              </a:rPr>
              <a:t>7 </a:t>
            </a:r>
            <a:r>
              <a:rPr lang="pt-BR" b="1" dirty="0" err="1">
                <a:solidFill>
                  <a:schemeClr val="tx1"/>
                </a:solidFill>
              </a:rPr>
              <a:t>macrocampos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(Acompanhamento Pedagógico; Educação Ambiental; Esporte e Lazer; Direitos Humanos em Educação; Cultura e Artes; Cultura Digital; Promoção da Saúde)*.</a:t>
            </a:r>
          </a:p>
          <a:p>
            <a:r>
              <a:rPr lang="pt-BR" dirty="0">
                <a:solidFill>
                  <a:schemeClr val="tx1"/>
                </a:solidFill>
              </a:rPr>
              <a:t>• Cada escola deve implantar </a:t>
            </a:r>
            <a:r>
              <a:rPr lang="pt-BR" b="1" dirty="0">
                <a:solidFill>
                  <a:schemeClr val="tx1"/>
                </a:solidFill>
              </a:rPr>
              <a:t>no mínimo 3 e no máximo 6 dessas atividades</a:t>
            </a:r>
            <a:r>
              <a:rPr lang="pt-BR" dirty="0">
                <a:solidFill>
                  <a:schemeClr val="tx1"/>
                </a:solidFill>
              </a:rPr>
              <a:t>, em pelo menos três </a:t>
            </a:r>
            <a:r>
              <a:rPr lang="pt-BR" dirty="0" err="1">
                <a:solidFill>
                  <a:schemeClr val="tx1"/>
                </a:solidFill>
              </a:rPr>
              <a:t>macrocampos</a:t>
            </a:r>
            <a:r>
              <a:rPr lang="pt-BR" dirty="0">
                <a:solidFill>
                  <a:schemeClr val="tx1"/>
                </a:solidFill>
              </a:rPr>
              <a:t> diferentes, sendo obrigatório o oferecimento de pelo menos uma atividade de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b="1" dirty="0" err="1">
                <a:solidFill>
                  <a:schemeClr val="tx1"/>
                </a:solidFill>
              </a:rPr>
              <a:t>Acompanhamento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Pedagógico</a:t>
            </a:r>
            <a:r>
              <a:rPr lang="en-US" dirty="0">
                <a:solidFill>
                  <a:schemeClr val="tx1"/>
                </a:solidFill>
              </a:rPr>
              <a:t>”.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B82A6E-7B6C-4E6C-B812-683216B7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CA7BFF-7849-4CF2-9D39-B5379BCF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7CE49-1836-41FF-B247-BD96E397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62538"/>
            <a:ext cx="8173453" cy="658495"/>
          </a:xfrm>
        </p:spPr>
        <p:txBody>
          <a:bodyPr>
            <a:noAutofit/>
          </a:bodyPr>
          <a:lstStyle/>
          <a:p>
            <a:r>
              <a:rPr lang="pt-BR" sz="3200" dirty="0"/>
              <a:t>Expansão do Mais Educação 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B82A6E-7B6C-4E6C-B812-683216B7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CA7BFF-7849-4CF2-9D39-B5379BCF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D5E5AD-8DB7-4EAD-AC3A-E3FFBFFB0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62" y="1110250"/>
            <a:ext cx="8166694" cy="518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2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9A28D-C430-4DA9-ACD9-31417A1B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1" y="301625"/>
            <a:ext cx="8163621" cy="1031875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 da Avaliação  </a:t>
            </a:r>
            <a:br>
              <a:rPr lang="pt-BR" dirty="0"/>
            </a:br>
            <a:r>
              <a:rPr lang="pt-BR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Diferença em Diferença com Pareamento no Escore de Propensão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487254-A9E2-4967-9D93-7BF72EEC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9BEF8A-57D6-4CF3-ACCE-F593272C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ela 1">
            <a:extLst>
              <a:ext uri="{FF2B5EF4-FFF2-40B4-BE49-F238E27FC236}">
                <a16:creationId xmlns:a16="http://schemas.microsoft.com/office/drawing/2014/main" xmlns="" id="{C9E6908D-9CEA-47B9-8191-9819227FD6C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61418302"/>
              </p:ext>
            </p:extLst>
          </p:nvPr>
        </p:nvGraphicFramePr>
        <p:xfrm>
          <a:off x="342900" y="1460500"/>
          <a:ext cx="8543931" cy="41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63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0477">
                <a:tc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68580" marR="68580" marT="34290" marB="3429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noProof="0" dirty="0"/>
                        <a:t>Português</a:t>
                      </a:r>
                      <a:endParaRPr lang="pt-BR" sz="1100" noProof="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noProof="0"/>
                        <a:t>Matemática</a:t>
                      </a:r>
                      <a:endParaRPr lang="pt-BR" sz="300" noProof="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Abandono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endParaRPr lang="pt-BR" sz="1500" u="none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5º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9o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5º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9o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5º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9o Ano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u="none" dirty="0">
                          <a:cs typeface="Arial" pitchFamily="34" charset="0"/>
                        </a:rPr>
                        <a:t>(2007 X 2011) - Impacto de Médio Prazo</a:t>
                      </a:r>
                      <a:endParaRPr lang="pt-BR" sz="1500" u="none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-3,374*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-3,821*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86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/>
                        <a:t>These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refer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to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schools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that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joined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program</a:t>
                      </a:r>
                      <a:r>
                        <a:rPr lang="pt-BR" sz="1200" dirty="0"/>
                        <a:t> in 2008 and </a:t>
                      </a:r>
                      <a:r>
                        <a:rPr lang="pt-BR" sz="1200" dirty="0" err="1"/>
                        <a:t>remained</a:t>
                      </a:r>
                      <a:r>
                        <a:rPr lang="pt-BR" sz="1200" dirty="0"/>
                        <a:t> in</a:t>
                      </a:r>
                      <a:r>
                        <a:rPr lang="pt-BR" sz="1200" baseline="0" dirty="0"/>
                        <a:t> it </a:t>
                      </a:r>
                      <a:r>
                        <a:rPr lang="pt-BR" sz="1200" dirty="0" err="1"/>
                        <a:t>until</a:t>
                      </a:r>
                      <a:r>
                        <a:rPr lang="pt-BR" sz="1200" dirty="0"/>
                        <a:t> 2011. </a:t>
                      </a:r>
                      <a:r>
                        <a:rPr lang="pt-BR" sz="1200" dirty="0" err="1"/>
                        <a:t>Results</a:t>
                      </a:r>
                      <a:r>
                        <a:rPr lang="pt-BR" sz="1200" dirty="0"/>
                        <a:t> are </a:t>
                      </a:r>
                      <a:r>
                        <a:rPr lang="pt-BR" sz="1200" dirty="0" err="1"/>
                        <a:t>measured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at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end</a:t>
                      </a:r>
                      <a:r>
                        <a:rPr lang="pt-BR" sz="1200" dirty="0"/>
                        <a:t> of 2011.</a:t>
                      </a:r>
                      <a:endParaRPr lang="pt-BR" sz="11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r>
                        <a:rPr lang="pt-BR" sz="1500" u="none" dirty="0">
                          <a:cs typeface="Arial" pitchFamily="34" charset="0"/>
                        </a:rPr>
                        <a:t>(2007 X 2009) - Impacto de Curto Prazo</a:t>
                      </a:r>
                      <a:endParaRPr lang="pt-BR" sz="1500" u="none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-3,953*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-5,305*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3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/>
                        <a:t>These refer</a:t>
                      </a:r>
                      <a:r>
                        <a:rPr lang="pt-BR" sz="1200" baseline="0"/>
                        <a:t> </a:t>
                      </a:r>
                      <a:r>
                        <a:rPr lang="pt-BR" sz="1200"/>
                        <a:t>to schools that joined the program in 2008 and remained in</a:t>
                      </a:r>
                      <a:r>
                        <a:rPr lang="pt-BR" sz="1200" baseline="0"/>
                        <a:t> it </a:t>
                      </a:r>
                      <a:r>
                        <a:rPr lang="pt-BR" sz="1200"/>
                        <a:t>until 2011. Results are measured at the end of 2009.</a:t>
                      </a:r>
                      <a:endParaRPr lang="pt-BR" sz="200" u="none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r>
                        <a:rPr lang="pt-BR" sz="1500" u="none" dirty="0">
                          <a:cs typeface="Arial" pitchFamily="34" charset="0"/>
                        </a:rPr>
                        <a:t>(2009 X 2011) Impacto de Curto Prazo</a:t>
                      </a:r>
                      <a:endParaRPr lang="pt-BR" sz="1500" u="none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-1,431**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144" marR="7144" marT="714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69702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/>
                        <a:t>These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refer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to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schools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that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joined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program</a:t>
                      </a:r>
                      <a:r>
                        <a:rPr lang="pt-BR" sz="1200" dirty="0"/>
                        <a:t> in 2010 and </a:t>
                      </a:r>
                      <a:r>
                        <a:rPr lang="pt-BR" sz="1200" dirty="0" err="1"/>
                        <a:t>remained</a:t>
                      </a:r>
                      <a:r>
                        <a:rPr lang="pt-BR" sz="1200" dirty="0"/>
                        <a:t> in it </a:t>
                      </a:r>
                      <a:r>
                        <a:rPr lang="pt-BR" sz="1200" dirty="0" err="1"/>
                        <a:t>until</a:t>
                      </a:r>
                      <a:r>
                        <a:rPr lang="pt-BR" sz="1200" dirty="0"/>
                        <a:t> 2011. </a:t>
                      </a:r>
                      <a:r>
                        <a:rPr lang="pt-BR" sz="1200" dirty="0" err="1"/>
                        <a:t>Results</a:t>
                      </a:r>
                      <a:r>
                        <a:rPr lang="pt-BR" sz="1200" dirty="0"/>
                        <a:t> are </a:t>
                      </a:r>
                      <a:r>
                        <a:rPr lang="pt-BR" sz="1200" dirty="0" err="1"/>
                        <a:t>measured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at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the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end</a:t>
                      </a:r>
                      <a:r>
                        <a:rPr lang="pt-BR" sz="1200" dirty="0"/>
                        <a:t> of 2011.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 p&lt;0.01, ** p&lt;0.05, * p&lt;0.1</a:t>
                      </a:r>
                      <a:r>
                        <a:rPr kumimoji="0" lang="pt-B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/>
                          <a:ea typeface="+mn-ea"/>
                          <a:cs typeface="+mn-cs"/>
                        </a:rPr>
                        <a:t>.</a:t>
                      </a:r>
                      <a:endParaRPr lang="pt-BR" sz="1500" u="none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50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7CE49-1836-41FF-B247-BD96E397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43" y="736077"/>
            <a:ext cx="8439652" cy="658495"/>
          </a:xfrm>
        </p:spPr>
        <p:txBody>
          <a:bodyPr>
            <a:normAutofit fontScale="90000"/>
          </a:bodyPr>
          <a:lstStyle/>
          <a:p>
            <a:r>
              <a:rPr lang="pt-BR" dirty="0"/>
              <a:t>Plano de Avaliação do EMTI</a:t>
            </a:r>
            <a:br>
              <a:rPr lang="pt-BR" dirty="0"/>
            </a:br>
            <a:r>
              <a:rPr lang="pt-BR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Leandro Costa (BM), Assessoria Estratégica de Evidências (MEC), Paes de Barros, Samuel Franco, Laura Machado (Inst. Ayrton Senna)</a:t>
            </a:r>
            <a:endParaRPr lang="pt-BR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7304B-77D9-43A3-BF30-2B20A87DEF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9543" y="2035277"/>
            <a:ext cx="8213510" cy="4709746"/>
          </a:xfrm>
        </p:spPr>
        <p:txBody>
          <a:bodyPr>
            <a:normAutofit/>
          </a:bodyPr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O EMTI foi lançado em 2016, 465 mil matrículas em 957 escolas 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As escolas devem ampliar a carga horária para no mínimo 7 horas diárias - no mínimo 300 minutos para Língua Portuguesa e Matemática cada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As escolas recebem R$ 2.000 por aluno por ano para realização de formações, gratificação da equipe escolar, reformas escolares, compra de materiais de laboratório, entre outros. 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As escolas receberão o recurso por 10 anos e até o momento o MEC já transferiu aproximadamente R$ 1,5 bilhões para as Secretarias Estaduais de Educação participantes</a:t>
            </a:r>
            <a:endParaRPr lang="pt-BR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B82A6E-7B6C-4E6C-B812-683216B7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CA7BFF-7849-4CF2-9D39-B5379BCF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F1FE6-AF89-4F52-A5C0-F68F5F85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Critérios de Elegibilidade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90A78-5711-4AA1-BF7F-7E55C10178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2748" y="1868128"/>
            <a:ext cx="8440305" cy="4876895"/>
          </a:xfrm>
        </p:spPr>
        <p:txBody>
          <a:bodyPr>
            <a:normAutofit/>
          </a:bodyPr>
          <a:lstStyle/>
          <a:p>
            <a:pPr marL="350838" indent="-350838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Alta vulnerabilidade socioeconômica, indicador socioeconômico desagregado por escola (INSE) “muito baixo”, “baixo” e “médio baixo” </a:t>
            </a:r>
          </a:p>
          <a:p>
            <a:pPr marL="350838" indent="-350838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Escolas de ensino médio em que mais de 50% dos estudantes tenham menos de 2.100 (dois mil e cem) minutos de carga horária semanal</a:t>
            </a:r>
          </a:p>
          <a:p>
            <a:pPr marL="350838" indent="-350838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Escolas de ensino médio em que prédio escolar estará pronto até o final do segundo ano de inclusão no Programa </a:t>
            </a:r>
          </a:p>
          <a:p>
            <a:pPr marL="350838" indent="-350838">
              <a:buFont typeface="+mj-lt"/>
              <a:buAutoNum type="romanLcPeriod"/>
            </a:pPr>
            <a:r>
              <a:rPr lang="pt-BR" dirty="0">
                <a:solidFill>
                  <a:schemeClr val="tx1"/>
                </a:solidFill>
              </a:rPr>
              <a:t>Escolas que tinham ao menos 100 estudantes matriculados no Ensino Médio</a:t>
            </a:r>
          </a:p>
          <a:p>
            <a:pPr marL="350838" marR="0" indent="-350838">
              <a:spcBef>
                <a:spcPts val="0"/>
              </a:spcBef>
              <a:spcAft>
                <a:spcPts val="0"/>
              </a:spcAft>
            </a:pPr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2C2D6F-44A8-47D1-93E8-2C3F1538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C99C7A-D1B0-4940-BF6A-16207FC3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6C96E2-80F5-450E-901A-B646ABE0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67" y="85355"/>
            <a:ext cx="8439652" cy="1031875"/>
          </a:xfrm>
        </p:spPr>
        <p:txBody>
          <a:bodyPr>
            <a:noAutofit/>
          </a:bodyPr>
          <a:lstStyle/>
          <a:p>
            <a:r>
              <a:rPr lang="pt-BR" sz="3200" dirty="0"/>
              <a:t>Assessoria Estratégica de Evidências do MEC (AEVI)</a:t>
            </a: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A90670-FD8C-452C-A77B-5F040EFC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463DBF-CAC9-4A46-AF02-A8326B77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FB4568FD-638B-4F41-9486-0AA91F4A3334}"/>
              </a:ext>
            </a:extLst>
          </p:cNvPr>
          <p:cNvGrpSpPr/>
          <p:nvPr/>
        </p:nvGrpSpPr>
        <p:grpSpPr>
          <a:xfrm>
            <a:off x="681086" y="1767483"/>
            <a:ext cx="7446914" cy="3280843"/>
            <a:chOff x="255900" y="1129048"/>
            <a:chExt cx="7446914" cy="3280843"/>
          </a:xfrm>
        </p:grpSpPr>
        <p:grpSp>
          <p:nvGrpSpPr>
            <p:cNvPr id="6" name="Google Shape;127;p15">
              <a:extLst>
                <a:ext uri="{FF2B5EF4-FFF2-40B4-BE49-F238E27FC236}">
                  <a16:creationId xmlns:a16="http://schemas.microsoft.com/office/drawing/2014/main" xmlns="" id="{1839150A-FF69-4B0C-AB00-8E82A71F07F9}"/>
                </a:ext>
              </a:extLst>
            </p:cNvPr>
            <p:cNvGrpSpPr/>
            <p:nvPr/>
          </p:nvGrpSpPr>
          <p:grpSpPr>
            <a:xfrm>
              <a:off x="255900" y="1129048"/>
              <a:ext cx="3805969" cy="3280843"/>
              <a:chOff x="2116" y="945620"/>
              <a:chExt cx="8123734" cy="3527409"/>
            </a:xfrm>
          </p:grpSpPr>
          <p:sp>
            <p:nvSpPr>
              <p:cNvPr id="7" name="Google Shape;128;p15">
                <a:extLst>
                  <a:ext uri="{FF2B5EF4-FFF2-40B4-BE49-F238E27FC236}">
                    <a16:creationId xmlns:a16="http://schemas.microsoft.com/office/drawing/2014/main" xmlns="" id="{15A4718C-38D0-4343-BA66-1DC620C3CD96}"/>
                  </a:ext>
                </a:extLst>
              </p:cNvPr>
              <p:cNvSpPr/>
              <p:nvPr/>
            </p:nvSpPr>
            <p:spPr>
              <a:xfrm>
                <a:off x="2116" y="1867561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29;p15">
                <a:extLst>
                  <a:ext uri="{FF2B5EF4-FFF2-40B4-BE49-F238E27FC236}">
                    <a16:creationId xmlns:a16="http://schemas.microsoft.com/office/drawing/2014/main" xmlns="" id="{BFC5A478-246F-4FC4-918D-5667E6AB0F36}"/>
                  </a:ext>
                </a:extLst>
              </p:cNvPr>
              <p:cNvSpPr txBox="1"/>
              <p:nvPr/>
            </p:nvSpPr>
            <p:spPr>
              <a:xfrm>
                <a:off x="33423" y="1898868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dirty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Assessoria Estratégica de Evidências</a:t>
                </a:r>
                <a:endParaRPr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130;p15">
                <a:extLst>
                  <a:ext uri="{FF2B5EF4-FFF2-40B4-BE49-F238E27FC236}">
                    <a16:creationId xmlns:a16="http://schemas.microsoft.com/office/drawing/2014/main" xmlns="" id="{7F990094-D1DD-4361-81D9-D730EB1994B1}"/>
                  </a:ext>
                </a:extLst>
              </p:cNvPr>
              <p:cNvSpPr/>
              <p:nvPr/>
            </p:nvSpPr>
            <p:spPr>
              <a:xfrm rot="-2829370">
                <a:off x="1938809" y="1923267"/>
                <a:ext cx="1257348" cy="35457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59998"/>
                    </a:moveTo>
                    <a:lnTo>
                      <a:pt x="120000" y="59998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31;p15">
                <a:extLst>
                  <a:ext uri="{FF2B5EF4-FFF2-40B4-BE49-F238E27FC236}">
                    <a16:creationId xmlns:a16="http://schemas.microsoft.com/office/drawing/2014/main" xmlns="" id="{FAEFE21B-4933-44C3-912F-9DEC4B2EE976}"/>
                  </a:ext>
                </a:extLst>
              </p:cNvPr>
              <p:cNvSpPr txBox="1"/>
              <p:nvPr/>
            </p:nvSpPr>
            <p:spPr>
              <a:xfrm rot="-2827266">
                <a:off x="2536116" y="1909546"/>
                <a:ext cx="63046" cy="630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" name="Google Shape;132;p15">
                <a:extLst>
                  <a:ext uri="{FF2B5EF4-FFF2-40B4-BE49-F238E27FC236}">
                    <a16:creationId xmlns:a16="http://schemas.microsoft.com/office/drawing/2014/main" xmlns="" id="{2E49BF2C-36AB-4832-834F-146DEBEC2508}"/>
                  </a:ext>
                </a:extLst>
              </p:cNvPr>
              <p:cNvSpPr/>
              <p:nvPr/>
            </p:nvSpPr>
            <p:spPr>
              <a:xfrm>
                <a:off x="2995083" y="945620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33;p15">
                <a:extLst>
                  <a:ext uri="{FF2B5EF4-FFF2-40B4-BE49-F238E27FC236}">
                    <a16:creationId xmlns:a16="http://schemas.microsoft.com/office/drawing/2014/main" xmlns="" id="{5D4452A5-F2DC-4BEA-946F-9C3192924EC4}"/>
                  </a:ext>
                </a:extLst>
              </p:cNvPr>
              <p:cNvSpPr txBox="1"/>
              <p:nvPr/>
            </p:nvSpPr>
            <p:spPr>
              <a:xfrm>
                <a:off x="3026390" y="976927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NAI-Info</a:t>
                </a: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Google Shape;134;p15">
                <a:extLst>
                  <a:ext uri="{FF2B5EF4-FFF2-40B4-BE49-F238E27FC236}">
                    <a16:creationId xmlns:a16="http://schemas.microsoft.com/office/drawing/2014/main" xmlns="" id="{0FBD5A56-C0F0-4B3D-AD4D-445401C4613E}"/>
                  </a:ext>
                </a:extLst>
              </p:cNvPr>
              <p:cNvSpPr/>
              <p:nvPr/>
            </p:nvSpPr>
            <p:spPr>
              <a:xfrm>
                <a:off x="5132916" y="1462325"/>
                <a:ext cx="855000" cy="3540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59998"/>
                    </a:moveTo>
                    <a:lnTo>
                      <a:pt x="120000" y="59998"/>
                    </a:lnTo>
                  </a:path>
                </a:pathLst>
              </a:custGeom>
              <a:noFill/>
              <a:ln w="12700" cap="flat" cmpd="sng">
                <a:solidFill>
                  <a:srgbClr val="3A66B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35;p15">
                <a:extLst>
                  <a:ext uri="{FF2B5EF4-FFF2-40B4-BE49-F238E27FC236}">
                    <a16:creationId xmlns:a16="http://schemas.microsoft.com/office/drawing/2014/main" xmlns="" id="{8676CF19-FD39-4483-93AB-97140AEAD629}"/>
                  </a:ext>
                </a:extLst>
              </p:cNvPr>
              <p:cNvSpPr txBox="1"/>
              <p:nvPr/>
            </p:nvSpPr>
            <p:spPr>
              <a:xfrm>
                <a:off x="5539105" y="1458700"/>
                <a:ext cx="42900" cy="4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36;p15">
                <a:extLst>
                  <a:ext uri="{FF2B5EF4-FFF2-40B4-BE49-F238E27FC236}">
                    <a16:creationId xmlns:a16="http://schemas.microsoft.com/office/drawing/2014/main" xmlns="" id="{0EA92651-BC8E-4DBE-934E-BA9DA7415AD1}"/>
                  </a:ext>
                </a:extLst>
              </p:cNvPr>
              <p:cNvSpPr/>
              <p:nvPr/>
            </p:nvSpPr>
            <p:spPr>
              <a:xfrm>
                <a:off x="5988050" y="945620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37;p15">
                <a:extLst>
                  <a:ext uri="{FF2B5EF4-FFF2-40B4-BE49-F238E27FC236}">
                    <a16:creationId xmlns:a16="http://schemas.microsoft.com/office/drawing/2014/main" xmlns="" id="{DD4ACACA-421D-43B3-8E49-BFBF2CF0B885}"/>
                  </a:ext>
                </a:extLst>
              </p:cNvPr>
              <p:cNvSpPr txBox="1"/>
              <p:nvPr/>
            </p:nvSpPr>
            <p:spPr>
              <a:xfrm>
                <a:off x="6019357" y="976927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Análise de informações </a:t>
                </a: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Google Shape;138;p15">
                <a:extLst>
                  <a:ext uri="{FF2B5EF4-FFF2-40B4-BE49-F238E27FC236}">
                    <a16:creationId xmlns:a16="http://schemas.microsoft.com/office/drawing/2014/main" xmlns="" id="{6C577D8D-C1DD-4132-A1EA-2D178A50CAC8}"/>
                  </a:ext>
                </a:extLst>
              </p:cNvPr>
              <p:cNvSpPr/>
              <p:nvPr/>
            </p:nvSpPr>
            <p:spPr>
              <a:xfrm rot="2829370">
                <a:off x="1938742" y="2845168"/>
                <a:ext cx="1257348" cy="35457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59998"/>
                    </a:moveTo>
                    <a:lnTo>
                      <a:pt x="120000" y="59998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39;p15">
                <a:extLst>
                  <a:ext uri="{FF2B5EF4-FFF2-40B4-BE49-F238E27FC236}">
                    <a16:creationId xmlns:a16="http://schemas.microsoft.com/office/drawing/2014/main" xmlns="" id="{FD7EAC52-1049-4C8C-9762-54202C074E77}"/>
                  </a:ext>
                </a:extLst>
              </p:cNvPr>
              <p:cNvSpPr txBox="1"/>
              <p:nvPr/>
            </p:nvSpPr>
            <p:spPr>
              <a:xfrm rot="2827266">
                <a:off x="2536013" y="2831590"/>
                <a:ext cx="63046" cy="630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Google Shape;140;p15">
                <a:extLst>
                  <a:ext uri="{FF2B5EF4-FFF2-40B4-BE49-F238E27FC236}">
                    <a16:creationId xmlns:a16="http://schemas.microsoft.com/office/drawing/2014/main" xmlns="" id="{698420A7-DA72-4518-993C-1F4FF62F9388}"/>
                  </a:ext>
                </a:extLst>
              </p:cNvPr>
              <p:cNvSpPr/>
              <p:nvPr/>
            </p:nvSpPr>
            <p:spPr>
              <a:xfrm>
                <a:off x="2995083" y="2789502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41;p15">
                <a:extLst>
                  <a:ext uri="{FF2B5EF4-FFF2-40B4-BE49-F238E27FC236}">
                    <a16:creationId xmlns:a16="http://schemas.microsoft.com/office/drawing/2014/main" xmlns="" id="{99521B48-AAE0-4C6F-8A7E-A74A68C955B2}"/>
                  </a:ext>
                </a:extLst>
              </p:cNvPr>
              <p:cNvSpPr txBox="1"/>
              <p:nvPr/>
            </p:nvSpPr>
            <p:spPr>
              <a:xfrm>
                <a:off x="3026390" y="2820809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NAI-Inove</a:t>
                </a: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142;p15">
                <a:extLst>
                  <a:ext uri="{FF2B5EF4-FFF2-40B4-BE49-F238E27FC236}">
                    <a16:creationId xmlns:a16="http://schemas.microsoft.com/office/drawing/2014/main" xmlns="" id="{453744FC-5F10-480A-868E-ACB257CCAD4A}"/>
                  </a:ext>
                </a:extLst>
              </p:cNvPr>
              <p:cNvSpPr/>
              <p:nvPr/>
            </p:nvSpPr>
            <p:spPr>
              <a:xfrm rot="-2142849">
                <a:off x="5033888" y="2998860"/>
                <a:ext cx="1053034" cy="35467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59998"/>
                    </a:moveTo>
                    <a:lnTo>
                      <a:pt x="120000" y="59998"/>
                    </a:lnTo>
                  </a:path>
                </a:pathLst>
              </a:custGeom>
              <a:noFill/>
              <a:ln w="12700" cap="flat" cmpd="sng">
                <a:solidFill>
                  <a:srgbClr val="3A66B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43;p15">
                <a:extLst>
                  <a:ext uri="{FF2B5EF4-FFF2-40B4-BE49-F238E27FC236}">
                    <a16:creationId xmlns:a16="http://schemas.microsoft.com/office/drawing/2014/main" xmlns="" id="{38EA6987-92ED-4E84-8BEF-C81C0110BCF7}"/>
                  </a:ext>
                </a:extLst>
              </p:cNvPr>
              <p:cNvSpPr txBox="1"/>
              <p:nvPr/>
            </p:nvSpPr>
            <p:spPr>
              <a:xfrm rot="-2129986">
                <a:off x="5534141" y="2990436"/>
                <a:ext cx="52695" cy="526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144;p15">
                <a:extLst>
                  <a:ext uri="{FF2B5EF4-FFF2-40B4-BE49-F238E27FC236}">
                    <a16:creationId xmlns:a16="http://schemas.microsoft.com/office/drawing/2014/main" xmlns="" id="{512F08D1-E599-4182-85A7-01FC320CD0AD}"/>
                  </a:ext>
                </a:extLst>
              </p:cNvPr>
              <p:cNvSpPr/>
              <p:nvPr/>
            </p:nvSpPr>
            <p:spPr>
              <a:xfrm>
                <a:off x="5988050" y="2174875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45;p15">
                <a:extLst>
                  <a:ext uri="{FF2B5EF4-FFF2-40B4-BE49-F238E27FC236}">
                    <a16:creationId xmlns:a16="http://schemas.microsoft.com/office/drawing/2014/main" xmlns="" id="{16B31724-F8F1-46BA-A0E5-98C951E9E2F1}"/>
                  </a:ext>
                </a:extLst>
              </p:cNvPr>
              <p:cNvSpPr txBox="1"/>
              <p:nvPr/>
            </p:nvSpPr>
            <p:spPr>
              <a:xfrm>
                <a:off x="6019357" y="2206182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Avaliação</a:t>
                </a: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146;p15">
                <a:extLst>
                  <a:ext uri="{FF2B5EF4-FFF2-40B4-BE49-F238E27FC236}">
                    <a16:creationId xmlns:a16="http://schemas.microsoft.com/office/drawing/2014/main" xmlns="" id="{4CD8CDB7-9B44-4BD3-B2F3-5F5B61D70DFB}"/>
                  </a:ext>
                </a:extLst>
              </p:cNvPr>
              <p:cNvSpPr/>
              <p:nvPr/>
            </p:nvSpPr>
            <p:spPr>
              <a:xfrm rot="2142849">
                <a:off x="5033911" y="3613560"/>
                <a:ext cx="1053034" cy="35467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59998"/>
                    </a:moveTo>
                    <a:lnTo>
                      <a:pt x="120000" y="59998"/>
                    </a:lnTo>
                  </a:path>
                </a:pathLst>
              </a:custGeom>
              <a:noFill/>
              <a:ln w="12700" cap="flat" cmpd="sng">
                <a:solidFill>
                  <a:srgbClr val="3A66B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47;p15">
                <a:extLst>
                  <a:ext uri="{FF2B5EF4-FFF2-40B4-BE49-F238E27FC236}">
                    <a16:creationId xmlns:a16="http://schemas.microsoft.com/office/drawing/2014/main" xmlns="" id="{27506BBA-3C97-4D6E-8175-054845D62B09}"/>
                  </a:ext>
                </a:extLst>
              </p:cNvPr>
              <p:cNvSpPr txBox="1"/>
              <p:nvPr/>
            </p:nvSpPr>
            <p:spPr>
              <a:xfrm rot="2129986">
                <a:off x="5534272" y="3604932"/>
                <a:ext cx="52695" cy="526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148;p15">
                <a:extLst>
                  <a:ext uri="{FF2B5EF4-FFF2-40B4-BE49-F238E27FC236}">
                    <a16:creationId xmlns:a16="http://schemas.microsoft.com/office/drawing/2014/main" xmlns="" id="{0A693794-49EE-427D-B41E-C968823D7A24}"/>
                  </a:ext>
                </a:extLst>
              </p:cNvPr>
              <p:cNvSpPr/>
              <p:nvPr/>
            </p:nvSpPr>
            <p:spPr>
              <a:xfrm>
                <a:off x="5988050" y="3404129"/>
                <a:ext cx="2137800" cy="1068900"/>
              </a:xfrm>
              <a:prstGeom prst="roundRect">
                <a:avLst>
                  <a:gd name="adj" fmla="val 10000"/>
                </a:avLst>
              </a:prstGeom>
              <a:solidFill>
                <a:srgbClr val="003366"/>
              </a:solidFill>
              <a:ln w="1270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49;p15">
                <a:extLst>
                  <a:ext uri="{FF2B5EF4-FFF2-40B4-BE49-F238E27FC236}">
                    <a16:creationId xmlns:a16="http://schemas.microsoft.com/office/drawing/2014/main" xmlns="" id="{FC823CE7-766C-4BA4-85B0-1F65D4663D1B}"/>
                  </a:ext>
                </a:extLst>
              </p:cNvPr>
              <p:cNvSpPr txBox="1"/>
              <p:nvPr/>
            </p:nvSpPr>
            <p:spPr>
              <a:xfrm>
                <a:off x="6019357" y="3435436"/>
                <a:ext cx="2075100" cy="100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0150" tIns="10150" rIns="10150" bIns="101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Inovação</a:t>
                </a: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29" name="Google Shape;150;p15">
              <a:extLst>
                <a:ext uri="{FF2B5EF4-FFF2-40B4-BE49-F238E27FC236}">
                  <a16:creationId xmlns:a16="http://schemas.microsoft.com/office/drawing/2014/main" xmlns="" id="{758691F0-4317-4DA8-A849-C30A50FE87E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8532" t="5526" r="4131"/>
            <a:stretch/>
          </p:blipFill>
          <p:spPr>
            <a:xfrm>
              <a:off x="4289927" y="2506997"/>
              <a:ext cx="473223" cy="5250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oogle Shape;151;p15">
              <a:extLst>
                <a:ext uri="{FF2B5EF4-FFF2-40B4-BE49-F238E27FC236}">
                  <a16:creationId xmlns:a16="http://schemas.microsoft.com/office/drawing/2014/main" xmlns="" id="{6D7EF35B-4868-46B6-BDCA-FE615FFBE433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05198" y="1324307"/>
              <a:ext cx="442666" cy="515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152;p15">
              <a:extLst>
                <a:ext uri="{FF2B5EF4-FFF2-40B4-BE49-F238E27FC236}">
                  <a16:creationId xmlns:a16="http://schemas.microsoft.com/office/drawing/2014/main" xmlns="" id="{988FC81A-984F-4E72-8165-7C9FFF8255B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l="11817" t="9633" r="7020"/>
            <a:stretch/>
          </p:blipFill>
          <p:spPr>
            <a:xfrm>
              <a:off x="4308384" y="3698755"/>
              <a:ext cx="436318" cy="4613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Google Shape;153;p15">
              <a:extLst>
                <a:ext uri="{FF2B5EF4-FFF2-40B4-BE49-F238E27FC236}">
                  <a16:creationId xmlns:a16="http://schemas.microsoft.com/office/drawing/2014/main" xmlns="" id="{7DCB3953-76B7-4787-AF75-4D570AA8080A}"/>
                </a:ext>
              </a:extLst>
            </p:cNvPr>
            <p:cNvSpPr txBox="1"/>
            <p:nvPr/>
          </p:nvSpPr>
          <p:spPr>
            <a:xfrm>
              <a:off x="4792814" y="2427858"/>
              <a:ext cx="2910000" cy="68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rgbClr val="3A3838"/>
                  </a:solidFill>
                  <a:latin typeface="Calibri"/>
                  <a:ea typeface="Calibri"/>
                  <a:cs typeface="Calibri"/>
                  <a:sym typeface="Calibri"/>
                </a:rPr>
                <a:t>Promover o uso apropriado de evidências e a avaliação dos programas do Ministério da Educação</a:t>
              </a:r>
              <a:endParaRPr sz="120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54;p15">
              <a:extLst>
                <a:ext uri="{FF2B5EF4-FFF2-40B4-BE49-F238E27FC236}">
                  <a16:creationId xmlns:a16="http://schemas.microsoft.com/office/drawing/2014/main" xmlns="" id="{DDAF0250-50AD-4E7D-B2D4-AB6764BAAE66}"/>
                </a:ext>
              </a:extLst>
            </p:cNvPr>
            <p:cNvSpPr txBox="1"/>
            <p:nvPr/>
          </p:nvSpPr>
          <p:spPr>
            <a:xfrm>
              <a:off x="4792814" y="1240640"/>
              <a:ext cx="2910000" cy="68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rgbClr val="3A3838"/>
                  </a:solidFill>
                  <a:latin typeface="Calibri"/>
                  <a:ea typeface="Calibri"/>
                  <a:cs typeface="Calibri"/>
                  <a:sym typeface="Calibri"/>
                </a:rPr>
                <a:t>Organizar e sistematizar informações e dados de políticas e programas prioritários do MEC</a:t>
              </a:r>
              <a:endParaRPr sz="1200"/>
            </a:p>
          </p:txBody>
        </p:sp>
        <p:sp>
          <p:nvSpPr>
            <p:cNvPr id="34" name="Google Shape;155;p15">
              <a:extLst>
                <a:ext uri="{FF2B5EF4-FFF2-40B4-BE49-F238E27FC236}">
                  <a16:creationId xmlns:a16="http://schemas.microsoft.com/office/drawing/2014/main" xmlns="" id="{33E6C163-50C1-49CE-9555-9F3022F99849}"/>
                </a:ext>
              </a:extLst>
            </p:cNvPr>
            <p:cNvSpPr txBox="1"/>
            <p:nvPr/>
          </p:nvSpPr>
          <p:spPr>
            <a:xfrm>
              <a:off x="4792814" y="3535387"/>
              <a:ext cx="2910000" cy="68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lang="pt-BR" sz="1200">
                  <a:solidFill>
                    <a:srgbClr val="3A3838"/>
                  </a:solidFill>
                  <a:latin typeface="Calibri"/>
                  <a:ea typeface="Calibri"/>
                  <a:cs typeface="Calibri"/>
                  <a:sym typeface="Calibri"/>
                </a:rPr>
                <a:t>Promover inovações educacionais com alto potencial de impacto e baixo custo</a:t>
              </a:r>
              <a:endParaRPr sz="120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92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4EC2FC-B16F-4A34-AEBE-D9966B802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01" y="198128"/>
            <a:ext cx="8439652" cy="1031875"/>
          </a:xfrm>
        </p:spPr>
        <p:txBody>
          <a:bodyPr>
            <a:noAutofit/>
          </a:bodyPr>
          <a:lstStyle/>
          <a:p>
            <a:r>
              <a:rPr lang="pt-BR" sz="3200" dirty="0"/>
              <a:t>Protocolo de Seleção de Escolas –</a:t>
            </a:r>
            <a:br>
              <a:rPr lang="pt-BR" sz="3200" dirty="0"/>
            </a:br>
            <a:r>
              <a:rPr lang="pt-BR" sz="3200" dirty="0"/>
              <a:t>Estratégia de identificação com </a:t>
            </a:r>
            <a:r>
              <a:rPr lang="pt-BR" sz="3200" dirty="0" err="1"/>
              <a:t>sobre-inscrição</a:t>
            </a:r>
            <a:endParaRPr lang="pt-BR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6F07CBF-4A44-4DF9-A7C3-A11CF820566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28014510"/>
              </p:ext>
            </p:extLst>
          </p:nvPr>
        </p:nvGraphicFramePr>
        <p:xfrm>
          <a:off x="1301566" y="1198043"/>
          <a:ext cx="6523322" cy="5304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249">
                  <a:extLst>
                    <a:ext uri="{9D8B030D-6E8A-4147-A177-3AD203B41FA5}">
                      <a16:colId xmlns:a16="http://schemas.microsoft.com/office/drawing/2014/main" xmlns="" val="1402726358"/>
                    </a:ext>
                  </a:extLst>
                </a:gridCol>
                <a:gridCol w="1335061">
                  <a:extLst>
                    <a:ext uri="{9D8B030D-6E8A-4147-A177-3AD203B41FA5}">
                      <a16:colId xmlns:a16="http://schemas.microsoft.com/office/drawing/2014/main" xmlns="" val="2310428403"/>
                    </a:ext>
                  </a:extLst>
                </a:gridCol>
                <a:gridCol w="1039844">
                  <a:extLst>
                    <a:ext uri="{9D8B030D-6E8A-4147-A177-3AD203B41FA5}">
                      <a16:colId xmlns:a16="http://schemas.microsoft.com/office/drawing/2014/main" xmlns="" val="35415699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702913077"/>
                    </a:ext>
                  </a:extLst>
                </a:gridCol>
                <a:gridCol w="989100">
                  <a:extLst>
                    <a:ext uri="{9D8B030D-6E8A-4147-A177-3AD203B41FA5}">
                      <a16:colId xmlns:a16="http://schemas.microsoft.com/office/drawing/2014/main" xmlns="" val="2080722529"/>
                    </a:ext>
                  </a:extLst>
                </a:gridCol>
                <a:gridCol w="834413">
                  <a:extLst>
                    <a:ext uri="{9D8B030D-6E8A-4147-A177-3AD203B41FA5}">
                      <a16:colId xmlns:a16="http://schemas.microsoft.com/office/drawing/2014/main" xmlns="" val="229062866"/>
                    </a:ext>
                  </a:extLst>
                </a:gridCol>
                <a:gridCol w="584089">
                  <a:extLst>
                    <a:ext uri="{9D8B030D-6E8A-4147-A177-3AD203B41FA5}">
                      <a16:colId xmlns:a16="http://schemas.microsoft.com/office/drawing/2014/main" xmlns="" val="1000287949"/>
                    </a:ext>
                  </a:extLst>
                </a:gridCol>
                <a:gridCol w="357606">
                  <a:extLst>
                    <a:ext uri="{9D8B030D-6E8A-4147-A177-3AD203B41FA5}">
                      <a16:colId xmlns:a16="http://schemas.microsoft.com/office/drawing/2014/main" xmlns="" val="4198201012"/>
                    </a:ext>
                  </a:extLst>
                </a:gridCol>
              </a:tblGrid>
              <a:tr h="577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UF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Qtd escolas elegíveis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Representatividade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Desejáveis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Garantidas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Avaliação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Controle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noProof="0">
                          <a:effectLst/>
                        </a:rPr>
                        <a:t>Extra</a:t>
                      </a:r>
                      <a:endParaRPr lang="pt-BR" sz="900" b="1" i="0" u="none" strike="noStrike" noProof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ctr"/>
                </a:tc>
                <a:extLst>
                  <a:ext uri="{0D108BD9-81ED-4DB2-BD59-A6C34878D82A}">
                    <a16:rowId xmlns:a16="http://schemas.microsoft.com/office/drawing/2014/main" xmlns="" val="2472618919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AC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29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1%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10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2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2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>
                          <a:effectLst/>
                        </a:rPr>
                        <a:t>2</a:t>
                      </a:r>
                      <a:endParaRPr lang="pt-BR" sz="9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noProof="0" dirty="0">
                          <a:effectLst/>
                        </a:rPr>
                        <a:t>4</a:t>
                      </a:r>
                      <a:endParaRPr lang="pt-BR" sz="9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017787254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AL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728375609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AM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719641052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AP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614155821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BA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95300761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CE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376360295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DF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4004663761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ES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568405788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GO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4192637242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MA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565225767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MG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638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73437947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MS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718591312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MT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755225449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PA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464890430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PB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373988805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PE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174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247537530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PI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1936668372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531500845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RJ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087524668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RN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411913903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RO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2245614004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RR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533466907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RS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135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41756119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SC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450194375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SE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391912573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SP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567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110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791581468"/>
                  </a:ext>
                </a:extLst>
              </a:tr>
              <a:tr h="16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69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2%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375879576"/>
                  </a:ext>
                </a:extLst>
              </a:tr>
              <a:tr h="173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Total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3894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777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156</a:t>
                      </a:r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4" marR="8304" marT="8304" marB="0" anchor="b"/>
                </a:tc>
                <a:extLst>
                  <a:ext uri="{0D108BD9-81ED-4DB2-BD59-A6C34878D82A}">
                    <a16:rowId xmlns:a16="http://schemas.microsoft.com/office/drawing/2014/main" xmlns="" val="316381536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C1A591-0762-4035-8A73-F85768A4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997EA8-4685-455F-811C-3DFF532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879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014 WB Treasury Slide Deck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1243</TotalTime>
  <Words>1568</Words>
  <Application>Microsoft Office PowerPoint</Application>
  <PresentationFormat>Apresentação na tela (4:3)</PresentationFormat>
  <Paragraphs>529</Paragraphs>
  <Slides>15</Slides>
  <Notes>3</Notes>
  <HiddenSlides>2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31" baseType="lpstr">
      <vt:lpstr>MS PGothic</vt:lpstr>
      <vt:lpstr>Andes ExtraLight</vt:lpstr>
      <vt:lpstr>Arial</vt:lpstr>
      <vt:lpstr>Arial Bold</vt:lpstr>
      <vt:lpstr>Calibri</vt:lpstr>
      <vt:lpstr>Helvetica</vt:lpstr>
      <vt:lpstr>Myriad Pro</vt:lpstr>
      <vt:lpstr>Times New Roman</vt:lpstr>
      <vt:lpstr>Trebuchet MS</vt:lpstr>
      <vt:lpstr>Tw Cen MT</vt:lpstr>
      <vt:lpstr>Tw Cen MT Condensed</vt:lpstr>
      <vt:lpstr>Wingdings</vt:lpstr>
      <vt:lpstr>Wingdings 3</vt:lpstr>
      <vt:lpstr>2014 WB Treasury Slide Deck</vt:lpstr>
      <vt:lpstr>Full Page Interior</vt:lpstr>
      <vt:lpstr>Integral</vt:lpstr>
      <vt:lpstr>  Avaliação do mais educação &amp;  Plano de Avaliação do Programa de Ensino Médio em Tempo Integral (EMTI)</vt:lpstr>
      <vt:lpstr>Motivação</vt:lpstr>
      <vt:lpstr>Avaliação do Mais Educação (2016) Rita Almeida (BM &amp; IZA), Antônio Bresolin, Bruna Borges, Karen Mendes (Fundação Itaú Social) e Naercio Menezes-Filho (USP &amp; Insper)</vt:lpstr>
      <vt:lpstr>Expansão do Mais Educação </vt:lpstr>
      <vt:lpstr>Resultados da Avaliação   Diferença em Diferença com Pareamento no Escore de Propensão</vt:lpstr>
      <vt:lpstr>Plano de Avaliação do EMTI Leandro Costa (BM), Assessoria Estratégica de Evidências (MEC), Paes de Barros, Samuel Franco, Laura Machado (Inst. Ayrton Senna)</vt:lpstr>
      <vt:lpstr>Critérios de Elegibilidade</vt:lpstr>
      <vt:lpstr>Assessoria Estratégica de Evidências do MEC (AEVI)</vt:lpstr>
      <vt:lpstr>Protocolo de Seleção de Escolas – Estratégia de identificação com sobre-inscrição</vt:lpstr>
      <vt:lpstr> Introdução - Principais perguntas da Avaliação de Impacto </vt:lpstr>
      <vt:lpstr>Introdução - Perguntas complementares da Avaliação de Processos (qualidade da implementação, eficiência e eficácia)</vt:lpstr>
      <vt:lpstr> Cadeia de resultados do programa </vt:lpstr>
      <vt:lpstr>Experimento Aleatório Controlado  Designação aleatória das escolas</vt:lpstr>
      <vt:lpstr>Pré-balanceamento </vt:lpstr>
      <vt:lpstr>Apresentação do PowerPoint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Amostragem aleatória das escolas</dc:title>
  <dc:creator>Leandro Costa</dc:creator>
  <cp:lastModifiedBy>Angela Silva Da Veiga</cp:lastModifiedBy>
  <cp:revision>63</cp:revision>
  <dcterms:created xsi:type="dcterms:W3CDTF">2017-03-03T14:30:00Z</dcterms:created>
  <dcterms:modified xsi:type="dcterms:W3CDTF">2018-12-12T10:41:57Z</dcterms:modified>
</cp:coreProperties>
</file>