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Bookman Old Style" panose="02050604050505020204" pitchFamily="18" charset="0"/>
      <p:regular r:id="rId35"/>
      <p:bold r:id="rId36"/>
      <p:italic r:id="rId37"/>
      <p:boldItalic r:id="rId38"/>
    </p:embeddedFon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13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34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para Comentário: </a:t>
            </a: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principal objetivo da Lei da Aprendizagem é oportunizar ao jovem o acesso ao primeiro emprego formal. Ao mesmo tempo, o estimular a frequentar a escola, para que conquiste a escolaridade básica, dando continuidade à sua formação profissional para ser bem-sucedido em sua vida produtiva.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Assim, durante o contrato de aprendiz, o jovem beneficiário compromete-se a executar com zelo e diligência as tarefas necessárias à sua formação, assegurando a frequência no Ensino Fundamental ou Ensino Médio e nos encontros de aprendizagem teórica em uma das Entidades Qualificadas em Formação Técnico-Profissional Metódica, incluídas no Cadastro Nacional de Aprendizagem, do Ministério do Trabalho e Emprego, e cumprindo assiduamente as atividades práticas na empresa.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669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74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996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211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574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56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5507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459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766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47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para Comentário: </a:t>
            </a:r>
            <a:r>
              <a:rPr lang="pt-B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atual conjuntura do País, nossa intenção é identificar a percepção que os jovens, futuros aprendizes e/ou  estagiários em relação ao mercado de trabalho e suas expectativas em relação ao futuro e educação. Nossa apresentação conta com dados do PNAD, Relatório do Banco Mundial e de pesquisa realizada pelo Instituto Locomotiva  (pesquisa e estratégia)   que trabalhou com uma amostra de 1.914 jovens da base do CIEE que estão ou estiveram em processo de busca de vagas, no período de 25 de abril a 2 de maio de 2018, no Estado de SP.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95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353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400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5859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Shape 5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354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Shape 5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817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438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Shape 6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21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Shape 6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14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27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para Comentário: </a:t>
            </a:r>
            <a:r>
              <a:rPr lang="pt-BR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mudança tecnológica e a crescente adoção de tecnologia no local de trabalho estão alterando o conjunto de competências que os empregadores procuram e o conteúdo das tarefas das ocupações brasileiras. As empresas brasileiras também estão fazendo relativamente mais uso de competências socioemocionais, que são competências mais interativas, baseadas na comunicação, tais como expressão oral e clareza ao falar</a:t>
            </a: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965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para Comentário: </a:t>
            </a:r>
            <a:r>
              <a:rPr lang="pt-BR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Vivemos em uma era em que a história corre muito depressa. Já houve outros tempos assim. Lembro aqui a entrada dos teares tocados à máquina a vapor, inventada por James Watt em 1763, e a entrada do motor elétrico, inventado por Werner von Siemens em 1886. Cada vez que a história dá uma arrancada dessas, novas competências são demandadas. É o que está acontecendo nos dias atuais. As novas tecnologias estão entrando no mundo do trabalho a uma velocidade irreconhecível, abrindo inúmeras oportunidades e, ao mesmo tempo, colocando enormes incertezas para o sistema educacional.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22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para Comentário: </a:t>
            </a:r>
            <a:r>
              <a:rPr lang="pt-BR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potencial de produtividade do país será cada vez mais determinado pela atual juventude - no Brasil, os que hoje têm entre 15 e 29 anos – e pela capacidade que tenham as instituições responsáveis pelo desenvolvimento de suas competências e do mercado de trabalho de engajá-los plenamente na economia. A maneira ideal de aumentar a produtividade é encontrar melhores formas de combinar educação e trabalho, mão de obra e desenvolvimento de competências.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736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59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96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e.org.b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-3434941" y="0"/>
            <a:ext cx="6858002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1548680" y="1370858"/>
            <a:ext cx="3048000" cy="2286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Shape 165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398" y="3027888"/>
            <a:ext cx="2990672" cy="100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3177698" y="1368239"/>
            <a:ext cx="5940152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</a:pPr>
            <a:r>
              <a:rPr lang="pt-BR" sz="3200" b="1" i="0" u="none" strike="noStrike" cap="none">
                <a:solidFill>
                  <a:srgbClr val="24406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 importância  da aprendizagem na vida do jovem brasileiro.</a:t>
            </a:r>
            <a:endParaRPr sz="3200" b="1" i="0" u="none" strike="noStrike" cap="none">
              <a:solidFill>
                <a:srgbClr val="24406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O que é  aprendizagem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Shape 291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5668" y="4331201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4109350" y="1047750"/>
            <a:ext cx="4844100" cy="24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aprendizagem é o meio pelo qual o adolescente ou jovem é inserido no mundo do trabalho, composta por atividades teóricas e práticas com o objetivo de garantir qualidade à formação profissional básica e consequentemente escolar,  ação cada vez mais necessária em um cenário econômico em permanente mudanças e  evolução tecnológica.</a:t>
            </a:r>
            <a:endParaRPr sz="16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aprendizagem tem por base a Lei 10.097/00 e suas Portarias. </a:t>
            </a:r>
            <a:endParaRPr sz="16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3" name="Shape 293"/>
          <p:cNvGrpSpPr/>
          <p:nvPr/>
        </p:nvGrpSpPr>
        <p:grpSpPr>
          <a:xfrm>
            <a:off x="2260691" y="71618"/>
            <a:ext cx="369505" cy="369505"/>
            <a:chOff x="2594050" y="1631825"/>
            <a:chExt cx="439625" cy="439625"/>
          </a:xfrm>
        </p:grpSpPr>
        <p:sp>
          <p:nvSpPr>
            <p:cNvPr id="294" name="Shape 29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8" name="Shape 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75" y="1218750"/>
            <a:ext cx="3818375" cy="25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5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Shape 306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7193" y="4331189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Lei de aprendizagem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226030" y="549724"/>
            <a:ext cx="8700369" cy="3976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Lei 10.097/00  regulamentada pelo Decreto 5.598/05.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Condições estabelecidas pela Lei: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543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Contrato especial de trabalho por tempo determinado não superior a 2 anos, regido pela CLT;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543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Validade do contrato de aprendizagem: anotação na Carteira de Trabalho e Previdência Social, matrícula e frequência à escola caso o aprendiz não tenha concluído o Ensino Médio e inscrição em programa de aprendizagem ministrado por entidade qualificada em formação técnico-profissional metódica, com programa validado no Ministério do Trabalho;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543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Empresas de médio e grande porte devem contratar aprendizes de 5% a 15% das funções que exijam formação profissional;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Shape 309"/>
          <p:cNvGrpSpPr/>
          <p:nvPr/>
        </p:nvGrpSpPr>
        <p:grpSpPr>
          <a:xfrm>
            <a:off x="2501766" y="109768"/>
            <a:ext cx="369505" cy="369505"/>
            <a:chOff x="2594050" y="1631825"/>
            <a:chExt cx="439625" cy="439625"/>
          </a:xfrm>
        </p:grpSpPr>
        <p:sp>
          <p:nvSpPr>
            <p:cNvPr id="310" name="Shape 31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Shape 321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9793" y="4331201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Lei de aprendizagem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81650" y="351075"/>
            <a:ext cx="8937300" cy="3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54300" marR="0" lvl="0" indent="-3428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Faixa etária dos 14 aos 24 anos incompletos, com prioridade para menores de 18 anos. Caso o aprendiz seja pessoa com deficiência, não haverá limite máximo de idade para a contratação. (art. 428, §5º, da CLT);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Escolaridade: estudantes do Ensino Fundamental, Ensino Médio, EJA ou formado no Ensino Médio;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Remuneração: salário mínimo hora /Acordo ou Convenção Coletiva;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Jornada de trabalho: 4  ou 6 horas. Jornada de 8 horas se forem computadas as horas destinadas à capacitação teórica, sendo proibido a prorrogação e a compensação de jornada;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Direitos trabalhistas: INSS, FGTS (alíquota de 2%), Férias, 13º salário e Vale Transporte.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4" name="Shape 324"/>
          <p:cNvGrpSpPr/>
          <p:nvPr/>
        </p:nvGrpSpPr>
        <p:grpSpPr>
          <a:xfrm>
            <a:off x="2622316" y="71618"/>
            <a:ext cx="369505" cy="369505"/>
            <a:chOff x="2594050" y="1631825"/>
            <a:chExt cx="439625" cy="439625"/>
          </a:xfrm>
        </p:grpSpPr>
        <p:sp>
          <p:nvSpPr>
            <p:cNvPr id="325" name="Shape 325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Shape 336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27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Lei de aprendizagem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81650" y="351075"/>
            <a:ext cx="8937300" cy="3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54300" marR="0" lvl="0" indent="-3428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Benefícios por liberalidade da empresa: vale refeição, vale alimentação, convênio médico, odontológico, etc.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4445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Rescisão do contrato: 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9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por término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9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quando o aprendiz completar 24 anos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Antecipadamente: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9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Desempenho insuficiente ou inadaptação do aprendiz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9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Falta disciplinar grave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9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Ausência injustificada à escola que implique perda do ano letivo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9999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pedido do aprendiz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0000" marR="0" lvl="0" indent="-330199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Certificado de qualificação profissional de aprendizagem com validade em todo território nacional.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9" name="Shape 339"/>
          <p:cNvGrpSpPr/>
          <p:nvPr/>
        </p:nvGrpSpPr>
        <p:grpSpPr>
          <a:xfrm>
            <a:off x="2622316" y="71618"/>
            <a:ext cx="369505" cy="369505"/>
            <a:chOff x="2594050" y="1631825"/>
            <a:chExt cx="439625" cy="439625"/>
          </a:xfrm>
        </p:grpSpPr>
        <p:sp>
          <p:nvSpPr>
            <p:cNvPr id="340" name="Shape 3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4" name="Shape 344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Shape 351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093" y="431292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   Público Atendido na Aprendizagem 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5148075" y="398750"/>
            <a:ext cx="3996000" cy="3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Escolas Públicas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None/>
            </a:pP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CRAS – Centro de Referência de Assistência Social 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None/>
            </a:pP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CREAS – Centro Especializado de Assistência Social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None/>
            </a:pP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✓"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Demanda espontânea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492450" y="1837065"/>
            <a:ext cx="1597500" cy="14334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009A4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757113" y="2074583"/>
            <a:ext cx="10680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43%</a:t>
            </a:r>
            <a:r>
              <a:rPr lang="pt-BR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Renda Familiar de até                     01 S.M.*</a:t>
            </a:r>
            <a:endParaRPr sz="1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639606" y="533400"/>
            <a:ext cx="1308600" cy="1175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66006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856491" y="728082"/>
            <a:ext cx="875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94%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E. M.  Escola Pública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1839963" y="1255952"/>
            <a:ext cx="1308600" cy="1175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66006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2056849" y="1450634"/>
            <a:ext cx="875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52%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Sexo Feminino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1839963" y="2676404"/>
            <a:ext cx="1308600" cy="1175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66006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2056850" y="2871075"/>
            <a:ext cx="8751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58%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BR"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dolescentes</a:t>
            </a:r>
            <a:endParaRPr sz="1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639606" y="3399764"/>
            <a:ext cx="1308600" cy="1175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66006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856491" y="3594447"/>
            <a:ext cx="875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87</a:t>
            </a:r>
            <a:r>
              <a:rPr lang="pt-BR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sem  experiência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2056850" y="4051400"/>
            <a:ext cx="7004957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março/2017, o CIEE realizou uma pesquisa com os aprendizes formados em abril, maio e junho para </a:t>
            </a: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avaliar os impactos sociais do Programa Aprendiz.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Shape 366"/>
          <p:cNvGrpSpPr/>
          <p:nvPr/>
        </p:nvGrpSpPr>
        <p:grpSpPr>
          <a:xfrm>
            <a:off x="1523366" y="35318"/>
            <a:ext cx="369505" cy="369505"/>
            <a:chOff x="2594050" y="1631825"/>
            <a:chExt cx="439625" cy="439625"/>
          </a:xfrm>
        </p:grpSpPr>
        <p:sp>
          <p:nvSpPr>
            <p:cNvPr id="367" name="Shape 36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/>
        </p:nvSpPr>
        <p:spPr>
          <a:xfrm>
            <a:off x="-4169716" y="-12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280250" y="237966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r>
              <a:rPr lang="pt-BR" sz="30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Números do Programa Aprendiz - CIEE</a:t>
            </a:r>
            <a:endParaRPr sz="30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Shape 378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27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/>
          <p:nvPr/>
        </p:nvSpPr>
        <p:spPr>
          <a:xfrm>
            <a:off x="5002250" y="1388875"/>
            <a:ext cx="3507600" cy="27189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683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➢"/>
            </a:pPr>
            <a:r>
              <a:rPr lang="pt-BR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1" i="0" u="sng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Aprendizes por segmento:</a:t>
            </a:r>
            <a:endParaRPr sz="2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1" i="0" u="none" strike="noStrike" cap="none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Calibri"/>
              <a:buChar char="○"/>
            </a:pPr>
            <a:r>
              <a:rPr lang="pt-BR" sz="1800" b="0" i="0" u="none" strike="noStrike" cap="none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Público: 2.478 (3%)</a:t>
            </a:r>
            <a:endParaRPr sz="1800" b="0" i="0" u="none" strike="noStrike" cap="none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Char char="○"/>
            </a:pPr>
            <a:r>
              <a:rPr lang="pt-BR"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Privado:71.696  (94%)</a:t>
            </a:r>
            <a:endParaRPr sz="1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Char char="○"/>
            </a:pPr>
            <a:r>
              <a:rPr lang="pt-BR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Misto: 2.034 (3%)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Total: 76.208 aprendizes pelo CIEE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Shape 380"/>
          <p:cNvGrpSpPr/>
          <p:nvPr/>
        </p:nvGrpSpPr>
        <p:grpSpPr>
          <a:xfrm>
            <a:off x="2237723" y="136816"/>
            <a:ext cx="369505" cy="369505"/>
            <a:chOff x="2594050" y="1631825"/>
            <a:chExt cx="439625" cy="439625"/>
          </a:xfrm>
        </p:grpSpPr>
        <p:sp>
          <p:nvSpPr>
            <p:cNvPr id="381" name="Shape 38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5" name="Shape 385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-721175" y="4762325"/>
            <a:ext cx="9865174" cy="4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5">
            <a:alphaModFix/>
          </a:blip>
          <a:srcRect l="27950" t="25863" r="25770" b="18802"/>
          <a:stretch/>
        </p:blipFill>
        <p:spPr>
          <a:xfrm>
            <a:off x="0" y="961251"/>
            <a:ext cx="4844953" cy="32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176900" y="3864425"/>
            <a:ext cx="952500" cy="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4953000" y="4000500"/>
            <a:ext cx="9525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0" y="4274763"/>
            <a:ext cx="3714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Revista Agitação - ano XVII - nº 102 - nov/dez/2011</a:t>
            </a:r>
            <a:r>
              <a:rPr lang="pt-B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Admissões  na  Aprendizagem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Shape 397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313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x="816425" y="4354275"/>
            <a:ext cx="6749100" cy="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Fonte: http://pdet.mte.gov.br/. MTE/SPPE/DES/CGET - CAGED LEI 4.923/65</a:t>
            </a:r>
            <a:endParaRPr sz="900" b="0" i="0" u="none" strike="noStrike" cap="none">
              <a:solidFill>
                <a:srgbClr val="07376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http://trabalho.gov.br/noticias/5493-em-2017-386-7-mil-jovens-aprendizes-foram-contratos-em-todo-o-pais​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Shape 400"/>
          <p:cNvGrpSpPr/>
          <p:nvPr/>
        </p:nvGrpSpPr>
        <p:grpSpPr>
          <a:xfrm>
            <a:off x="1823641" y="71618"/>
            <a:ext cx="369505" cy="369505"/>
            <a:chOff x="2594050" y="1631825"/>
            <a:chExt cx="439625" cy="439625"/>
          </a:xfrm>
        </p:grpSpPr>
        <p:sp>
          <p:nvSpPr>
            <p:cNvPr id="401" name="Shape 40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5" name="Shape 405" title="Gráfic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425" y="762800"/>
            <a:ext cx="8229600" cy="351358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/>
          <p:nvPr/>
        </p:nvSpPr>
        <p:spPr>
          <a:xfrm>
            <a:off x="962625" y="1244350"/>
            <a:ext cx="2551500" cy="11751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Potencial de contratação em 2017:</a:t>
            </a:r>
            <a:endParaRPr sz="1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939.731</a:t>
            </a:r>
            <a:endParaRPr sz="12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Contratados em 2017:</a:t>
            </a:r>
            <a:endParaRPr sz="1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386.791</a:t>
            </a:r>
            <a:endParaRPr sz="12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 descr="http://www.ciee.org.br/portal/media/img50anos/logo_50anos_pn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4368" y="4331376"/>
            <a:ext cx="1194201" cy="4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0" y="11401"/>
            <a:ext cx="8571443" cy="43199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Shape 422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27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547765" y="2125943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Modulo Mundo do Trabalho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311700" y="909438"/>
            <a:ext cx="85206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Voltado para a área de formação da cidadania, desenvolvimento pessoal e profissional do aprendiz e comum a todos os Programas de Aprendizagem - correspondendo a 276h de toda a carga horária teórica.</a:t>
            </a:r>
            <a:endParaRPr sz="1800" b="0" i="0" u="none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3149" y="1986227"/>
            <a:ext cx="5653092" cy="26356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379040" y="1858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Programas de  Aprendizagem - Módulo Mundo do Trabalho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5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Shape 428"/>
          <p:cNvGrpSpPr/>
          <p:nvPr/>
        </p:nvGrpSpPr>
        <p:grpSpPr>
          <a:xfrm>
            <a:off x="1157866" y="22443"/>
            <a:ext cx="369505" cy="369505"/>
            <a:chOff x="2594050" y="1631825"/>
            <a:chExt cx="439625" cy="439625"/>
          </a:xfrm>
        </p:grpSpPr>
        <p:sp>
          <p:nvSpPr>
            <p:cNvPr id="429" name="Shape 42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Shape 439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9668" y="43313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379040" y="3382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     Programas de  Aprendizagem - Módulo Formador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4803000" y="3175050"/>
            <a:ext cx="4153200" cy="70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Alimentação de 400h/ 11 a 17 meses de duração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621625" y="1065750"/>
            <a:ext cx="3892500" cy="70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Arco Administrativo - 552h/16 a 24 meses de duração</a:t>
            </a: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621625" y="1770750"/>
            <a:ext cx="3892500" cy="70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Arco Bancário de 552h a 828h / 24 meses de duração</a:t>
            </a: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4803000" y="1811250"/>
            <a:ext cx="4153200" cy="623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Logística de 400h/ 11 a 17 meses de duração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621625" y="2475450"/>
            <a:ext cx="3892500" cy="623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Telesserviços de 400h/ 11 a 17 meses de duração</a:t>
            </a: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621625" y="3121650"/>
            <a:ext cx="3892500" cy="70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Produção Industrial de 400h/ 11 a 17 meses de duração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4795200" y="1065875"/>
            <a:ext cx="4153200" cy="70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Op. de Microcomputador de 400h/ 11 a 17 meses de duração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4803000" y="2475450"/>
            <a:ext cx="4153200" cy="623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●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Comércio e Varejo de 400h/ 11 a 17 meses de duração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Shape 450"/>
          <p:cNvGrpSpPr/>
          <p:nvPr/>
        </p:nvGrpSpPr>
        <p:grpSpPr>
          <a:xfrm>
            <a:off x="1353666" y="176693"/>
            <a:ext cx="369505" cy="369505"/>
            <a:chOff x="2594050" y="1631825"/>
            <a:chExt cx="439625" cy="439625"/>
          </a:xfrm>
        </p:grpSpPr>
        <p:sp>
          <p:nvSpPr>
            <p:cNvPr id="451" name="Shape 45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" name="Shape 45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144000" cy="51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0" y="4094217"/>
            <a:ext cx="9144000" cy="1060008"/>
          </a:xfrm>
          <a:prstGeom prst="roundRect">
            <a:avLst>
              <a:gd name="adj" fmla="val 0"/>
            </a:avLst>
          </a:prstGeom>
          <a:solidFill>
            <a:srgbClr val="0C0C0C">
              <a:alpha val="6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209265" y="4011910"/>
            <a:ext cx="872547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ESCOLARIDADE · QUALIFICAÇÃO · 1º EMPREGO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RENDA FAMILIAR · PROJETOS DE VIDA </a:t>
            </a:r>
            <a:r>
              <a:rPr lang="pt-BR" sz="2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· </a:t>
            </a:r>
            <a:r>
              <a:rPr lang="pt-BR" sz="2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INCLUSÃO SOCIAL PELO TRABALHO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Shape 463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9668" y="43313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379040" y="1096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     Programas de  Aprendizagem 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Shape 466"/>
          <p:cNvGrpSpPr/>
          <p:nvPr/>
        </p:nvGrpSpPr>
        <p:grpSpPr>
          <a:xfrm>
            <a:off x="1353666" y="176693"/>
            <a:ext cx="369505" cy="369505"/>
            <a:chOff x="2594050" y="1631825"/>
            <a:chExt cx="439625" cy="439625"/>
          </a:xfrm>
        </p:grpSpPr>
        <p:sp>
          <p:nvSpPr>
            <p:cNvPr id="467" name="Shape 46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1" name="Shape 471"/>
          <p:cNvSpPr/>
          <p:nvPr/>
        </p:nvSpPr>
        <p:spPr>
          <a:xfrm>
            <a:off x="3416825" y="1230250"/>
            <a:ext cx="2492100" cy="3113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Arco Administrativo</a:t>
            </a: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sng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0" i="1" u="sng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Carga horária total</a:t>
            </a:r>
            <a:endParaRPr sz="1400" b="0" i="1" u="sng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1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(prática + teórica)</a:t>
            </a:r>
            <a:endParaRPr sz="11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1840 horas</a:t>
            </a: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533400" y="1250413"/>
            <a:ext cx="2492100" cy="3081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Arco Bancário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sng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0" i="1" u="sng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Carga horária total</a:t>
            </a:r>
            <a:endParaRPr sz="1400" b="0" i="1" u="sng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1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(prática + teórica)</a:t>
            </a:r>
            <a:endParaRPr sz="11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1840</a:t>
            </a:r>
            <a:r>
              <a:rPr lang="pt-BR" sz="1400" b="0" i="0" u="none" strike="noStrike" cap="none" baseline="300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horas ou 2760</a:t>
            </a:r>
            <a:r>
              <a:rPr lang="pt-BR" sz="1400" b="0" i="0" u="none" strike="noStrike" cap="none" baseline="300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horas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6300250" y="1230300"/>
            <a:ext cx="2472600" cy="3081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Produção Industrial </a:t>
            </a:r>
            <a:endParaRPr sz="1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sng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1" u="sng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Carga horária total</a:t>
            </a:r>
            <a:endParaRPr sz="1400" b="0" i="1" u="sng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1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(prática + teórica)</a:t>
            </a:r>
            <a:endParaRPr sz="11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1280 horas</a:t>
            </a: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474825" y="4483800"/>
            <a:ext cx="6001200" cy="431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7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1 - Carga horária destinada a aprendizes menores de idade / 2 - Carga horária destinada a aprendizes maiores de idade</a:t>
            </a:r>
            <a:endParaRPr sz="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Shape 481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27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pt-BR" sz="32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Benefícios da  Aprendizagem</a:t>
            </a:r>
            <a:endParaRPr sz="32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329525" y="625625"/>
            <a:ext cx="4098600" cy="4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Char char="✓"/>
            </a:pPr>
            <a:r>
              <a:rPr lang="pt-BR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Possibilita o desenvolvimento da autonomia e protagonismo;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Desenvolve condutas de reflexão, indagação,  análise, problematização diante de situações novas de trabalho e de vida pessoal;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</a:pPr>
            <a:endParaRPr sz="6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Contribui para a permanência e reinserção dos adolescentes e jovens no sistema educacional, colaborando  com as políticas públicas no combate à erradicação do trabalho infantil pela aprendizagem.</a:t>
            </a:r>
            <a:endParaRPr sz="1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Desenvolve competências técnicas e habilidades pessoais exigidas no mercado de trabalho;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</a:pPr>
            <a:endParaRPr sz="14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4788025" y="489999"/>
            <a:ext cx="3960300" cy="39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Contribui para a complementação da Renda Familiar;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</a:pPr>
            <a:endParaRPr sz="1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Estimula a participação na vida comunitária  e fortalece os vínculos familiares;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Possibilita o reconhecimento do trabalho e da educação como direito de cidadania;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</a:pP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Char char="✓"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Programa de inclusão social e econômica de adolescentes, jovens e pessoas com deficiência e de maior vulnerabilidade social.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Shape 486"/>
          <p:cNvGrpSpPr/>
          <p:nvPr/>
        </p:nvGrpSpPr>
        <p:grpSpPr>
          <a:xfrm>
            <a:off x="1882691" y="71618"/>
            <a:ext cx="369505" cy="369505"/>
            <a:chOff x="2594050" y="1631825"/>
            <a:chExt cx="439625" cy="439625"/>
          </a:xfrm>
        </p:grpSpPr>
        <p:sp>
          <p:nvSpPr>
            <p:cNvPr id="487" name="Shape 48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/>
        </p:nvSpPr>
        <p:spPr>
          <a:xfrm>
            <a:off x="431461" y="1054739"/>
            <a:ext cx="82296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-25750" y="87475"/>
            <a:ext cx="9144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46"/>
              </a:buClr>
              <a:buSzPts val="3200"/>
              <a:buFont typeface="Calibri"/>
              <a:buNone/>
            </a:pPr>
            <a:r>
              <a:rPr lang="pt-BR" sz="3200" b="1" i="0" u="none" strike="noStrike" cap="none">
                <a:solidFill>
                  <a:srgbClr val="009A4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Aprendizagem e o Impacto Social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7" name="Shape 497"/>
          <p:cNvGrpSpPr/>
          <p:nvPr/>
        </p:nvGrpSpPr>
        <p:grpSpPr>
          <a:xfrm>
            <a:off x="-5604010" y="283054"/>
            <a:ext cx="14444524" cy="5167350"/>
            <a:chOff x="-5783523" y="-885729"/>
            <a:chExt cx="14444524" cy="6889800"/>
          </a:xfrm>
        </p:grpSpPr>
        <p:sp>
          <p:nvSpPr>
            <p:cNvPr id="498" name="Shape 498"/>
            <p:cNvSpPr/>
            <p:nvPr/>
          </p:nvSpPr>
          <p:spPr>
            <a:xfrm>
              <a:off x="-5783523" y="-885729"/>
              <a:ext cx="6889800" cy="6889800"/>
            </a:xfrm>
            <a:prstGeom prst="blockArc">
              <a:avLst>
                <a:gd name="adj1" fmla="val 18900000"/>
                <a:gd name="adj2" fmla="val 2700000"/>
                <a:gd name="adj3" fmla="val 314"/>
              </a:avLst>
            </a:pr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359041" y="232673"/>
              <a:ext cx="83019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 txBox="1"/>
            <p:nvPr/>
          </p:nvSpPr>
          <p:spPr>
            <a:xfrm>
              <a:off x="359041" y="232673"/>
              <a:ext cx="83019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45700" rIns="45700" bIns="457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atribuíram a melhora no desenvolvimento pessoal e profissional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68327" y="174530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780268" y="930794"/>
              <a:ext cx="78807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 txBox="1"/>
            <p:nvPr/>
          </p:nvSpPr>
          <p:spPr>
            <a:xfrm>
              <a:off x="780268" y="930794"/>
              <a:ext cx="78807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50800" rIns="50800" bIns="508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afirmaram que a renda familiar foi ampliada de forma significativa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489555" y="872652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1011099" y="1628404"/>
              <a:ext cx="76497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Shape 506"/>
            <p:cNvSpPr txBox="1"/>
            <p:nvPr/>
          </p:nvSpPr>
          <p:spPr>
            <a:xfrm>
              <a:off x="1011099" y="1628404"/>
              <a:ext cx="76497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dos usuários afirmaram que houve melhora na autoestima</a:t>
              </a: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720385" y="1570261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1084801" y="2326526"/>
              <a:ext cx="75762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 txBox="1"/>
            <p:nvPr/>
          </p:nvSpPr>
          <p:spPr>
            <a:xfrm>
              <a:off x="1084801" y="2326526"/>
              <a:ext cx="75762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expressaram o aumento da percepção quanto aos seus direitos</a:t>
              </a: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794087" y="2268383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1011099" y="3024647"/>
              <a:ext cx="76497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Shape 512"/>
            <p:cNvSpPr txBox="1"/>
            <p:nvPr/>
          </p:nvSpPr>
          <p:spPr>
            <a:xfrm>
              <a:off x="1011099" y="3024647"/>
              <a:ext cx="76497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43175" rIns="43175" bIns="4317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pt-BR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 Programa contribuiu para a reflexão e análise crítica da realidade que os cerca</a:t>
              </a:r>
              <a:endParaRPr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720385" y="2966505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780268" y="3722257"/>
              <a:ext cx="78807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Shape 515"/>
            <p:cNvSpPr txBox="1"/>
            <p:nvPr/>
          </p:nvSpPr>
          <p:spPr>
            <a:xfrm>
              <a:off x="780268" y="3722257"/>
              <a:ext cx="78807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43175" rIns="43175" bIns="431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pt-BR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afirmaram que as experiências adquiridas no CIEE são levadas para a vida diária</a:t>
              </a:r>
              <a:endParaRPr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>
              <a:off x="489555" y="3664115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359041" y="4420379"/>
              <a:ext cx="8301900" cy="465000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Shape 518"/>
            <p:cNvSpPr txBox="1"/>
            <p:nvPr/>
          </p:nvSpPr>
          <p:spPr>
            <a:xfrm>
              <a:off x="359041" y="4420379"/>
              <a:ext cx="83019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9200" tIns="43175" rIns="43175" bIns="431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pt-BR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 tornaram mais comunicativos e se relacionam melhor com os familiares e amigos</a:t>
              </a:r>
              <a:endParaRPr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>
              <a:off x="68327" y="4362236"/>
              <a:ext cx="581400" cy="581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" name="Shape 520"/>
          <p:cNvSpPr txBox="1"/>
          <p:nvPr/>
        </p:nvSpPr>
        <p:spPr>
          <a:xfrm>
            <a:off x="123497" y="1160625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96%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692631" y="1700685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/>
          <p:nvPr/>
        </p:nvSpPr>
        <p:spPr>
          <a:xfrm>
            <a:off x="827584" y="2193708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79%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888326" y="2726799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93%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827584" y="3266859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92%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561685" y="3806919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93%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179512" y="4299942"/>
            <a:ext cx="7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89%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626675" y="546200"/>
            <a:ext cx="84318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✓"/>
            </a:pP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março/2017, o CIEE realizou uma pesquisa com os aprendizes formados em abril, maio e junho de 2016, para </a:t>
            </a: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avaliar os impactos sociais do Programa Aprendiz.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Shape 529"/>
          <p:cNvGrpSpPr/>
          <p:nvPr/>
        </p:nvGrpSpPr>
        <p:grpSpPr>
          <a:xfrm>
            <a:off x="1353666" y="176693"/>
            <a:ext cx="369505" cy="369505"/>
            <a:chOff x="2594050" y="1631825"/>
            <a:chExt cx="439625" cy="439625"/>
          </a:xfrm>
        </p:grpSpPr>
        <p:sp>
          <p:nvSpPr>
            <p:cNvPr id="530" name="Shape 53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27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Aprendizagem e Articulação 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Shape 541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2" name="Shape 542"/>
          <p:cNvGrpSpPr/>
          <p:nvPr/>
        </p:nvGrpSpPr>
        <p:grpSpPr>
          <a:xfrm>
            <a:off x="725351" y="712923"/>
            <a:ext cx="7754451" cy="4061400"/>
            <a:chOff x="278484" y="95846"/>
            <a:chExt cx="7724326" cy="5108037"/>
          </a:xfrm>
        </p:grpSpPr>
        <p:sp>
          <p:nvSpPr>
            <p:cNvPr id="543" name="Shape 543"/>
            <p:cNvSpPr/>
            <p:nvPr/>
          </p:nvSpPr>
          <p:spPr>
            <a:xfrm>
              <a:off x="3366119" y="3325637"/>
              <a:ext cx="1446600" cy="1446600"/>
            </a:xfrm>
            <a:prstGeom prst="ellipse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Shape 544"/>
            <p:cNvSpPr txBox="1"/>
            <p:nvPr/>
          </p:nvSpPr>
          <p:spPr>
            <a:xfrm>
              <a:off x="3577984" y="3537502"/>
              <a:ext cx="1023000" cy="10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pt-BR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Aprendizes</a:t>
              </a:r>
              <a:r>
                <a:rPr lang="pt-BR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 rot="771685">
              <a:off x="4788489" y="4248732"/>
              <a:ext cx="493276" cy="323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Shape 546"/>
            <p:cNvSpPr txBox="1"/>
            <p:nvPr/>
          </p:nvSpPr>
          <p:spPr>
            <a:xfrm rot="760823">
              <a:off x="5022820" y="4252450"/>
              <a:ext cx="24600" cy="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5257368" y="3757283"/>
              <a:ext cx="1446600" cy="144660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5279182" y="3946119"/>
              <a:ext cx="1379700" cy="10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ACOMPANHAMENTO DA SITUAÇÃO ESCOLAR </a:t>
              </a:r>
              <a:endParaRPr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 rot="-2847717">
              <a:off x="4113821" y="2442892"/>
              <a:ext cx="2869189" cy="322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Shape 550"/>
            <p:cNvSpPr txBox="1"/>
            <p:nvPr/>
          </p:nvSpPr>
          <p:spPr>
            <a:xfrm rot="-2847605">
              <a:off x="5476735" y="2387321"/>
              <a:ext cx="143321" cy="143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6230469" y="122350"/>
              <a:ext cx="1596900" cy="1446600"/>
            </a:xfrm>
            <a:prstGeom prst="ellipse">
              <a:avLst/>
            </a:prstGeom>
            <a:solidFill>
              <a:srgbClr val="009A4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Shape 552"/>
            <p:cNvSpPr txBox="1"/>
            <p:nvPr/>
          </p:nvSpPr>
          <p:spPr>
            <a:xfrm>
              <a:off x="6464313" y="334215"/>
              <a:ext cx="1129200" cy="10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ATENDIMENTOS INDIVIDUAIS E EM GRUPOS</a:t>
              </a:r>
              <a:endPara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 rot="-1293844">
              <a:off x="4713626" y="3512437"/>
              <a:ext cx="1385151" cy="322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Shape 554"/>
            <p:cNvSpPr txBox="1"/>
            <p:nvPr/>
          </p:nvSpPr>
          <p:spPr>
            <a:xfrm rot="-1294278">
              <a:off x="5371596" y="3493833"/>
              <a:ext cx="69358" cy="69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977210" y="1906131"/>
              <a:ext cx="2025600" cy="1992600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Shape 556"/>
            <p:cNvSpPr txBox="1"/>
            <p:nvPr/>
          </p:nvSpPr>
          <p:spPr>
            <a:xfrm>
              <a:off x="6273834" y="2197939"/>
              <a:ext cx="1432200" cy="140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ARTICULAÇÃO E ENCAMINHAMENTOS EM PARCERIA COM REDE SOCIOASSISTENCIAL</a:t>
              </a:r>
              <a:endParaRPr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 rot="-4645294">
              <a:off x="3820870" y="2795070"/>
              <a:ext cx="1089653" cy="32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Shape 558"/>
            <p:cNvSpPr txBox="1"/>
            <p:nvPr/>
          </p:nvSpPr>
          <p:spPr>
            <a:xfrm rot="-4635943">
              <a:off x="4338499" y="2784105"/>
              <a:ext cx="54439" cy="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3582345" y="169747"/>
              <a:ext cx="2269800" cy="213240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Shape 560"/>
            <p:cNvSpPr txBox="1"/>
            <p:nvPr/>
          </p:nvSpPr>
          <p:spPr>
            <a:xfrm>
              <a:off x="3914745" y="482026"/>
              <a:ext cx="1605000" cy="15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EQUIPE 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ASSISTENTES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SOCIAIS </a:t>
              </a:r>
              <a:endParaRPr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 rot="-10428967">
              <a:off x="2631734" y="3915015"/>
              <a:ext cx="740811" cy="323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Shape 562"/>
            <p:cNvSpPr txBox="1"/>
            <p:nvPr/>
          </p:nvSpPr>
          <p:spPr>
            <a:xfrm rot="361995">
              <a:off x="2983598" y="3912653"/>
              <a:ext cx="37106" cy="3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>
              <a:off x="278484" y="2641865"/>
              <a:ext cx="2362800" cy="2244600"/>
            </a:xfrm>
            <a:prstGeom prst="ellipse">
              <a:avLst/>
            </a:prstGeom>
            <a:solidFill>
              <a:srgbClr val="009A4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Shape 564"/>
            <p:cNvSpPr txBox="1"/>
            <p:nvPr/>
          </p:nvSpPr>
          <p:spPr>
            <a:xfrm>
              <a:off x="624528" y="2970585"/>
              <a:ext cx="1670700" cy="15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ACOMPANHAMENTO DAS ATIVIDADES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PRÁTICAS 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TEÓRICAS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Shape 565"/>
            <p:cNvSpPr/>
            <p:nvPr/>
          </p:nvSpPr>
          <p:spPr>
            <a:xfrm rot="-7544072">
              <a:off x="2388700" y="2790623"/>
              <a:ext cx="1613957" cy="322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Shape 566"/>
            <p:cNvSpPr txBox="1"/>
            <p:nvPr/>
          </p:nvSpPr>
          <p:spPr>
            <a:xfrm rot="3254351">
              <a:off x="3155385" y="2766333"/>
              <a:ext cx="80595" cy="805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902353" y="95846"/>
              <a:ext cx="2313000" cy="2261700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Shape 568"/>
            <p:cNvSpPr txBox="1"/>
            <p:nvPr/>
          </p:nvSpPr>
          <p:spPr>
            <a:xfrm>
              <a:off x="913158" y="269695"/>
              <a:ext cx="2172000" cy="17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REUNIÃO COM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GESTORES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EMPRESAS  E COM PAIS/RESPONSÁVEIS 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9" name="Shape 569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Shape 570"/>
          <p:cNvGrpSpPr/>
          <p:nvPr/>
        </p:nvGrpSpPr>
        <p:grpSpPr>
          <a:xfrm>
            <a:off x="1963691" y="109768"/>
            <a:ext cx="369505" cy="369505"/>
            <a:chOff x="2594050" y="1631825"/>
            <a:chExt cx="439625" cy="439625"/>
          </a:xfrm>
        </p:grpSpPr>
        <p:sp>
          <p:nvSpPr>
            <p:cNvPr id="571" name="Shape 57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Shape 580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9595" y="4429496"/>
            <a:ext cx="1038974" cy="329507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406380" y="179597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Sugestões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Shape 583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" name="Shape 584"/>
          <p:cNvGrpSpPr/>
          <p:nvPr/>
        </p:nvGrpSpPr>
        <p:grpSpPr>
          <a:xfrm>
            <a:off x="3423059" y="228950"/>
            <a:ext cx="369505" cy="369505"/>
            <a:chOff x="2594050" y="1631825"/>
            <a:chExt cx="439625" cy="439625"/>
          </a:xfrm>
        </p:grpSpPr>
        <p:sp>
          <p:nvSpPr>
            <p:cNvPr id="585" name="Shape 585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Shape 58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Shape 588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Shape 589"/>
          <p:cNvSpPr/>
          <p:nvPr/>
        </p:nvSpPr>
        <p:spPr>
          <a:xfrm>
            <a:off x="2483375" y="338150"/>
            <a:ext cx="6595200" cy="4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1 - Estabelecimento de exigência nos editais de licitação dos governo federal, estaduais e municipais, para que as empresas vencedoras cumpram a regularidade na contratação de aprendizes;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2 – Publicação no site do Ministério do Trabalho das empresas que não cumprem cota de aprendizes;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Noto Sans Symbols"/>
              <a:buNone/>
            </a:pP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3 - Reforço na estrutura dos auditores do Ministério do Trabalho;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4 - Política para que os bancos públicos de fomento exijam regularidade na contratação de aprendizes, das empresas que pleiteiam créditos bancários. Sugerimos  BNDES, Banco do Nordeste, Banco da Amazônia e Caixa Econômica Federal.</a:t>
            </a: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5 - Considerar a carga horária da aprendizagem como uma das alternativas para cumprir o itinerário 5 do novo Ensino Médio.</a:t>
            </a:r>
            <a:endParaRPr sz="17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Shape 590" descr="https://lh3.googleusercontent.com/bUx8k1Qmsfj4yTjrVQ5WhcsAtjJzT5COTrwY1DVNbRKINELd0vDd4jN3JfC7MZ-MyYYbN2bus154jr8c-qJaGrZdjjUXalPdmQ78W6RJdGQ6LyK4Acro7kJHB7BSX41YXs4Brvig7ud0Ovzr6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702" y="1283440"/>
            <a:ext cx="2134694" cy="2076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Shape 596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27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45340" y="306593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Lei 11.551 /2017 </a:t>
            </a:r>
            <a:b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Prefeitura Sorocaba SP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0" name="Shape 600"/>
          <p:cNvGrpSpPr/>
          <p:nvPr/>
        </p:nvGrpSpPr>
        <p:grpSpPr>
          <a:xfrm>
            <a:off x="2651163" y="107354"/>
            <a:ext cx="369505" cy="369505"/>
            <a:chOff x="2594050" y="1631825"/>
            <a:chExt cx="439625" cy="439625"/>
          </a:xfrm>
        </p:grpSpPr>
        <p:sp>
          <p:nvSpPr>
            <p:cNvPr id="601" name="Shape 60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Shape 60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Shape 604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5" name="Shape 605"/>
          <p:cNvSpPr/>
          <p:nvPr/>
        </p:nvSpPr>
        <p:spPr>
          <a:xfrm>
            <a:off x="3669476" y="1297499"/>
            <a:ext cx="5078850" cy="162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endParaRPr sz="17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2613" y="1143000"/>
            <a:ext cx="68675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Shape 607"/>
          <p:cNvSpPr/>
          <p:nvPr/>
        </p:nvSpPr>
        <p:spPr>
          <a:xfrm>
            <a:off x="-1548680" y="1370858"/>
            <a:ext cx="3048000" cy="2286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Shape 614"/>
          <p:cNvSpPr txBox="1">
            <a:spLocks noGrp="1"/>
          </p:cNvSpPr>
          <p:nvPr>
            <p:ph type="title"/>
          </p:nvPr>
        </p:nvSpPr>
        <p:spPr>
          <a:xfrm>
            <a:off x="3028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Conclusão</a:t>
            </a:r>
            <a:endParaRPr sz="32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Shape 615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8168" y="42516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/>
        </p:nvSpPr>
        <p:spPr>
          <a:xfrm>
            <a:off x="4158275" y="733775"/>
            <a:ext cx="4844100" cy="14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Aprendizagem,  respaldada por sua </a:t>
            </a: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legislação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visa garantir os direitos da juventude quanto ao </a:t>
            </a: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trabalho digno e formal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. O principal objetivo desse diálogo é ressaltar a importância de se </a:t>
            </a: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continuar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oportunizar 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ao </a:t>
            </a: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jovem o acesso ao primeiro emprego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de forma interligada</a:t>
            </a: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à escola, pois entendemos que podemos continuar a estimular a frequência escolar , para que conquiste a escolaridade básica e ainda mais, dando assim continuidade à sua formação profissional para ser bem-sucedido em sua vida produtiva.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7" name="Shape 617"/>
          <p:cNvGrpSpPr/>
          <p:nvPr/>
        </p:nvGrpSpPr>
        <p:grpSpPr>
          <a:xfrm>
            <a:off x="2260691" y="71618"/>
            <a:ext cx="369505" cy="369505"/>
            <a:chOff x="2594050" y="1631825"/>
            <a:chExt cx="439625" cy="439625"/>
          </a:xfrm>
        </p:grpSpPr>
        <p:sp>
          <p:nvSpPr>
            <p:cNvPr id="618" name="Shape 61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Shape 6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Shape 62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2" name="Shape 622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 rotWithShape="1">
          <a:blip r:embed="rId5">
            <a:alphaModFix/>
          </a:blip>
          <a:srcRect l="22150" t="26495" r="42937" b="17321"/>
          <a:stretch/>
        </p:blipFill>
        <p:spPr>
          <a:xfrm>
            <a:off x="302850" y="941950"/>
            <a:ext cx="3192274" cy="28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Shape 630"/>
          <p:cNvSpPr txBox="1"/>
          <p:nvPr/>
        </p:nvSpPr>
        <p:spPr>
          <a:xfrm>
            <a:off x="2103150" y="1859675"/>
            <a:ext cx="50814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Contato:</a:t>
            </a:r>
            <a:endParaRPr sz="1800" b="1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Mônica Batista Vargas de Castro	</a:t>
            </a:r>
            <a:endParaRPr sz="1800" b="1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Centro de Integração Empresa Escola - CIEE</a:t>
            </a:r>
            <a:endParaRPr sz="1800" b="1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Gerente de Operações Norte e Centro - Oeste</a:t>
            </a:r>
            <a:endParaRPr sz="1800" b="1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Tel</a:t>
            </a:r>
            <a:r>
              <a:rPr lang="pt-BR" sz="18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(61) 3252-4852</a:t>
            </a:r>
            <a:endParaRPr sz="18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Cel. (61) </a:t>
            </a:r>
            <a:r>
              <a:rPr lang="pt-BR"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9-9977-7055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e-mail: monica_batista@ciee.org.br</a:t>
            </a:r>
            <a:endParaRPr sz="18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www.ciee.org.br</a:t>
            </a:r>
            <a:endParaRPr sz="24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1" name="Shape 631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Shape 632"/>
          <p:cNvSpPr txBox="1">
            <a:spLocks noGrp="1"/>
          </p:cNvSpPr>
          <p:nvPr>
            <p:ph type="title"/>
          </p:nvPr>
        </p:nvSpPr>
        <p:spPr>
          <a:xfrm>
            <a:off x="529040" y="256543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pt-BR" sz="32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Obrigada!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-1548680" y="1370858"/>
            <a:ext cx="3048000" cy="2286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6076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Cenário da Juventude</a:t>
            </a:r>
            <a:endParaRPr sz="32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4489806" y="808275"/>
            <a:ext cx="4477393" cy="292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“Estudos demonstram que o desemprego e a rotatividade são muito maiores entre os jovens – não por que eles não sabem o que querem ou por que o mercado não os queira, mas por que, na grande maioria das vezes, o ingresso no mercado de trabalho se dá de forma precária, sem acesso à qualificação adequada e com jornadas que desestimulam a continuidade dos estud</a:t>
            </a:r>
            <a:r>
              <a:rPr lang="pt-BR" sz="1800" b="0" i="1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os.”</a:t>
            </a:r>
            <a:endParaRPr sz="1800" b="0" i="1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Manual da Aprendizagem - MTB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Shape 183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893" y="4218539"/>
            <a:ext cx="1194201" cy="4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Shape 185"/>
          <p:cNvGrpSpPr/>
          <p:nvPr/>
        </p:nvGrpSpPr>
        <p:grpSpPr>
          <a:xfrm>
            <a:off x="2341016" y="71618"/>
            <a:ext cx="369505" cy="369505"/>
            <a:chOff x="2594050" y="1631825"/>
            <a:chExt cx="439625" cy="439625"/>
          </a:xfrm>
        </p:grpSpPr>
        <p:sp>
          <p:nvSpPr>
            <p:cNvPr id="186" name="Shape 18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" name="Shape 190"/>
          <p:cNvPicPr preferRelativeResize="0"/>
          <p:nvPr/>
        </p:nvPicPr>
        <p:blipFill rotWithShape="1">
          <a:blip r:embed="rId5">
            <a:alphaModFix/>
          </a:blip>
          <a:srcRect l="21824" t="25770" r="17718" b="11066"/>
          <a:stretch/>
        </p:blipFill>
        <p:spPr>
          <a:xfrm>
            <a:off x="198325" y="1130157"/>
            <a:ext cx="4206132" cy="251521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323908" y="3645369"/>
            <a:ext cx="31845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Instituto Locomotiva  (pesquisa e estratégia) pesquisa realizada no período de 25 de abril a 2 de maio de 2018, no Estado de SP. 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6076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Cenário da Juventude</a:t>
            </a:r>
            <a:endParaRPr sz="32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4315145" y="808275"/>
            <a:ext cx="4652029" cy="3147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“Os jovens brasileiros são uma geração que já cresce conectada. Mais escolarizados que seus familiares, como consequência eles têm mais poder de decisão em casa e na comunidade em que vivem, portanto abarcam a expectativa de ascensão de toda a família, pois quando conquistam a oportunidade do Estágio ou da Aprendizagem, </a:t>
            </a:r>
            <a:r>
              <a:rPr lang="pt-BR" sz="1800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em muitos casos, são os únicos com trabalho formal e direitos trabalhistas garantidos por Lei!</a:t>
            </a:r>
            <a:r>
              <a:rPr lang="pt-BR" sz="18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800" b="0" i="1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Shape 200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893" y="4218539"/>
            <a:ext cx="1194201" cy="4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Shape 202"/>
          <p:cNvGrpSpPr/>
          <p:nvPr/>
        </p:nvGrpSpPr>
        <p:grpSpPr>
          <a:xfrm>
            <a:off x="2341016" y="71618"/>
            <a:ext cx="369505" cy="369505"/>
            <a:chOff x="2594050" y="1631825"/>
            <a:chExt cx="439625" cy="439625"/>
          </a:xfrm>
        </p:grpSpPr>
        <p:sp>
          <p:nvSpPr>
            <p:cNvPr id="203" name="Shape 20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 l="20909" t="24388" r="16784" b="10764"/>
          <a:stretch/>
        </p:blipFill>
        <p:spPr>
          <a:xfrm>
            <a:off x="48475" y="1247725"/>
            <a:ext cx="4122833" cy="25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836975" y="4218550"/>
            <a:ext cx="59361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Instituto Locomotiva  (pesquisa e estratégia) pesquisa realizada no período de 25 de abril a 2 de maio de 2018, no Estado de SP.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4653750" y="1027415"/>
            <a:ext cx="4312999" cy="246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1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“A escola está sendo desafiada a inovar e se ajustar a um ritmo que não é próprio da cadência educacional.”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Shape 216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893" y="4218539"/>
            <a:ext cx="1194201" cy="4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Shape 218"/>
          <p:cNvGrpSpPr/>
          <p:nvPr/>
        </p:nvGrpSpPr>
        <p:grpSpPr>
          <a:xfrm>
            <a:off x="2036216" y="71618"/>
            <a:ext cx="369505" cy="369505"/>
            <a:chOff x="2594050" y="1631825"/>
            <a:chExt cx="439625" cy="439625"/>
          </a:xfrm>
        </p:grpSpPr>
        <p:sp>
          <p:nvSpPr>
            <p:cNvPr id="219" name="Shape 21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Shape 223"/>
          <p:cNvSpPr txBox="1"/>
          <p:nvPr/>
        </p:nvSpPr>
        <p:spPr>
          <a:xfrm>
            <a:off x="4653750" y="2795675"/>
            <a:ext cx="4408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JOSÉ PASTORE é professor de Relações do Trabalho da Faculdade de Economia e Administração da Universidade de São Paulo.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5">
            <a:alphaModFix/>
          </a:blip>
          <a:srcRect l="21161" t="26623" r="17033" b="8584"/>
          <a:stretch/>
        </p:blipFill>
        <p:spPr>
          <a:xfrm>
            <a:off x="0" y="1171254"/>
            <a:ext cx="4653750" cy="24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607640" y="334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Cenário da Juventude</a:t>
            </a:r>
            <a:endParaRPr sz="32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159520" y="3653200"/>
            <a:ext cx="31845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Instituto Locomotiva  (pesquisa e estratégia) pesquisa realizada no período de 25 de abril a 2 de maio de 2018, no Estado de SP. 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Shape 233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893" y="4218539"/>
            <a:ext cx="1194201" cy="4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607640" y="2620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Cenário da Juventude e A Reforma do Ensino Médio</a:t>
            </a:r>
            <a:endParaRPr sz="32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3497025" y="1047750"/>
            <a:ext cx="5470200" cy="3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criação de um novo currículo baseado em competências e o modelo de escolaridade em tempo integral são passos importantes em nosso cenário;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➢"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reforma precisa garantir  a conclusão do Ensino Médio à juventude, reduzindo a evasão escolar e ainda a manutenção da empregabilidade e da renda formal.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5">
            <a:alphaModFix/>
          </a:blip>
          <a:srcRect l="52229" t="38617" r="23365" b="21017"/>
          <a:stretch/>
        </p:blipFill>
        <p:spPr>
          <a:xfrm>
            <a:off x="19025" y="1260712"/>
            <a:ext cx="3006976" cy="27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302840" y="2620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2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Resultados dos Jovens no Mercado de Trabalho </a:t>
            </a:r>
            <a:endParaRPr sz="2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Shape 245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50876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1095200" y="718800"/>
            <a:ext cx="71352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 aumento do desemprego no Brasil foi mais abrupto entre os jovens (taxa de desemprego, 2004-2015).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1400" y="1693600"/>
            <a:ext cx="6434399" cy="23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1559850" y="4081050"/>
            <a:ext cx="65685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Estimativas da equipe com base na Pesquisa Nacional por Amostra de Domicílios (PNAD), 2004-2015, e IPEAdata, baseado no Instituto Brasileiro de Geografia e Estatística, Pesquisa Mensal de Emprego (IBGE/PME). Grupo Banco Mundial - Relatório “ Competências e Empregos: Uma agenda para a Juventude”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Shape 249"/>
          <p:cNvGrpSpPr/>
          <p:nvPr/>
        </p:nvGrpSpPr>
        <p:grpSpPr>
          <a:xfrm>
            <a:off x="613141" y="300218"/>
            <a:ext cx="369505" cy="369505"/>
            <a:chOff x="2594050" y="1631825"/>
            <a:chExt cx="439625" cy="439625"/>
          </a:xfrm>
        </p:grpSpPr>
        <p:sp>
          <p:nvSpPr>
            <p:cNvPr id="250" name="Shape 25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Shape 254"/>
          <p:cNvPicPr preferRelativeResize="0"/>
          <p:nvPr/>
        </p:nvPicPr>
        <p:blipFill rotWithShape="1">
          <a:blip r:embed="rId5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302840" y="2620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28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Resultados dos Jovens no Mercado de Trabalho </a:t>
            </a:r>
            <a:endParaRPr sz="28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Shape 262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4340551"/>
            <a:ext cx="1194201" cy="4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797850" y="4309650"/>
            <a:ext cx="65685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Estimativas da equipe usando a PNAD. </a:t>
            </a:r>
            <a:r>
              <a:rPr lang="pt-BR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Grupo Banco Mundial - Relatório “ Competências e Empregos: Uma agenda para a Juventude”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875" y="1551950"/>
            <a:ext cx="7905175" cy="23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807950" y="726650"/>
            <a:ext cx="7579800" cy="11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 emprego informal é mais alto entre as camadas jovens da força de trabalho.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Shape 266"/>
          <p:cNvGrpSpPr/>
          <p:nvPr/>
        </p:nvGrpSpPr>
        <p:grpSpPr>
          <a:xfrm>
            <a:off x="639941" y="300218"/>
            <a:ext cx="369505" cy="369505"/>
            <a:chOff x="2594050" y="1631825"/>
            <a:chExt cx="439625" cy="439625"/>
          </a:xfrm>
        </p:grpSpPr>
        <p:sp>
          <p:nvSpPr>
            <p:cNvPr id="267" name="Shape 26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Shape 271"/>
          <p:cNvSpPr txBox="1"/>
          <p:nvPr/>
        </p:nvSpPr>
        <p:spPr>
          <a:xfrm>
            <a:off x="735875" y="4004850"/>
            <a:ext cx="7202100" cy="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População ativa e proporção de emprego formal e informal por idade, 2004-2015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-3434941" y="0"/>
            <a:ext cx="6858000" cy="51435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553215" y="141768"/>
            <a:ext cx="8229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Cenário da Juventude - Educação e Trabalho</a:t>
            </a:r>
            <a:endParaRPr sz="32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Shape 280" descr="http://www.ciee.org.br/portal/media/img50anos/logo_50anos_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893" y="4218539"/>
            <a:ext cx="1194201" cy="4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4">
            <a:alphaModFix/>
          </a:blip>
          <a:srcRect l="7607" t="74492" r="9049" b="12620"/>
          <a:stretch/>
        </p:blipFill>
        <p:spPr>
          <a:xfrm>
            <a:off x="0" y="4762325"/>
            <a:ext cx="9144001" cy="4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5">
            <a:alphaModFix/>
          </a:blip>
          <a:srcRect l="21160" t="25748" r="17289" b="9459"/>
          <a:stretch/>
        </p:blipFill>
        <p:spPr>
          <a:xfrm>
            <a:off x="89300" y="1585238"/>
            <a:ext cx="3333750" cy="19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4082150" y="1913175"/>
            <a:ext cx="4884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Inserção no Mundo do Trabalho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 seus benefícios aos jovens!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APRENDIZAGEM.</a:t>
            </a:r>
            <a:endParaRPr sz="18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nimated_pointer_and_light-up_tex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2226</Words>
  <Application>Microsoft Office PowerPoint</Application>
  <PresentationFormat>Apresentação na tela (16:9)</PresentationFormat>
  <Paragraphs>244</Paragraphs>
  <Slides>27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36" baseType="lpstr">
      <vt:lpstr>Verdana</vt:lpstr>
      <vt:lpstr>Bookman Old Style</vt:lpstr>
      <vt:lpstr>Noto Sans Symbols</vt:lpstr>
      <vt:lpstr>Arial</vt:lpstr>
      <vt:lpstr>Arial Narrow</vt:lpstr>
      <vt:lpstr>Roboto Slab</vt:lpstr>
      <vt:lpstr>Calibri</vt:lpstr>
      <vt:lpstr>Animated_pointer_and_light-up_text</vt:lpstr>
      <vt:lpstr>Tema do Office</vt:lpstr>
      <vt:lpstr>Apresentação do PowerPoint</vt:lpstr>
      <vt:lpstr>Apresentação do PowerPoint</vt:lpstr>
      <vt:lpstr>Cenário da Juventude</vt:lpstr>
      <vt:lpstr>Cenário da Juventude</vt:lpstr>
      <vt:lpstr>Cenário da Juventude</vt:lpstr>
      <vt:lpstr>Cenário da Juventude e A Reforma do Ensino Médio</vt:lpstr>
      <vt:lpstr>      Resultados dos Jovens no Mercado de Trabalho </vt:lpstr>
      <vt:lpstr>      Resultados dos Jovens no Mercado de Trabalho </vt:lpstr>
      <vt:lpstr>Cenário da Juventude - Educação e Trabalho</vt:lpstr>
      <vt:lpstr>        O que é  aprendizagem</vt:lpstr>
      <vt:lpstr>        Lei de aprendizagem</vt:lpstr>
      <vt:lpstr>        Lei de aprendizagem</vt:lpstr>
      <vt:lpstr>        Lei de aprendizagem</vt:lpstr>
      <vt:lpstr>           Público Atendido na Aprendizagem </vt:lpstr>
      <vt:lpstr>                        Números do Programa Aprendiz - CIEE</vt:lpstr>
      <vt:lpstr>       Admissões  na  Aprendizagem</vt:lpstr>
      <vt:lpstr>Apresentação do PowerPoint</vt:lpstr>
      <vt:lpstr>       Modulo Mundo do Trabalho</vt:lpstr>
      <vt:lpstr>             Programas de  Aprendizagem - Módulo Formador</vt:lpstr>
      <vt:lpstr>             Programas de  Aprendizagem </vt:lpstr>
      <vt:lpstr>       Benefícios da  Aprendizagem</vt:lpstr>
      <vt:lpstr>Apresentação do PowerPoint</vt:lpstr>
      <vt:lpstr>       Aprendizagem e Articulação </vt:lpstr>
      <vt:lpstr>       Sugestões</vt:lpstr>
      <vt:lpstr>       Lei 11.551 /2017  Prefeitura Sorocaba SP</vt:lpstr>
      <vt:lpstr>        Conclusão</vt:lpstr>
      <vt:lpstr>    Obrigada!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Sarah Luiza Bezerra de Araujo</dc:creator>
  <cp:lastModifiedBy>Angela Silva Da Veiga</cp:lastModifiedBy>
  <cp:revision>3</cp:revision>
  <dcterms:modified xsi:type="dcterms:W3CDTF">2018-06-12T12:55:36Z</dcterms:modified>
</cp:coreProperties>
</file>