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7"/>
  </p:notesMasterIdLst>
  <p:handoutMasterIdLst>
    <p:handoutMasterId r:id="rId18"/>
  </p:handoutMasterIdLst>
  <p:sldIdLst>
    <p:sldId id="533" r:id="rId2"/>
    <p:sldId id="501" r:id="rId3"/>
    <p:sldId id="564" r:id="rId4"/>
    <p:sldId id="537" r:id="rId5"/>
    <p:sldId id="567" r:id="rId6"/>
    <p:sldId id="563" r:id="rId7"/>
    <p:sldId id="566" r:id="rId8"/>
    <p:sldId id="565" r:id="rId9"/>
    <p:sldId id="562" r:id="rId10"/>
    <p:sldId id="525" r:id="rId11"/>
    <p:sldId id="535" r:id="rId12"/>
    <p:sldId id="538" r:id="rId13"/>
    <p:sldId id="539" r:id="rId14"/>
    <p:sldId id="536" r:id="rId15"/>
    <p:sldId id="561" r:id="rId16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go" initials="DM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BDE"/>
    <a:srgbClr val="255785"/>
    <a:srgbClr val="4F81BD"/>
    <a:srgbClr val="95B9C9"/>
    <a:srgbClr val="0000FF"/>
    <a:srgbClr val="FBFEDA"/>
    <a:srgbClr val="EAEAEA"/>
    <a:srgbClr val="FFFFCC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1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8EB4C-4318-4ECF-BF97-DBAC2500B640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896C-F90C-4EEF-BEE8-B375CD527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022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7E5D8A-7BDF-4339-8ADC-B33439841E18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BFA698-98D2-4D64-9792-B9DE978FB6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62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>
                <a:ea typeface="ＭＳ Ｐゴシック" charset="-128"/>
              </a:rPr>
              <a:t>You can safely remove this slide. This slide design was provided by SlideModel.com – You can download more templates, shapes and elements for PowerPoint from http://slidemodel.com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13B1620-1272-1648-9C9A-9A53254F1E8C}" type="slidenum">
              <a:rPr lang="en-US" altLang="x-none">
                <a:solidFill>
                  <a:srgbClr val="000000"/>
                </a:solidFill>
                <a:latin typeface="Calibri" charset="0"/>
              </a:rPr>
              <a:pPr/>
              <a:t>15</a:t>
            </a:fld>
            <a:endParaRPr lang="en-US" altLang="x-none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E137-7A63-4230-A75B-8093ECE053F9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095B6-AB27-4078-BE6C-84D7BC8C81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3AAB-C034-40EE-8FC2-FE06CE764CB6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4B180-6092-4736-A5FF-326063908BB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51DD-B3F4-411D-BFE6-C48518737A62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3B272-D1F2-4CFF-9D38-0552F3B377B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F637-F08B-0347-93A5-A198BAE26A70}" type="datetimeFigureOut">
              <a:rPr lang="en-US" altLang="x-none"/>
              <a:pPr>
                <a:defRPr/>
              </a:pPr>
              <a:t>6/12/2018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289BB-E243-2148-B528-1CB38DAF689F}" type="slidenum">
              <a:rPr lang="en-US" altLang="x-none"/>
              <a:pPr>
                <a:defRPr/>
              </a:pPr>
              <a:t>‹nº›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6990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D91B-BC60-41B6-B035-CC239EAF6ED8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70375-CFBA-4582-8682-7E073CF223C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5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93259-8FE3-41CC-ACEE-5AE70B6B631D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B1027-325B-4190-BA58-5A480D1AD21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4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2BC6-3D77-43EA-847D-762D8569703B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0DEDC-AB11-4853-877C-D7CDB967AAF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7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B4F2-C1BF-4DE2-A726-9E46C857CB08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EDE68-DF6E-4F78-90F7-5B6958D2599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2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BFD5-5733-4766-866D-D43346AFEF19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C5E6B-D32C-4EA1-AA3F-652BDC250D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6C9A7-3F04-429A-BDE3-0A0054555432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C74B-BA89-4031-AD1F-852A8A76825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4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0A3D-BA81-4A70-B2A8-716FCAA3FCBC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63731-D267-4AFA-B6C8-C9B3CF82460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5CD5-4E23-4BC7-B27E-F98B5436FEBA}" type="datetimeFigureOut">
              <a:rPr lang="en-US"/>
              <a:pPr>
                <a:defRPr/>
              </a:pPr>
              <a:t>6/12/2018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A8A14-E7DF-479C-B742-40AA889C86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6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34E7436-62A7-4C9F-9DC9-2221126CE8F5}" type="datetimeFigureOut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6/12/2018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900C72F-7BAD-42A7-9192-8ACF5E5E92A9}" type="slidenum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25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6" y="-1603802"/>
            <a:ext cx="12326938" cy="825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aixaDeTexto 4"/>
          <p:cNvSpPr txBox="1">
            <a:spLocks noChangeArrowheads="1"/>
          </p:cNvSpPr>
          <p:nvPr/>
        </p:nvSpPr>
        <p:spPr bwMode="auto">
          <a:xfrm>
            <a:off x="292100" y="249238"/>
            <a:ext cx="693102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pt-BR" altLang="x-none" sz="2000" b="1" dirty="0">
                <a:solidFill>
                  <a:schemeClr val="bg1"/>
                </a:solidFill>
              </a:rPr>
              <a:t>Secretaria de Educação Profissional e Tecnológica</a:t>
            </a:r>
            <a:endParaRPr lang="pt-BR" altLang="x-none" sz="20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x-none" sz="500" i="1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</a:t>
            </a:r>
            <a:endParaRPr lang="pt-BR" altLang="x-none" sz="100" i="1" dirty="0">
              <a:solidFill>
                <a:schemeClr val="bg1"/>
              </a:solidFill>
            </a:endParaRPr>
          </a:p>
        </p:txBody>
      </p:sp>
      <p:cxnSp>
        <p:nvCxnSpPr>
          <p:cNvPr id="17" name="Conector reto 1"/>
          <p:cNvCxnSpPr/>
          <p:nvPr/>
        </p:nvCxnSpPr>
        <p:spPr>
          <a:xfrm flipV="1">
            <a:off x="365125" y="1016719"/>
            <a:ext cx="4622800" cy="6350"/>
          </a:xfrm>
          <a:prstGeom prst="line">
            <a:avLst/>
          </a:prstGeom>
          <a:ln w="28575" cmpd="sng">
            <a:solidFill>
              <a:srgbClr val="F1A52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Rectangle 15"/>
          <p:cNvSpPr>
            <a:spLocks noChangeArrowheads="1"/>
          </p:cNvSpPr>
          <p:nvPr/>
        </p:nvSpPr>
        <p:spPr bwMode="auto">
          <a:xfrm>
            <a:off x="279400" y="1391369"/>
            <a:ext cx="7400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400" b="1" dirty="0">
                <a:solidFill>
                  <a:schemeClr val="bg1"/>
                </a:solidFill>
              </a:rPr>
              <a:t>Aprendizagem: Desafios  </a:t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Projeto de Lei nº 10.088 de 2018</a:t>
            </a:r>
            <a:endParaRPr lang="pt-BR" altLang="x-none" sz="24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99663" y="203200"/>
            <a:ext cx="371475" cy="46038"/>
          </a:xfrm>
          <a:prstGeom prst="rect">
            <a:avLst/>
          </a:prstGeom>
          <a:solidFill>
            <a:srgbClr val="DD3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10371138" y="203200"/>
            <a:ext cx="373062" cy="46038"/>
          </a:xfrm>
          <a:prstGeom prst="rect">
            <a:avLst/>
          </a:prstGeom>
          <a:solidFill>
            <a:srgbClr val="F59E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10744200" y="203200"/>
            <a:ext cx="373063" cy="46038"/>
          </a:xfrm>
          <a:prstGeom prst="rect">
            <a:avLst/>
          </a:prstGeom>
          <a:solidFill>
            <a:srgbClr val="2DB0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11112500" y="203200"/>
            <a:ext cx="373063" cy="46038"/>
          </a:xfrm>
          <a:prstGeom prst="rect">
            <a:avLst/>
          </a:prstGeom>
          <a:solidFill>
            <a:srgbClr val="2978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11476038" y="203200"/>
            <a:ext cx="373062" cy="46038"/>
          </a:xfrm>
          <a:prstGeom prst="rect">
            <a:avLst/>
          </a:prstGeom>
          <a:solidFill>
            <a:srgbClr val="472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6396" name="Rectangle 15"/>
          <p:cNvSpPr>
            <a:spLocks noChangeArrowheads="1"/>
          </p:cNvSpPr>
          <p:nvPr/>
        </p:nvSpPr>
        <p:spPr bwMode="auto">
          <a:xfrm>
            <a:off x="1903956" y="4235169"/>
            <a:ext cx="7400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pt-BR" altLang="x-none" sz="2000" b="1" dirty="0">
                <a:solidFill>
                  <a:schemeClr val="bg1"/>
                </a:solidFill>
              </a:rPr>
              <a:t>Brasília,  </a:t>
            </a:r>
            <a:r>
              <a:rPr lang="pt-BR" altLang="x-none" sz="2000" b="1" dirty="0" err="1">
                <a:solidFill>
                  <a:schemeClr val="bg1"/>
                </a:solidFill>
              </a:rPr>
              <a:t>Jun</a:t>
            </a:r>
            <a:r>
              <a:rPr lang="pt-BR" altLang="x-none" sz="2000" b="1" dirty="0">
                <a:solidFill>
                  <a:schemeClr val="bg1"/>
                </a:solidFill>
              </a:rPr>
              <a:t> 2018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3" y="4764434"/>
            <a:ext cx="1378493" cy="13784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63" y="5325251"/>
            <a:ext cx="2024090" cy="13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1228" y="104434"/>
            <a:ext cx="3255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Projeto de Lei nº 10.088 de 2018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98794" y="1064790"/>
            <a:ext cx="110785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/>
          </a:p>
          <a:p>
            <a:pPr algn="just"/>
            <a:r>
              <a:rPr lang="pt-BR" dirty="0"/>
              <a:t>Importância do Programa de Aprendizagem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Estabelecimentos são obrigados a contratar e matricular aprendizes nos cursos de aprendizagem;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Contratação de um mínimo de 5% e um máximo de 15% de aprendizes;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Contratos especiais – denominados contratos de aprendizagem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Jovem recebe uma formação técnico-profissional e a condição obrigatória para isso é que ele frequente o ensino regular ou já tenha concluído o ensino médio;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Ingressa no mercado de trabalho como empregado com direitos trabalhistas (carteira assinada, FGTS, 13º, férias e salário) e previdenciários (auxílio-doença e tempo de contribuição para a aposentadoria;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Reduzir a população de jovens </a:t>
            </a:r>
            <a:r>
              <a:rPr lang="pt-BR" i="1" dirty="0"/>
              <a:t>Nem-Nem</a:t>
            </a:r>
            <a:r>
              <a:rPr lang="pt-BR" dirty="0"/>
              <a:t> (termo usado para designar os jovens entre 16 e 24 anos que não trabalham nem estudam. Estima-se que haja 6,6 milhões de pessoas nessa condição (majoritariamente das classes C,D e </a:t>
            </a:r>
            <a:r>
              <a:rPr lang="pt-BR" dirty="0" err="1"/>
              <a:t>E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508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1228" y="104434"/>
            <a:ext cx="3255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Projeto de Lei nº 10.088 de 2018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735723" y="716930"/>
            <a:ext cx="10182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As Propostas: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- Alteração no art. 428 § 3º O contrato de aprendizagem não poderá ser estipulado </a:t>
            </a:r>
            <a:r>
              <a:rPr lang="pt-BR" b="1" dirty="0"/>
              <a:t>por mais de 3 (três) anos...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ANÁLISE</a:t>
            </a:r>
            <a:r>
              <a:rPr lang="pt-BR" dirty="0"/>
              <a:t>: Reflete mais tempo para o jovem no ambiente escolar e no mundo do trabalho, possibilitando também </a:t>
            </a:r>
            <a:r>
              <a:rPr lang="pt-BR" b="1" dirty="0"/>
              <a:t>tempo suficiente para conclusão do ensino médio e da educação profissional</a:t>
            </a:r>
            <a:r>
              <a:rPr lang="pt-BR" dirty="0"/>
              <a:t>. </a:t>
            </a:r>
          </a:p>
          <a:p>
            <a:pPr algn="just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35723" y="3378424"/>
            <a:ext cx="100955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- Alteração no art. 428 § 4º A formação técnico-profissional a que se refere o “caput” deste artigo caracteriza-se por atividades teóricas e práticas, metodicamente organizadas em tarefas de complexidade progressiva desenvolvidas no ambiente de trabalho, </a:t>
            </a:r>
            <a:r>
              <a:rPr lang="pt-BR" b="1" dirty="0"/>
              <a:t>nas entidades de formação profissional e nas empresas</a:t>
            </a:r>
            <a:r>
              <a:rPr lang="pt-BR" dirty="0"/>
              <a:t>. .......................................................(NR)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Ratifica e esclarece a importância e necessidade </a:t>
            </a:r>
            <a:r>
              <a:rPr lang="pt-BR" b="1" dirty="0"/>
              <a:t>das entidades de formação profissional </a:t>
            </a:r>
          </a:p>
          <a:p>
            <a:pPr algn="just"/>
            <a:r>
              <a:rPr lang="pt-BR" b="1" dirty="0"/>
              <a:t>SUGESTÃO: acrescentar “nas escolas” (para aqueles que não concluíram o ensino médio)</a:t>
            </a:r>
          </a:p>
        </p:txBody>
      </p:sp>
    </p:spTree>
    <p:extLst>
      <p:ext uri="{BB962C8B-B14F-4D97-AF65-F5344CB8AC3E}">
        <p14:creationId xmlns:p14="http://schemas.microsoft.com/office/powerpoint/2010/main" val="136965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1228" y="104434"/>
            <a:ext cx="3255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Projeto de Lei nº 10.088 de 2018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919221" y="1043985"/>
            <a:ext cx="10026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Propostas: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Art. 432............................................................................................................................................................... </a:t>
            </a:r>
          </a:p>
          <a:p>
            <a:pPr algn="just"/>
            <a:r>
              <a:rPr lang="pt-BR" dirty="0"/>
              <a:t>§ 1o O limite previsto neste artigo poderá ser de até 8 (oito) horas diárias para os aprendizes que já tiverem completado o </a:t>
            </a:r>
            <a:r>
              <a:rPr lang="pt-BR" b="1" dirty="0"/>
              <a:t>ensino médio</a:t>
            </a:r>
            <a:r>
              <a:rPr lang="pt-BR" dirty="0"/>
              <a:t>, se nelas forem computadas as horas destinadas à aprendizagem teórica realizada no ambiente de trabalho </a:t>
            </a:r>
            <a:r>
              <a:rPr lang="pt-BR" b="1" dirty="0"/>
              <a:t>ou da escola</a:t>
            </a:r>
            <a:r>
              <a:rPr lang="pt-BR" dirty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997240" y="3288007"/>
            <a:ext cx="9937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</a:rPr>
              <a:t>ANÁLISE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: Com relação à jornada de trabalho de 8h para os concluintes do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</a:rPr>
              <a:t>ensino médio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em substituição para concluintes do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</a:rPr>
              <a:t>ensino fundamental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...</a:t>
            </a:r>
            <a:r>
              <a:rPr lang="pt-BR" dirty="0"/>
              <a:t> no ambiente de trabalho </a:t>
            </a:r>
            <a:r>
              <a:rPr lang="pt-BR" b="1" dirty="0"/>
              <a:t>ou da escola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Considerando o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</a:rPr>
              <a:t>Manual da Aprendizagem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temos:</a:t>
            </a:r>
          </a:p>
          <a:p>
            <a:pPr algn="just"/>
            <a:r>
              <a:rPr lang="pt-BR" dirty="0"/>
              <a:t>“8 horas diárias, no máximo, para os que concluíram o ensino fundamental, computadas as horas destinadas às atividades teóricas e práticas (art. 432, § 1º, da CLT), cuja proporção deverá estar prevista no contrato. Não é, portanto, possível uma jornada diária de 8 horas somente com atividades práticas (art. 12 da IN – SIT Nº 97 DE 30.07.2012)”</a:t>
            </a:r>
            <a:endParaRPr lang="pt-BR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pt-BR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6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1228" y="104434"/>
            <a:ext cx="3255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Projeto de Lei nº 10.088 de 2018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17192" y="1675356"/>
            <a:ext cx="100268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ANÁLISE</a:t>
            </a:r>
            <a:endParaRPr lang="pt-BR" dirty="0"/>
          </a:p>
          <a:p>
            <a:pPr algn="just"/>
            <a:r>
              <a:rPr lang="pt-BR" dirty="0"/>
              <a:t>Com relação à jornada de trabalho de 8h para os concluintes do </a:t>
            </a:r>
            <a:r>
              <a:rPr lang="pt-BR" b="1" dirty="0"/>
              <a:t>ensino médio, </a:t>
            </a:r>
            <a:r>
              <a:rPr lang="pt-BR" dirty="0"/>
              <a:t>em substituição para concluintes do </a:t>
            </a:r>
            <a:r>
              <a:rPr lang="pt-BR" b="1" dirty="0"/>
              <a:t>ensino fundamental</a:t>
            </a:r>
            <a:r>
              <a:rPr lang="pt-BR" dirty="0"/>
              <a:t>, nas quais deverão ser computadas as horas destinadas às atividades teóricas e práticas (art. 432, § 1º, da CLT), no ambiente de trabalho</a:t>
            </a:r>
            <a:r>
              <a:rPr lang="pt-BR" b="1" dirty="0"/>
              <a:t> ou da escola (proposta do PL), </a:t>
            </a:r>
            <a:r>
              <a:rPr lang="pt-BR" dirty="0"/>
              <a:t>atenção deve ser ressaltada para que a proporção entre teoria e prática esteja prevista no contrato, e a jornada de 8h não aconteça somente com atividades práticas (art. 12 da IN - SIT Nº 97 de 30.07.2012).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substituição para </a:t>
            </a:r>
            <a:r>
              <a:rPr lang="pt-BR" b="1" dirty="0"/>
              <a:t>concluintes do ensino médio </a:t>
            </a:r>
            <a:r>
              <a:rPr lang="pt-BR" dirty="0"/>
              <a:t>não mais permitiria matrícula do aprendiz na escola. Isso poderá incorrer em deixar o pretenso aprendiz apenas nas atividades no âmbito da empresa, de natureza prática, ou das entidades qualificadoras, dificultando prosseguimento dos estudos em nível superior.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686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8707" y="1353348"/>
            <a:ext cx="10671346" cy="32688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CONCLUSÃO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Nesse contexto, esta diretoria sustenta posicionamento </a:t>
            </a:r>
            <a:r>
              <a:rPr lang="pt-BR" b="1" dirty="0">
                <a:solidFill>
                  <a:schemeClr val="tx1"/>
                </a:solidFill>
              </a:rPr>
              <a:t>FAVORÁVEL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COM RESSALVA </a:t>
            </a:r>
            <a:r>
              <a:rPr lang="pt-BR" dirty="0">
                <a:solidFill>
                  <a:schemeClr val="tx1"/>
                </a:solidFill>
              </a:rPr>
              <a:t>ao Projeto de Lei nº 10.088, de 2018, pois uma jornada de 8h para concluintes </a:t>
            </a:r>
            <a:r>
              <a:rPr lang="pt-BR" b="1" dirty="0">
                <a:solidFill>
                  <a:schemeClr val="tx1"/>
                </a:solidFill>
              </a:rPr>
              <a:t>do ensino médio </a:t>
            </a:r>
            <a:r>
              <a:rPr lang="pt-BR" dirty="0">
                <a:solidFill>
                  <a:schemeClr val="tx1"/>
                </a:solidFill>
              </a:rPr>
              <a:t>poderá incorrer em deixar o pretenso aprendiz apenas nas atividades no âmbito da empresa, de natureza prática, ou das entidades qualificadoras, dificultando prosseguimento dos estudos em nível superior.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sz="2800" b="1" dirty="0">
                <a:solidFill>
                  <a:srgbClr val="0070C0"/>
                </a:solidFill>
              </a:rPr>
              <a:t>Necessidade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de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detalhar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mais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este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regramento.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1228" y="104434"/>
            <a:ext cx="3255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Projeto de Lei nº 10.088 de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100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154613"/>
            <a:ext cx="45323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491663" y="1676400"/>
            <a:ext cx="371475" cy="46038"/>
          </a:xfrm>
          <a:prstGeom prst="rect">
            <a:avLst/>
          </a:prstGeom>
          <a:solidFill>
            <a:srgbClr val="DD36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9863138" y="1676400"/>
            <a:ext cx="373062" cy="46038"/>
          </a:xfrm>
          <a:prstGeom prst="rect">
            <a:avLst/>
          </a:prstGeom>
          <a:solidFill>
            <a:srgbClr val="F59E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10236200" y="1676400"/>
            <a:ext cx="373063" cy="46038"/>
          </a:xfrm>
          <a:prstGeom prst="rect">
            <a:avLst/>
          </a:prstGeom>
          <a:solidFill>
            <a:srgbClr val="2DB0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10604500" y="1676400"/>
            <a:ext cx="373063" cy="46038"/>
          </a:xfrm>
          <a:prstGeom prst="rect">
            <a:avLst/>
          </a:prstGeom>
          <a:solidFill>
            <a:srgbClr val="2978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10968038" y="1676400"/>
            <a:ext cx="373062" cy="46038"/>
          </a:xfrm>
          <a:prstGeom prst="rect">
            <a:avLst/>
          </a:prstGeom>
          <a:solidFill>
            <a:srgbClr val="472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29704" name="Picture 3" descr="meni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063" y="0"/>
            <a:ext cx="10296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CaixaDeTexto 1"/>
          <p:cNvSpPr txBox="1">
            <a:spLocks noChangeArrowheads="1"/>
          </p:cNvSpPr>
          <p:nvPr/>
        </p:nvSpPr>
        <p:spPr bwMode="auto">
          <a:xfrm>
            <a:off x="7739063" y="2471738"/>
            <a:ext cx="38973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Eline Neves Braga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Nascimento</a:t>
            </a:r>
            <a:endParaRPr lang="en-US" sz="1800" dirty="0"/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000"/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Secretária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Educação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Profissional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Tecnológica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17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5016" y="779318"/>
            <a:ext cx="512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O que é Aprendizagem?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777" y="1901536"/>
            <a:ext cx="4449591" cy="271983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71500" y="1634833"/>
            <a:ext cx="59643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Mais que uma </a:t>
            </a:r>
            <a:r>
              <a:rPr lang="pt-BR" sz="2800" b="1" dirty="0" err="1">
                <a:solidFill>
                  <a:srgbClr val="0070C0"/>
                </a:solidFill>
              </a:rPr>
              <a:t>obrigação</a:t>
            </a:r>
            <a:r>
              <a:rPr lang="pt-BR" sz="2800" b="1" dirty="0">
                <a:solidFill>
                  <a:srgbClr val="0070C0"/>
                </a:solidFill>
              </a:rPr>
              <a:t> legal</a:t>
            </a:r>
            <a:r>
              <a:rPr lang="pt-BR" sz="2800" dirty="0"/>
              <a:t>, portanto, a aprendizagem é uma </a:t>
            </a:r>
            <a:r>
              <a:rPr lang="pt-BR" sz="2800" dirty="0" err="1"/>
              <a:t>ação</a:t>
            </a:r>
            <a:r>
              <a:rPr lang="pt-BR" sz="2800" dirty="0"/>
              <a:t> de responsabilidade social e um importante fator de </a:t>
            </a:r>
            <a:r>
              <a:rPr lang="pt-BR" sz="2800" b="1" dirty="0" err="1">
                <a:solidFill>
                  <a:srgbClr val="0070C0"/>
                </a:solidFill>
              </a:rPr>
              <a:t>promoção</a:t>
            </a:r>
            <a:r>
              <a:rPr lang="pt-BR" sz="2800" b="1" dirty="0">
                <a:solidFill>
                  <a:srgbClr val="0070C0"/>
                </a:solidFill>
              </a:rPr>
              <a:t> da cidadania</a:t>
            </a:r>
            <a:r>
              <a:rPr lang="pt-BR" sz="2800" dirty="0"/>
              <a:t>, redundando, em </a:t>
            </a:r>
            <a:r>
              <a:rPr lang="pt-BR" sz="2800" dirty="0" err="1"/>
              <a:t>última</a:t>
            </a:r>
            <a:r>
              <a:rPr lang="pt-BR" sz="2800" dirty="0"/>
              <a:t> </a:t>
            </a:r>
            <a:r>
              <a:rPr lang="pt-BR" sz="2800" dirty="0" err="1"/>
              <a:t>análise</a:t>
            </a:r>
            <a:r>
              <a:rPr lang="pt-BR" sz="2800" dirty="0"/>
              <a:t>, numa </a:t>
            </a:r>
            <a:r>
              <a:rPr lang="pt-BR" sz="2800" b="1" dirty="0">
                <a:solidFill>
                  <a:srgbClr val="0070C0"/>
                </a:solidFill>
              </a:rPr>
              <a:t>melhor produtividade</a:t>
            </a:r>
            <a:r>
              <a:rPr lang="pt-BR" sz="2800" dirty="0"/>
              <a:t>. 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B7DAAB6-F0FF-784E-BA99-64625DFE7529}"/>
              </a:ext>
            </a:extLst>
          </p:cNvPr>
          <p:cNvSpPr txBox="1"/>
          <p:nvPr/>
        </p:nvSpPr>
        <p:spPr>
          <a:xfrm>
            <a:off x="1648690" y="4946073"/>
            <a:ext cx="413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Manual da Aprendizagem, MTE,2014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5169065" y="346450"/>
            <a:ext cx="5670994" cy="2671730"/>
            <a:chOff x="5089191" y="411144"/>
            <a:chExt cx="5670994" cy="2671730"/>
          </a:xfrm>
        </p:grpSpPr>
        <p:sp>
          <p:nvSpPr>
            <p:cNvPr id="27" name="Freeform 2"/>
            <p:cNvSpPr>
              <a:spLocks noChangeArrowheads="1"/>
            </p:cNvSpPr>
            <p:nvPr/>
          </p:nvSpPr>
          <p:spPr bwMode="auto">
            <a:xfrm>
              <a:off x="7507869" y="411144"/>
              <a:ext cx="3252316" cy="2154179"/>
            </a:xfrm>
            <a:custGeom>
              <a:avLst/>
              <a:gdLst>
                <a:gd name="T0" fmla="*/ 15522 w 16785"/>
                <a:gd name="T1" fmla="*/ 1943 h 16199"/>
                <a:gd name="T2" fmla="*/ 1907 w 16785"/>
                <a:gd name="T3" fmla="*/ 123 h 16199"/>
                <a:gd name="T4" fmla="*/ 1907 w 16785"/>
                <a:gd name="T5" fmla="*/ 123 h 16199"/>
                <a:gd name="T6" fmla="*/ 201 w 16785"/>
                <a:gd name="T7" fmla="*/ 1492 h 16199"/>
                <a:gd name="T8" fmla="*/ 15 w 16785"/>
                <a:gd name="T9" fmla="*/ 12346 h 16199"/>
                <a:gd name="T10" fmla="*/ 15 w 16785"/>
                <a:gd name="T11" fmla="*/ 12346 h 16199"/>
                <a:gd name="T12" fmla="*/ 1632 w 16785"/>
                <a:gd name="T13" fmla="*/ 13910 h 16199"/>
                <a:gd name="T14" fmla="*/ 3152 w 16785"/>
                <a:gd name="T15" fmla="*/ 13942 h 16199"/>
                <a:gd name="T16" fmla="*/ 2420 w 16785"/>
                <a:gd name="T17" fmla="*/ 16073 h 16199"/>
                <a:gd name="T18" fmla="*/ 2420 w 16785"/>
                <a:gd name="T19" fmla="*/ 16073 h 16199"/>
                <a:gd name="T20" fmla="*/ 2532 w 16785"/>
                <a:gd name="T21" fmla="*/ 16154 h 16199"/>
                <a:gd name="T22" fmla="*/ 2532 w 16785"/>
                <a:gd name="T23" fmla="*/ 16154 h 16199"/>
                <a:gd name="T24" fmla="*/ 5252 w 16785"/>
                <a:gd name="T25" fmla="*/ 13982 h 16199"/>
                <a:gd name="T26" fmla="*/ 15015 w 16785"/>
                <a:gd name="T27" fmla="*/ 14177 h 16199"/>
                <a:gd name="T28" fmla="*/ 15015 w 16785"/>
                <a:gd name="T29" fmla="*/ 14177 h 16199"/>
                <a:gd name="T30" fmla="*/ 16342 w 16785"/>
                <a:gd name="T31" fmla="*/ 12873 h 16199"/>
                <a:gd name="T32" fmla="*/ 16750 w 16785"/>
                <a:gd name="T33" fmla="*/ 3488 h 16199"/>
                <a:gd name="T34" fmla="*/ 16750 w 16785"/>
                <a:gd name="T35" fmla="*/ 3488 h 16199"/>
                <a:gd name="T36" fmla="*/ 15522 w 16785"/>
                <a:gd name="T37" fmla="*/ 1943 h 16199"/>
                <a:gd name="connsiteX0" fmla="*/ 15508 w 16737"/>
                <a:gd name="connsiteY0" fmla="*/ 1836 h 16062"/>
                <a:gd name="connsiteX1" fmla="*/ 1893 w 16737"/>
                <a:gd name="connsiteY1" fmla="*/ 16 h 16062"/>
                <a:gd name="connsiteX2" fmla="*/ 1893 w 16737"/>
                <a:gd name="connsiteY2" fmla="*/ 16 h 16062"/>
                <a:gd name="connsiteX3" fmla="*/ 187 w 16737"/>
                <a:gd name="connsiteY3" fmla="*/ 1385 h 16062"/>
                <a:gd name="connsiteX4" fmla="*/ 1 w 16737"/>
                <a:gd name="connsiteY4" fmla="*/ 12239 h 16062"/>
                <a:gd name="connsiteX5" fmla="*/ 1 w 16737"/>
                <a:gd name="connsiteY5" fmla="*/ 12239 h 16062"/>
                <a:gd name="connsiteX6" fmla="*/ 1618 w 16737"/>
                <a:gd name="connsiteY6" fmla="*/ 13803 h 16062"/>
                <a:gd name="connsiteX7" fmla="*/ 3138 w 16737"/>
                <a:gd name="connsiteY7" fmla="*/ 13835 h 16062"/>
                <a:gd name="connsiteX8" fmla="*/ 2406 w 16737"/>
                <a:gd name="connsiteY8" fmla="*/ 15966 h 16062"/>
                <a:gd name="connsiteX9" fmla="*/ 2406 w 16737"/>
                <a:gd name="connsiteY9" fmla="*/ 15966 h 16062"/>
                <a:gd name="connsiteX10" fmla="*/ 2518 w 16737"/>
                <a:gd name="connsiteY10" fmla="*/ 16047 h 16062"/>
                <a:gd name="connsiteX11" fmla="*/ 3895 w 16737"/>
                <a:gd name="connsiteY11" fmla="*/ 13170 h 16062"/>
                <a:gd name="connsiteX12" fmla="*/ 5238 w 16737"/>
                <a:gd name="connsiteY12" fmla="*/ 13875 h 16062"/>
                <a:gd name="connsiteX13" fmla="*/ 15001 w 16737"/>
                <a:gd name="connsiteY13" fmla="*/ 14070 h 16062"/>
                <a:gd name="connsiteX14" fmla="*/ 15001 w 16737"/>
                <a:gd name="connsiteY14" fmla="*/ 14070 h 16062"/>
                <a:gd name="connsiteX15" fmla="*/ 16328 w 16737"/>
                <a:gd name="connsiteY15" fmla="*/ 12766 h 16062"/>
                <a:gd name="connsiteX16" fmla="*/ 16736 w 16737"/>
                <a:gd name="connsiteY16" fmla="*/ 3381 h 16062"/>
                <a:gd name="connsiteX17" fmla="*/ 16736 w 16737"/>
                <a:gd name="connsiteY17" fmla="*/ 3381 h 16062"/>
                <a:gd name="connsiteX18" fmla="*/ 15508 w 16737"/>
                <a:gd name="connsiteY18" fmla="*/ 1836 h 16062"/>
                <a:gd name="connsiteX0" fmla="*/ 15508 w 16737"/>
                <a:gd name="connsiteY0" fmla="*/ 1836 h 15967"/>
                <a:gd name="connsiteX1" fmla="*/ 1893 w 16737"/>
                <a:gd name="connsiteY1" fmla="*/ 16 h 15967"/>
                <a:gd name="connsiteX2" fmla="*/ 1893 w 16737"/>
                <a:gd name="connsiteY2" fmla="*/ 16 h 15967"/>
                <a:gd name="connsiteX3" fmla="*/ 187 w 16737"/>
                <a:gd name="connsiteY3" fmla="*/ 1385 h 15967"/>
                <a:gd name="connsiteX4" fmla="*/ 1 w 16737"/>
                <a:gd name="connsiteY4" fmla="*/ 12239 h 15967"/>
                <a:gd name="connsiteX5" fmla="*/ 1 w 16737"/>
                <a:gd name="connsiteY5" fmla="*/ 12239 h 15967"/>
                <a:gd name="connsiteX6" fmla="*/ 1618 w 16737"/>
                <a:gd name="connsiteY6" fmla="*/ 13803 h 15967"/>
                <a:gd name="connsiteX7" fmla="*/ 3138 w 16737"/>
                <a:gd name="connsiteY7" fmla="*/ 13835 h 15967"/>
                <a:gd name="connsiteX8" fmla="*/ 2406 w 16737"/>
                <a:gd name="connsiteY8" fmla="*/ 15966 h 15967"/>
                <a:gd name="connsiteX9" fmla="*/ 2406 w 16737"/>
                <a:gd name="connsiteY9" fmla="*/ 15966 h 15967"/>
                <a:gd name="connsiteX10" fmla="*/ 3350 w 16737"/>
                <a:gd name="connsiteY10" fmla="*/ 12806 h 15967"/>
                <a:gd name="connsiteX11" fmla="*/ 3895 w 16737"/>
                <a:gd name="connsiteY11" fmla="*/ 13170 h 15967"/>
                <a:gd name="connsiteX12" fmla="*/ 5238 w 16737"/>
                <a:gd name="connsiteY12" fmla="*/ 13875 h 15967"/>
                <a:gd name="connsiteX13" fmla="*/ 15001 w 16737"/>
                <a:gd name="connsiteY13" fmla="*/ 14070 h 15967"/>
                <a:gd name="connsiteX14" fmla="*/ 15001 w 16737"/>
                <a:gd name="connsiteY14" fmla="*/ 14070 h 15967"/>
                <a:gd name="connsiteX15" fmla="*/ 16328 w 16737"/>
                <a:gd name="connsiteY15" fmla="*/ 12766 h 15967"/>
                <a:gd name="connsiteX16" fmla="*/ 16736 w 16737"/>
                <a:gd name="connsiteY16" fmla="*/ 3381 h 15967"/>
                <a:gd name="connsiteX17" fmla="*/ 16736 w 16737"/>
                <a:gd name="connsiteY17" fmla="*/ 3381 h 15967"/>
                <a:gd name="connsiteX18" fmla="*/ 15508 w 16737"/>
                <a:gd name="connsiteY18" fmla="*/ 1836 h 15967"/>
                <a:gd name="connsiteX0" fmla="*/ 15508 w 16737"/>
                <a:gd name="connsiteY0" fmla="*/ 1836 h 15966"/>
                <a:gd name="connsiteX1" fmla="*/ 1893 w 16737"/>
                <a:gd name="connsiteY1" fmla="*/ 16 h 15966"/>
                <a:gd name="connsiteX2" fmla="*/ 1893 w 16737"/>
                <a:gd name="connsiteY2" fmla="*/ 16 h 15966"/>
                <a:gd name="connsiteX3" fmla="*/ 187 w 16737"/>
                <a:gd name="connsiteY3" fmla="*/ 1385 h 15966"/>
                <a:gd name="connsiteX4" fmla="*/ 1 w 16737"/>
                <a:gd name="connsiteY4" fmla="*/ 12239 h 15966"/>
                <a:gd name="connsiteX5" fmla="*/ 1 w 16737"/>
                <a:gd name="connsiteY5" fmla="*/ 12239 h 15966"/>
                <a:gd name="connsiteX6" fmla="*/ 1618 w 16737"/>
                <a:gd name="connsiteY6" fmla="*/ 13803 h 15966"/>
                <a:gd name="connsiteX7" fmla="*/ 3138 w 16737"/>
                <a:gd name="connsiteY7" fmla="*/ 13835 h 15966"/>
                <a:gd name="connsiteX8" fmla="*/ 2406 w 16737"/>
                <a:gd name="connsiteY8" fmla="*/ 15966 h 15966"/>
                <a:gd name="connsiteX9" fmla="*/ 4615 w 16737"/>
                <a:gd name="connsiteY9" fmla="*/ 12834 h 15966"/>
                <a:gd name="connsiteX10" fmla="*/ 3350 w 16737"/>
                <a:gd name="connsiteY10" fmla="*/ 12806 h 15966"/>
                <a:gd name="connsiteX11" fmla="*/ 3895 w 16737"/>
                <a:gd name="connsiteY11" fmla="*/ 13170 h 15966"/>
                <a:gd name="connsiteX12" fmla="*/ 5238 w 16737"/>
                <a:gd name="connsiteY12" fmla="*/ 13875 h 15966"/>
                <a:gd name="connsiteX13" fmla="*/ 15001 w 16737"/>
                <a:gd name="connsiteY13" fmla="*/ 14070 h 15966"/>
                <a:gd name="connsiteX14" fmla="*/ 15001 w 16737"/>
                <a:gd name="connsiteY14" fmla="*/ 14070 h 15966"/>
                <a:gd name="connsiteX15" fmla="*/ 16328 w 16737"/>
                <a:gd name="connsiteY15" fmla="*/ 12766 h 15966"/>
                <a:gd name="connsiteX16" fmla="*/ 16736 w 16737"/>
                <a:gd name="connsiteY16" fmla="*/ 3381 h 15966"/>
                <a:gd name="connsiteX17" fmla="*/ 16736 w 16737"/>
                <a:gd name="connsiteY17" fmla="*/ 3381 h 15966"/>
                <a:gd name="connsiteX18" fmla="*/ 15508 w 16737"/>
                <a:gd name="connsiteY18" fmla="*/ 1836 h 15966"/>
                <a:gd name="connsiteX0" fmla="*/ 15508 w 16737"/>
                <a:gd name="connsiteY0" fmla="*/ 1836 h 14070"/>
                <a:gd name="connsiteX1" fmla="*/ 1893 w 16737"/>
                <a:gd name="connsiteY1" fmla="*/ 16 h 14070"/>
                <a:gd name="connsiteX2" fmla="*/ 1893 w 16737"/>
                <a:gd name="connsiteY2" fmla="*/ 16 h 14070"/>
                <a:gd name="connsiteX3" fmla="*/ 187 w 16737"/>
                <a:gd name="connsiteY3" fmla="*/ 1385 h 14070"/>
                <a:gd name="connsiteX4" fmla="*/ 1 w 16737"/>
                <a:gd name="connsiteY4" fmla="*/ 12239 h 14070"/>
                <a:gd name="connsiteX5" fmla="*/ 1 w 16737"/>
                <a:gd name="connsiteY5" fmla="*/ 12239 h 14070"/>
                <a:gd name="connsiteX6" fmla="*/ 1618 w 16737"/>
                <a:gd name="connsiteY6" fmla="*/ 13803 h 14070"/>
                <a:gd name="connsiteX7" fmla="*/ 3138 w 16737"/>
                <a:gd name="connsiteY7" fmla="*/ 13835 h 14070"/>
                <a:gd name="connsiteX8" fmla="*/ 4443 w 16737"/>
                <a:gd name="connsiteY8" fmla="*/ 13817 h 14070"/>
                <a:gd name="connsiteX9" fmla="*/ 4615 w 16737"/>
                <a:gd name="connsiteY9" fmla="*/ 12834 h 14070"/>
                <a:gd name="connsiteX10" fmla="*/ 3350 w 16737"/>
                <a:gd name="connsiteY10" fmla="*/ 12806 h 14070"/>
                <a:gd name="connsiteX11" fmla="*/ 3895 w 16737"/>
                <a:gd name="connsiteY11" fmla="*/ 13170 h 14070"/>
                <a:gd name="connsiteX12" fmla="*/ 5238 w 16737"/>
                <a:gd name="connsiteY12" fmla="*/ 13875 h 14070"/>
                <a:gd name="connsiteX13" fmla="*/ 15001 w 16737"/>
                <a:gd name="connsiteY13" fmla="*/ 14070 h 14070"/>
                <a:gd name="connsiteX14" fmla="*/ 15001 w 16737"/>
                <a:gd name="connsiteY14" fmla="*/ 14070 h 14070"/>
                <a:gd name="connsiteX15" fmla="*/ 16328 w 16737"/>
                <a:gd name="connsiteY15" fmla="*/ 12766 h 14070"/>
                <a:gd name="connsiteX16" fmla="*/ 16736 w 16737"/>
                <a:gd name="connsiteY16" fmla="*/ 3381 h 14070"/>
                <a:gd name="connsiteX17" fmla="*/ 16736 w 16737"/>
                <a:gd name="connsiteY17" fmla="*/ 3381 h 14070"/>
                <a:gd name="connsiteX18" fmla="*/ 15508 w 16737"/>
                <a:gd name="connsiteY18" fmla="*/ 1836 h 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37" h="14070">
                  <a:moveTo>
                    <a:pt x="15508" y="1836"/>
                  </a:moveTo>
                  <a:lnTo>
                    <a:pt x="1893" y="16"/>
                  </a:lnTo>
                  <a:lnTo>
                    <a:pt x="1893" y="16"/>
                  </a:lnTo>
                  <a:cubicBezTo>
                    <a:pt x="973" y="-107"/>
                    <a:pt x="202" y="507"/>
                    <a:pt x="187" y="1385"/>
                  </a:cubicBezTo>
                  <a:lnTo>
                    <a:pt x="1" y="12239"/>
                  </a:lnTo>
                  <a:lnTo>
                    <a:pt x="1" y="12239"/>
                  </a:lnTo>
                  <a:cubicBezTo>
                    <a:pt x="-14" y="13085"/>
                    <a:pt x="717" y="13786"/>
                    <a:pt x="1618" y="13803"/>
                  </a:cubicBezTo>
                  <a:lnTo>
                    <a:pt x="3138" y="13835"/>
                  </a:lnTo>
                  <a:lnTo>
                    <a:pt x="4443" y="13817"/>
                  </a:lnTo>
                  <a:cubicBezTo>
                    <a:pt x="4500" y="13489"/>
                    <a:pt x="4558" y="13162"/>
                    <a:pt x="4615" y="12834"/>
                  </a:cubicBezTo>
                  <a:cubicBezTo>
                    <a:pt x="4591" y="12902"/>
                    <a:pt x="3293" y="12850"/>
                    <a:pt x="3350" y="12806"/>
                  </a:cubicBezTo>
                  <a:lnTo>
                    <a:pt x="3895" y="13170"/>
                  </a:lnTo>
                  <a:cubicBezTo>
                    <a:pt x="4407" y="12761"/>
                    <a:pt x="4454" y="14506"/>
                    <a:pt x="5238" y="13875"/>
                  </a:cubicBezTo>
                  <a:lnTo>
                    <a:pt x="15001" y="14070"/>
                  </a:lnTo>
                  <a:lnTo>
                    <a:pt x="15001" y="14070"/>
                  </a:lnTo>
                  <a:cubicBezTo>
                    <a:pt x="15705" y="14082"/>
                    <a:pt x="16296" y="13500"/>
                    <a:pt x="16328" y="12766"/>
                  </a:cubicBezTo>
                  <a:lnTo>
                    <a:pt x="16736" y="3381"/>
                  </a:lnTo>
                  <a:lnTo>
                    <a:pt x="16736" y="3381"/>
                  </a:lnTo>
                  <a:cubicBezTo>
                    <a:pt x="16770" y="2624"/>
                    <a:pt x="16224" y="1932"/>
                    <a:pt x="15508" y="1836"/>
                  </a:cubicBezTo>
                </a:path>
              </a:pathLst>
            </a:custGeom>
            <a:solidFill>
              <a:srgbClr val="24ABDE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Freeform 3"/>
            <p:cNvSpPr>
              <a:spLocks noChangeArrowheads="1"/>
            </p:cNvSpPr>
            <p:nvPr/>
          </p:nvSpPr>
          <p:spPr bwMode="auto">
            <a:xfrm>
              <a:off x="5089191" y="490663"/>
              <a:ext cx="5579699" cy="2592211"/>
            </a:xfrm>
            <a:custGeom>
              <a:avLst/>
              <a:gdLst>
                <a:gd name="T0" fmla="*/ 15522 w 16782"/>
                <a:gd name="T1" fmla="*/ 1943 h 16199"/>
                <a:gd name="T2" fmla="*/ 1905 w 16782"/>
                <a:gd name="T3" fmla="*/ 125 h 16199"/>
                <a:gd name="T4" fmla="*/ 1905 w 16782"/>
                <a:gd name="T5" fmla="*/ 125 h 16199"/>
                <a:gd name="T6" fmla="*/ 201 w 16782"/>
                <a:gd name="T7" fmla="*/ 1494 h 16199"/>
                <a:gd name="T8" fmla="*/ 15 w 16782"/>
                <a:gd name="T9" fmla="*/ 12347 h 16199"/>
                <a:gd name="T10" fmla="*/ 15 w 16782"/>
                <a:gd name="T11" fmla="*/ 12347 h 16199"/>
                <a:gd name="T12" fmla="*/ 1632 w 16782"/>
                <a:gd name="T13" fmla="*/ 13912 h 16199"/>
                <a:gd name="T14" fmla="*/ 3149 w 16782"/>
                <a:gd name="T15" fmla="*/ 13941 h 16199"/>
                <a:gd name="T16" fmla="*/ 2419 w 16782"/>
                <a:gd name="T17" fmla="*/ 16075 h 16199"/>
                <a:gd name="T18" fmla="*/ 2419 w 16782"/>
                <a:gd name="T19" fmla="*/ 16075 h 16199"/>
                <a:gd name="T20" fmla="*/ 2529 w 16782"/>
                <a:gd name="T21" fmla="*/ 16153 h 16199"/>
                <a:gd name="T22" fmla="*/ 2529 w 16782"/>
                <a:gd name="T23" fmla="*/ 16153 h 16199"/>
                <a:gd name="T24" fmla="*/ 5251 w 16782"/>
                <a:gd name="T25" fmla="*/ 13984 h 16199"/>
                <a:gd name="T26" fmla="*/ 15014 w 16782"/>
                <a:gd name="T27" fmla="*/ 14176 h 16199"/>
                <a:gd name="T28" fmla="*/ 15014 w 16782"/>
                <a:gd name="T29" fmla="*/ 14176 h 16199"/>
                <a:gd name="T30" fmla="*/ 16341 w 16782"/>
                <a:gd name="T31" fmla="*/ 12875 h 16199"/>
                <a:gd name="T32" fmla="*/ 16750 w 16782"/>
                <a:gd name="T33" fmla="*/ 3490 h 16199"/>
                <a:gd name="T34" fmla="*/ 16750 w 16782"/>
                <a:gd name="T35" fmla="*/ 3490 h 16199"/>
                <a:gd name="T36" fmla="*/ 15522 w 16782"/>
                <a:gd name="T37" fmla="*/ 1943 h 16199"/>
                <a:gd name="connsiteX0" fmla="*/ 25668 w 26897"/>
                <a:gd name="connsiteY0" fmla="*/ 1835 h 17644"/>
                <a:gd name="connsiteX1" fmla="*/ 12051 w 26897"/>
                <a:gd name="connsiteY1" fmla="*/ 17 h 17644"/>
                <a:gd name="connsiteX2" fmla="*/ 12051 w 26897"/>
                <a:gd name="connsiteY2" fmla="*/ 17 h 17644"/>
                <a:gd name="connsiteX3" fmla="*/ 10347 w 26897"/>
                <a:gd name="connsiteY3" fmla="*/ 1386 h 17644"/>
                <a:gd name="connsiteX4" fmla="*/ 10161 w 26897"/>
                <a:gd name="connsiteY4" fmla="*/ 12239 h 17644"/>
                <a:gd name="connsiteX5" fmla="*/ 10161 w 26897"/>
                <a:gd name="connsiteY5" fmla="*/ 12239 h 17644"/>
                <a:gd name="connsiteX6" fmla="*/ 11778 w 26897"/>
                <a:gd name="connsiteY6" fmla="*/ 13804 h 17644"/>
                <a:gd name="connsiteX7" fmla="*/ 13295 w 26897"/>
                <a:gd name="connsiteY7" fmla="*/ 13833 h 17644"/>
                <a:gd name="connsiteX8" fmla="*/ 12565 w 26897"/>
                <a:gd name="connsiteY8" fmla="*/ 15967 h 17644"/>
                <a:gd name="connsiteX9" fmla="*/ 0 w 26897"/>
                <a:gd name="connsiteY9" fmla="*/ 17642 h 17644"/>
                <a:gd name="connsiteX10" fmla="*/ 12675 w 26897"/>
                <a:gd name="connsiteY10" fmla="*/ 16045 h 17644"/>
                <a:gd name="connsiteX11" fmla="*/ 12675 w 26897"/>
                <a:gd name="connsiteY11" fmla="*/ 16045 h 17644"/>
                <a:gd name="connsiteX12" fmla="*/ 15397 w 26897"/>
                <a:gd name="connsiteY12" fmla="*/ 13876 h 17644"/>
                <a:gd name="connsiteX13" fmla="*/ 25160 w 26897"/>
                <a:gd name="connsiteY13" fmla="*/ 14068 h 17644"/>
                <a:gd name="connsiteX14" fmla="*/ 25160 w 26897"/>
                <a:gd name="connsiteY14" fmla="*/ 14068 h 17644"/>
                <a:gd name="connsiteX15" fmla="*/ 26487 w 26897"/>
                <a:gd name="connsiteY15" fmla="*/ 12767 h 17644"/>
                <a:gd name="connsiteX16" fmla="*/ 26896 w 26897"/>
                <a:gd name="connsiteY16" fmla="*/ 3382 h 17644"/>
                <a:gd name="connsiteX17" fmla="*/ 26896 w 26897"/>
                <a:gd name="connsiteY17" fmla="*/ 3382 h 17644"/>
                <a:gd name="connsiteX18" fmla="*/ 25668 w 26897"/>
                <a:gd name="connsiteY18" fmla="*/ 1835 h 17644"/>
                <a:gd name="connsiteX0" fmla="*/ 25668 w 26897"/>
                <a:gd name="connsiteY0" fmla="*/ 1835 h 21471"/>
                <a:gd name="connsiteX1" fmla="*/ 12051 w 26897"/>
                <a:gd name="connsiteY1" fmla="*/ 17 h 21471"/>
                <a:gd name="connsiteX2" fmla="*/ 12051 w 26897"/>
                <a:gd name="connsiteY2" fmla="*/ 17 h 21471"/>
                <a:gd name="connsiteX3" fmla="*/ 10347 w 26897"/>
                <a:gd name="connsiteY3" fmla="*/ 1386 h 21471"/>
                <a:gd name="connsiteX4" fmla="*/ 10161 w 26897"/>
                <a:gd name="connsiteY4" fmla="*/ 12239 h 21471"/>
                <a:gd name="connsiteX5" fmla="*/ 10161 w 26897"/>
                <a:gd name="connsiteY5" fmla="*/ 12239 h 21471"/>
                <a:gd name="connsiteX6" fmla="*/ 11778 w 26897"/>
                <a:gd name="connsiteY6" fmla="*/ 13804 h 21471"/>
                <a:gd name="connsiteX7" fmla="*/ 13295 w 26897"/>
                <a:gd name="connsiteY7" fmla="*/ 13833 h 21471"/>
                <a:gd name="connsiteX8" fmla="*/ 12565 w 26897"/>
                <a:gd name="connsiteY8" fmla="*/ 15967 h 21471"/>
                <a:gd name="connsiteX9" fmla="*/ 0 w 26897"/>
                <a:gd name="connsiteY9" fmla="*/ 17642 h 21471"/>
                <a:gd name="connsiteX10" fmla="*/ 12675 w 26897"/>
                <a:gd name="connsiteY10" fmla="*/ 16045 h 21471"/>
                <a:gd name="connsiteX11" fmla="*/ 8114 w 26897"/>
                <a:gd name="connsiteY11" fmla="*/ 21471 h 21471"/>
                <a:gd name="connsiteX12" fmla="*/ 15397 w 26897"/>
                <a:gd name="connsiteY12" fmla="*/ 13876 h 21471"/>
                <a:gd name="connsiteX13" fmla="*/ 25160 w 26897"/>
                <a:gd name="connsiteY13" fmla="*/ 14068 h 21471"/>
                <a:gd name="connsiteX14" fmla="*/ 25160 w 26897"/>
                <a:gd name="connsiteY14" fmla="*/ 14068 h 21471"/>
                <a:gd name="connsiteX15" fmla="*/ 26487 w 26897"/>
                <a:gd name="connsiteY15" fmla="*/ 12767 h 21471"/>
                <a:gd name="connsiteX16" fmla="*/ 26896 w 26897"/>
                <a:gd name="connsiteY16" fmla="*/ 3382 h 21471"/>
                <a:gd name="connsiteX17" fmla="*/ 26896 w 26897"/>
                <a:gd name="connsiteY17" fmla="*/ 3382 h 21471"/>
                <a:gd name="connsiteX18" fmla="*/ 25668 w 26897"/>
                <a:gd name="connsiteY18" fmla="*/ 1835 h 21471"/>
                <a:gd name="connsiteX0" fmla="*/ 25668 w 26897"/>
                <a:gd name="connsiteY0" fmla="*/ 1835 h 21471"/>
                <a:gd name="connsiteX1" fmla="*/ 12051 w 26897"/>
                <a:gd name="connsiteY1" fmla="*/ 17 h 21471"/>
                <a:gd name="connsiteX2" fmla="*/ 12051 w 26897"/>
                <a:gd name="connsiteY2" fmla="*/ 17 h 21471"/>
                <a:gd name="connsiteX3" fmla="*/ 10347 w 26897"/>
                <a:gd name="connsiteY3" fmla="*/ 1386 h 21471"/>
                <a:gd name="connsiteX4" fmla="*/ 10161 w 26897"/>
                <a:gd name="connsiteY4" fmla="*/ 12239 h 21471"/>
                <a:gd name="connsiteX5" fmla="*/ 10161 w 26897"/>
                <a:gd name="connsiteY5" fmla="*/ 12239 h 21471"/>
                <a:gd name="connsiteX6" fmla="*/ 11778 w 26897"/>
                <a:gd name="connsiteY6" fmla="*/ 13804 h 21471"/>
                <a:gd name="connsiteX7" fmla="*/ 13295 w 26897"/>
                <a:gd name="connsiteY7" fmla="*/ 13833 h 21471"/>
                <a:gd name="connsiteX8" fmla="*/ 3844 w 26897"/>
                <a:gd name="connsiteY8" fmla="*/ 16440 h 21471"/>
                <a:gd name="connsiteX9" fmla="*/ 0 w 26897"/>
                <a:gd name="connsiteY9" fmla="*/ 17642 h 21471"/>
                <a:gd name="connsiteX10" fmla="*/ 12675 w 26897"/>
                <a:gd name="connsiteY10" fmla="*/ 16045 h 21471"/>
                <a:gd name="connsiteX11" fmla="*/ 8114 w 26897"/>
                <a:gd name="connsiteY11" fmla="*/ 21471 h 21471"/>
                <a:gd name="connsiteX12" fmla="*/ 15397 w 26897"/>
                <a:gd name="connsiteY12" fmla="*/ 13876 h 21471"/>
                <a:gd name="connsiteX13" fmla="*/ 25160 w 26897"/>
                <a:gd name="connsiteY13" fmla="*/ 14068 h 21471"/>
                <a:gd name="connsiteX14" fmla="*/ 25160 w 26897"/>
                <a:gd name="connsiteY14" fmla="*/ 14068 h 21471"/>
                <a:gd name="connsiteX15" fmla="*/ 26487 w 26897"/>
                <a:gd name="connsiteY15" fmla="*/ 12767 h 21471"/>
                <a:gd name="connsiteX16" fmla="*/ 26896 w 26897"/>
                <a:gd name="connsiteY16" fmla="*/ 3382 h 21471"/>
                <a:gd name="connsiteX17" fmla="*/ 26896 w 26897"/>
                <a:gd name="connsiteY17" fmla="*/ 3382 h 21471"/>
                <a:gd name="connsiteX18" fmla="*/ 25668 w 26897"/>
                <a:gd name="connsiteY18" fmla="*/ 1835 h 21471"/>
                <a:gd name="connsiteX0" fmla="*/ 25668 w 26897"/>
                <a:gd name="connsiteY0" fmla="*/ 1835 h 21471"/>
                <a:gd name="connsiteX1" fmla="*/ 12051 w 26897"/>
                <a:gd name="connsiteY1" fmla="*/ 17 h 21471"/>
                <a:gd name="connsiteX2" fmla="*/ 12051 w 26897"/>
                <a:gd name="connsiteY2" fmla="*/ 17 h 21471"/>
                <a:gd name="connsiteX3" fmla="*/ 10347 w 26897"/>
                <a:gd name="connsiteY3" fmla="*/ 1386 h 21471"/>
                <a:gd name="connsiteX4" fmla="*/ 10161 w 26897"/>
                <a:gd name="connsiteY4" fmla="*/ 12239 h 21471"/>
                <a:gd name="connsiteX5" fmla="*/ 10161 w 26897"/>
                <a:gd name="connsiteY5" fmla="*/ 12239 h 21471"/>
                <a:gd name="connsiteX6" fmla="*/ 11778 w 26897"/>
                <a:gd name="connsiteY6" fmla="*/ 13804 h 21471"/>
                <a:gd name="connsiteX7" fmla="*/ 13295 w 26897"/>
                <a:gd name="connsiteY7" fmla="*/ 13833 h 21471"/>
                <a:gd name="connsiteX8" fmla="*/ 3844 w 26897"/>
                <a:gd name="connsiteY8" fmla="*/ 16440 h 21471"/>
                <a:gd name="connsiteX9" fmla="*/ 0 w 26897"/>
                <a:gd name="connsiteY9" fmla="*/ 17642 h 21471"/>
                <a:gd name="connsiteX10" fmla="*/ 798 w 26897"/>
                <a:gd name="connsiteY10" fmla="*/ 17793 h 21471"/>
                <a:gd name="connsiteX11" fmla="*/ 8114 w 26897"/>
                <a:gd name="connsiteY11" fmla="*/ 21471 h 21471"/>
                <a:gd name="connsiteX12" fmla="*/ 15397 w 26897"/>
                <a:gd name="connsiteY12" fmla="*/ 13876 h 21471"/>
                <a:gd name="connsiteX13" fmla="*/ 25160 w 26897"/>
                <a:gd name="connsiteY13" fmla="*/ 14068 h 21471"/>
                <a:gd name="connsiteX14" fmla="*/ 25160 w 26897"/>
                <a:gd name="connsiteY14" fmla="*/ 14068 h 21471"/>
                <a:gd name="connsiteX15" fmla="*/ 26487 w 26897"/>
                <a:gd name="connsiteY15" fmla="*/ 12767 h 21471"/>
                <a:gd name="connsiteX16" fmla="*/ 26896 w 26897"/>
                <a:gd name="connsiteY16" fmla="*/ 3382 h 21471"/>
                <a:gd name="connsiteX17" fmla="*/ 26896 w 26897"/>
                <a:gd name="connsiteY17" fmla="*/ 3382 h 21471"/>
                <a:gd name="connsiteX18" fmla="*/ 25668 w 26897"/>
                <a:gd name="connsiteY18" fmla="*/ 1835 h 21471"/>
                <a:gd name="connsiteX0" fmla="*/ 25668 w 26897"/>
                <a:gd name="connsiteY0" fmla="*/ 1835 h 17802"/>
                <a:gd name="connsiteX1" fmla="*/ 12051 w 26897"/>
                <a:gd name="connsiteY1" fmla="*/ 17 h 17802"/>
                <a:gd name="connsiteX2" fmla="*/ 12051 w 26897"/>
                <a:gd name="connsiteY2" fmla="*/ 17 h 17802"/>
                <a:gd name="connsiteX3" fmla="*/ 10347 w 26897"/>
                <a:gd name="connsiteY3" fmla="*/ 1386 h 17802"/>
                <a:gd name="connsiteX4" fmla="*/ 10161 w 26897"/>
                <a:gd name="connsiteY4" fmla="*/ 12239 h 17802"/>
                <a:gd name="connsiteX5" fmla="*/ 10161 w 26897"/>
                <a:gd name="connsiteY5" fmla="*/ 12239 h 17802"/>
                <a:gd name="connsiteX6" fmla="*/ 11778 w 26897"/>
                <a:gd name="connsiteY6" fmla="*/ 13804 h 17802"/>
                <a:gd name="connsiteX7" fmla="*/ 13295 w 26897"/>
                <a:gd name="connsiteY7" fmla="*/ 13833 h 17802"/>
                <a:gd name="connsiteX8" fmla="*/ 3844 w 26897"/>
                <a:gd name="connsiteY8" fmla="*/ 16440 h 17802"/>
                <a:gd name="connsiteX9" fmla="*/ 0 w 26897"/>
                <a:gd name="connsiteY9" fmla="*/ 17642 h 17802"/>
                <a:gd name="connsiteX10" fmla="*/ 798 w 26897"/>
                <a:gd name="connsiteY10" fmla="*/ 17793 h 17802"/>
                <a:gd name="connsiteX11" fmla="*/ 6737 w 26897"/>
                <a:gd name="connsiteY11" fmla="*/ 16373 h 17802"/>
                <a:gd name="connsiteX12" fmla="*/ 15397 w 26897"/>
                <a:gd name="connsiteY12" fmla="*/ 13876 h 17802"/>
                <a:gd name="connsiteX13" fmla="*/ 25160 w 26897"/>
                <a:gd name="connsiteY13" fmla="*/ 14068 h 17802"/>
                <a:gd name="connsiteX14" fmla="*/ 25160 w 26897"/>
                <a:gd name="connsiteY14" fmla="*/ 14068 h 17802"/>
                <a:gd name="connsiteX15" fmla="*/ 26487 w 26897"/>
                <a:gd name="connsiteY15" fmla="*/ 12767 h 17802"/>
                <a:gd name="connsiteX16" fmla="*/ 26896 w 26897"/>
                <a:gd name="connsiteY16" fmla="*/ 3382 h 17802"/>
                <a:gd name="connsiteX17" fmla="*/ 26896 w 26897"/>
                <a:gd name="connsiteY17" fmla="*/ 3382 h 17802"/>
                <a:gd name="connsiteX18" fmla="*/ 25668 w 26897"/>
                <a:gd name="connsiteY18" fmla="*/ 1835 h 17802"/>
                <a:gd name="connsiteX0" fmla="*/ 26012 w 27241"/>
                <a:gd name="connsiteY0" fmla="*/ 1835 h 17885"/>
                <a:gd name="connsiteX1" fmla="*/ 12395 w 27241"/>
                <a:gd name="connsiteY1" fmla="*/ 17 h 17885"/>
                <a:gd name="connsiteX2" fmla="*/ 12395 w 27241"/>
                <a:gd name="connsiteY2" fmla="*/ 17 h 17885"/>
                <a:gd name="connsiteX3" fmla="*/ 10691 w 27241"/>
                <a:gd name="connsiteY3" fmla="*/ 1386 h 17885"/>
                <a:gd name="connsiteX4" fmla="*/ 10505 w 27241"/>
                <a:gd name="connsiteY4" fmla="*/ 12239 h 17885"/>
                <a:gd name="connsiteX5" fmla="*/ 10505 w 27241"/>
                <a:gd name="connsiteY5" fmla="*/ 12239 h 17885"/>
                <a:gd name="connsiteX6" fmla="*/ 12122 w 27241"/>
                <a:gd name="connsiteY6" fmla="*/ 13804 h 17885"/>
                <a:gd name="connsiteX7" fmla="*/ 13639 w 27241"/>
                <a:gd name="connsiteY7" fmla="*/ 13833 h 17885"/>
                <a:gd name="connsiteX8" fmla="*/ 4188 w 27241"/>
                <a:gd name="connsiteY8" fmla="*/ 16440 h 17885"/>
                <a:gd name="connsiteX9" fmla="*/ 0 w 27241"/>
                <a:gd name="connsiteY9" fmla="*/ 17861 h 17885"/>
                <a:gd name="connsiteX10" fmla="*/ 1142 w 27241"/>
                <a:gd name="connsiteY10" fmla="*/ 17793 h 17885"/>
                <a:gd name="connsiteX11" fmla="*/ 7081 w 27241"/>
                <a:gd name="connsiteY11" fmla="*/ 16373 h 17885"/>
                <a:gd name="connsiteX12" fmla="*/ 15741 w 27241"/>
                <a:gd name="connsiteY12" fmla="*/ 13876 h 17885"/>
                <a:gd name="connsiteX13" fmla="*/ 25504 w 27241"/>
                <a:gd name="connsiteY13" fmla="*/ 14068 h 17885"/>
                <a:gd name="connsiteX14" fmla="*/ 25504 w 27241"/>
                <a:gd name="connsiteY14" fmla="*/ 14068 h 17885"/>
                <a:gd name="connsiteX15" fmla="*/ 26831 w 27241"/>
                <a:gd name="connsiteY15" fmla="*/ 12767 h 17885"/>
                <a:gd name="connsiteX16" fmla="*/ 27240 w 27241"/>
                <a:gd name="connsiteY16" fmla="*/ 3382 h 17885"/>
                <a:gd name="connsiteX17" fmla="*/ 27240 w 27241"/>
                <a:gd name="connsiteY17" fmla="*/ 3382 h 17885"/>
                <a:gd name="connsiteX18" fmla="*/ 26012 w 27241"/>
                <a:gd name="connsiteY18" fmla="*/ 1835 h 17885"/>
                <a:gd name="connsiteX0" fmla="*/ 26012 w 27241"/>
                <a:gd name="connsiteY0" fmla="*/ 1835 h 17869"/>
                <a:gd name="connsiteX1" fmla="*/ 12395 w 27241"/>
                <a:gd name="connsiteY1" fmla="*/ 17 h 17869"/>
                <a:gd name="connsiteX2" fmla="*/ 12395 w 27241"/>
                <a:gd name="connsiteY2" fmla="*/ 17 h 17869"/>
                <a:gd name="connsiteX3" fmla="*/ 10691 w 27241"/>
                <a:gd name="connsiteY3" fmla="*/ 1386 h 17869"/>
                <a:gd name="connsiteX4" fmla="*/ 10505 w 27241"/>
                <a:gd name="connsiteY4" fmla="*/ 12239 h 17869"/>
                <a:gd name="connsiteX5" fmla="*/ 10505 w 27241"/>
                <a:gd name="connsiteY5" fmla="*/ 12239 h 17869"/>
                <a:gd name="connsiteX6" fmla="*/ 12122 w 27241"/>
                <a:gd name="connsiteY6" fmla="*/ 13804 h 17869"/>
                <a:gd name="connsiteX7" fmla="*/ 13639 w 27241"/>
                <a:gd name="connsiteY7" fmla="*/ 13833 h 17869"/>
                <a:gd name="connsiteX8" fmla="*/ 4188 w 27241"/>
                <a:gd name="connsiteY8" fmla="*/ 16440 h 17869"/>
                <a:gd name="connsiteX9" fmla="*/ 0 w 27241"/>
                <a:gd name="connsiteY9" fmla="*/ 17861 h 17869"/>
                <a:gd name="connsiteX10" fmla="*/ 1802 w 27241"/>
                <a:gd name="connsiteY10" fmla="*/ 17538 h 17869"/>
                <a:gd name="connsiteX11" fmla="*/ 7081 w 27241"/>
                <a:gd name="connsiteY11" fmla="*/ 16373 h 17869"/>
                <a:gd name="connsiteX12" fmla="*/ 15741 w 27241"/>
                <a:gd name="connsiteY12" fmla="*/ 13876 h 17869"/>
                <a:gd name="connsiteX13" fmla="*/ 25504 w 27241"/>
                <a:gd name="connsiteY13" fmla="*/ 14068 h 17869"/>
                <a:gd name="connsiteX14" fmla="*/ 25504 w 27241"/>
                <a:gd name="connsiteY14" fmla="*/ 14068 h 17869"/>
                <a:gd name="connsiteX15" fmla="*/ 26831 w 27241"/>
                <a:gd name="connsiteY15" fmla="*/ 12767 h 17869"/>
                <a:gd name="connsiteX16" fmla="*/ 27240 w 27241"/>
                <a:gd name="connsiteY16" fmla="*/ 3382 h 17869"/>
                <a:gd name="connsiteX17" fmla="*/ 27240 w 27241"/>
                <a:gd name="connsiteY17" fmla="*/ 3382 h 17869"/>
                <a:gd name="connsiteX18" fmla="*/ 26012 w 27241"/>
                <a:gd name="connsiteY18" fmla="*/ 1835 h 17869"/>
                <a:gd name="connsiteX0" fmla="*/ 26012 w 27241"/>
                <a:gd name="connsiteY0" fmla="*/ 1835 h 17869"/>
                <a:gd name="connsiteX1" fmla="*/ 12395 w 27241"/>
                <a:gd name="connsiteY1" fmla="*/ 17 h 17869"/>
                <a:gd name="connsiteX2" fmla="*/ 12395 w 27241"/>
                <a:gd name="connsiteY2" fmla="*/ 17 h 17869"/>
                <a:gd name="connsiteX3" fmla="*/ 10691 w 27241"/>
                <a:gd name="connsiteY3" fmla="*/ 1386 h 17869"/>
                <a:gd name="connsiteX4" fmla="*/ 10505 w 27241"/>
                <a:gd name="connsiteY4" fmla="*/ 12239 h 17869"/>
                <a:gd name="connsiteX5" fmla="*/ 10505 w 27241"/>
                <a:gd name="connsiteY5" fmla="*/ 12239 h 17869"/>
                <a:gd name="connsiteX6" fmla="*/ 12122 w 27241"/>
                <a:gd name="connsiteY6" fmla="*/ 13804 h 17869"/>
                <a:gd name="connsiteX7" fmla="*/ 13639 w 27241"/>
                <a:gd name="connsiteY7" fmla="*/ 13833 h 17869"/>
                <a:gd name="connsiteX8" fmla="*/ 4188 w 27241"/>
                <a:gd name="connsiteY8" fmla="*/ 16440 h 17869"/>
                <a:gd name="connsiteX9" fmla="*/ 0 w 27241"/>
                <a:gd name="connsiteY9" fmla="*/ 17861 h 17869"/>
                <a:gd name="connsiteX10" fmla="*/ 1802 w 27241"/>
                <a:gd name="connsiteY10" fmla="*/ 17538 h 17869"/>
                <a:gd name="connsiteX11" fmla="*/ 7597 w 27241"/>
                <a:gd name="connsiteY11" fmla="*/ 16082 h 17869"/>
                <a:gd name="connsiteX12" fmla="*/ 15741 w 27241"/>
                <a:gd name="connsiteY12" fmla="*/ 13876 h 17869"/>
                <a:gd name="connsiteX13" fmla="*/ 25504 w 27241"/>
                <a:gd name="connsiteY13" fmla="*/ 14068 h 17869"/>
                <a:gd name="connsiteX14" fmla="*/ 25504 w 27241"/>
                <a:gd name="connsiteY14" fmla="*/ 14068 h 17869"/>
                <a:gd name="connsiteX15" fmla="*/ 26831 w 27241"/>
                <a:gd name="connsiteY15" fmla="*/ 12767 h 17869"/>
                <a:gd name="connsiteX16" fmla="*/ 27240 w 27241"/>
                <a:gd name="connsiteY16" fmla="*/ 3382 h 17869"/>
                <a:gd name="connsiteX17" fmla="*/ 27240 w 27241"/>
                <a:gd name="connsiteY17" fmla="*/ 3382 h 17869"/>
                <a:gd name="connsiteX18" fmla="*/ 26012 w 27241"/>
                <a:gd name="connsiteY18" fmla="*/ 1835 h 17869"/>
                <a:gd name="connsiteX0" fmla="*/ 26012 w 27241"/>
                <a:gd name="connsiteY0" fmla="*/ 1835 h 17869"/>
                <a:gd name="connsiteX1" fmla="*/ 12395 w 27241"/>
                <a:gd name="connsiteY1" fmla="*/ 17 h 17869"/>
                <a:gd name="connsiteX2" fmla="*/ 12395 w 27241"/>
                <a:gd name="connsiteY2" fmla="*/ 17 h 17869"/>
                <a:gd name="connsiteX3" fmla="*/ 10691 w 27241"/>
                <a:gd name="connsiteY3" fmla="*/ 1386 h 17869"/>
                <a:gd name="connsiteX4" fmla="*/ 10505 w 27241"/>
                <a:gd name="connsiteY4" fmla="*/ 12239 h 17869"/>
                <a:gd name="connsiteX5" fmla="*/ 10505 w 27241"/>
                <a:gd name="connsiteY5" fmla="*/ 12239 h 17869"/>
                <a:gd name="connsiteX6" fmla="*/ 12122 w 27241"/>
                <a:gd name="connsiteY6" fmla="*/ 13804 h 17869"/>
                <a:gd name="connsiteX7" fmla="*/ 13639 w 27241"/>
                <a:gd name="connsiteY7" fmla="*/ 13833 h 17869"/>
                <a:gd name="connsiteX8" fmla="*/ 4188 w 27241"/>
                <a:gd name="connsiteY8" fmla="*/ 16440 h 17869"/>
                <a:gd name="connsiteX9" fmla="*/ 0 w 27241"/>
                <a:gd name="connsiteY9" fmla="*/ 17861 h 17869"/>
                <a:gd name="connsiteX10" fmla="*/ 1802 w 27241"/>
                <a:gd name="connsiteY10" fmla="*/ 17538 h 17869"/>
                <a:gd name="connsiteX11" fmla="*/ 7597 w 27241"/>
                <a:gd name="connsiteY11" fmla="*/ 16082 h 17869"/>
                <a:gd name="connsiteX12" fmla="*/ 15741 w 27241"/>
                <a:gd name="connsiteY12" fmla="*/ 13876 h 17869"/>
                <a:gd name="connsiteX13" fmla="*/ 25504 w 27241"/>
                <a:gd name="connsiteY13" fmla="*/ 14068 h 17869"/>
                <a:gd name="connsiteX14" fmla="*/ 25504 w 27241"/>
                <a:gd name="connsiteY14" fmla="*/ 14068 h 17869"/>
                <a:gd name="connsiteX15" fmla="*/ 26831 w 27241"/>
                <a:gd name="connsiteY15" fmla="*/ 12767 h 17869"/>
                <a:gd name="connsiteX16" fmla="*/ 27240 w 27241"/>
                <a:gd name="connsiteY16" fmla="*/ 3382 h 17869"/>
                <a:gd name="connsiteX17" fmla="*/ 27240 w 27241"/>
                <a:gd name="connsiteY17" fmla="*/ 3382 h 17869"/>
                <a:gd name="connsiteX18" fmla="*/ 26012 w 27241"/>
                <a:gd name="connsiteY18" fmla="*/ 1835 h 17869"/>
                <a:gd name="connsiteX0" fmla="*/ 26012 w 27241"/>
                <a:gd name="connsiteY0" fmla="*/ 1835 h 17868"/>
                <a:gd name="connsiteX1" fmla="*/ 12395 w 27241"/>
                <a:gd name="connsiteY1" fmla="*/ 17 h 17868"/>
                <a:gd name="connsiteX2" fmla="*/ 12395 w 27241"/>
                <a:gd name="connsiteY2" fmla="*/ 17 h 17868"/>
                <a:gd name="connsiteX3" fmla="*/ 10691 w 27241"/>
                <a:gd name="connsiteY3" fmla="*/ 1386 h 17868"/>
                <a:gd name="connsiteX4" fmla="*/ 10505 w 27241"/>
                <a:gd name="connsiteY4" fmla="*/ 12239 h 17868"/>
                <a:gd name="connsiteX5" fmla="*/ 10505 w 27241"/>
                <a:gd name="connsiteY5" fmla="*/ 12239 h 17868"/>
                <a:gd name="connsiteX6" fmla="*/ 12122 w 27241"/>
                <a:gd name="connsiteY6" fmla="*/ 13804 h 17868"/>
                <a:gd name="connsiteX7" fmla="*/ 13639 w 27241"/>
                <a:gd name="connsiteY7" fmla="*/ 13833 h 17868"/>
                <a:gd name="connsiteX8" fmla="*/ 4188 w 27241"/>
                <a:gd name="connsiteY8" fmla="*/ 16440 h 17868"/>
                <a:gd name="connsiteX9" fmla="*/ 0 w 27241"/>
                <a:gd name="connsiteY9" fmla="*/ 17861 h 17868"/>
                <a:gd name="connsiteX10" fmla="*/ 2232 w 27241"/>
                <a:gd name="connsiteY10" fmla="*/ 17465 h 17868"/>
                <a:gd name="connsiteX11" fmla="*/ 7597 w 27241"/>
                <a:gd name="connsiteY11" fmla="*/ 16082 h 17868"/>
                <a:gd name="connsiteX12" fmla="*/ 15741 w 27241"/>
                <a:gd name="connsiteY12" fmla="*/ 13876 h 17868"/>
                <a:gd name="connsiteX13" fmla="*/ 25504 w 27241"/>
                <a:gd name="connsiteY13" fmla="*/ 14068 h 17868"/>
                <a:gd name="connsiteX14" fmla="*/ 25504 w 27241"/>
                <a:gd name="connsiteY14" fmla="*/ 14068 h 17868"/>
                <a:gd name="connsiteX15" fmla="*/ 26831 w 27241"/>
                <a:gd name="connsiteY15" fmla="*/ 12767 h 17868"/>
                <a:gd name="connsiteX16" fmla="*/ 27240 w 27241"/>
                <a:gd name="connsiteY16" fmla="*/ 3382 h 17868"/>
                <a:gd name="connsiteX17" fmla="*/ 27240 w 27241"/>
                <a:gd name="connsiteY17" fmla="*/ 3382 h 17868"/>
                <a:gd name="connsiteX18" fmla="*/ 26012 w 27241"/>
                <a:gd name="connsiteY18" fmla="*/ 1835 h 17868"/>
                <a:gd name="connsiteX0" fmla="*/ 26012 w 27241"/>
                <a:gd name="connsiteY0" fmla="*/ 1835 h 17868"/>
                <a:gd name="connsiteX1" fmla="*/ 12395 w 27241"/>
                <a:gd name="connsiteY1" fmla="*/ 17 h 17868"/>
                <a:gd name="connsiteX2" fmla="*/ 12395 w 27241"/>
                <a:gd name="connsiteY2" fmla="*/ 17 h 17868"/>
                <a:gd name="connsiteX3" fmla="*/ 10691 w 27241"/>
                <a:gd name="connsiteY3" fmla="*/ 1386 h 17868"/>
                <a:gd name="connsiteX4" fmla="*/ 10505 w 27241"/>
                <a:gd name="connsiteY4" fmla="*/ 12239 h 17868"/>
                <a:gd name="connsiteX5" fmla="*/ 10505 w 27241"/>
                <a:gd name="connsiteY5" fmla="*/ 12239 h 17868"/>
                <a:gd name="connsiteX6" fmla="*/ 12122 w 27241"/>
                <a:gd name="connsiteY6" fmla="*/ 13804 h 17868"/>
                <a:gd name="connsiteX7" fmla="*/ 13639 w 27241"/>
                <a:gd name="connsiteY7" fmla="*/ 13833 h 17868"/>
                <a:gd name="connsiteX8" fmla="*/ 4188 w 27241"/>
                <a:gd name="connsiteY8" fmla="*/ 16440 h 17868"/>
                <a:gd name="connsiteX9" fmla="*/ 0 w 27241"/>
                <a:gd name="connsiteY9" fmla="*/ 17861 h 17868"/>
                <a:gd name="connsiteX10" fmla="*/ 2232 w 27241"/>
                <a:gd name="connsiteY10" fmla="*/ 17465 h 17868"/>
                <a:gd name="connsiteX11" fmla="*/ 8486 w 27241"/>
                <a:gd name="connsiteY11" fmla="*/ 15900 h 17868"/>
                <a:gd name="connsiteX12" fmla="*/ 15741 w 27241"/>
                <a:gd name="connsiteY12" fmla="*/ 13876 h 17868"/>
                <a:gd name="connsiteX13" fmla="*/ 25504 w 27241"/>
                <a:gd name="connsiteY13" fmla="*/ 14068 h 17868"/>
                <a:gd name="connsiteX14" fmla="*/ 25504 w 27241"/>
                <a:gd name="connsiteY14" fmla="*/ 14068 h 17868"/>
                <a:gd name="connsiteX15" fmla="*/ 26831 w 27241"/>
                <a:gd name="connsiteY15" fmla="*/ 12767 h 17868"/>
                <a:gd name="connsiteX16" fmla="*/ 27240 w 27241"/>
                <a:gd name="connsiteY16" fmla="*/ 3382 h 17868"/>
                <a:gd name="connsiteX17" fmla="*/ 27240 w 27241"/>
                <a:gd name="connsiteY17" fmla="*/ 3382 h 17868"/>
                <a:gd name="connsiteX18" fmla="*/ 26012 w 27241"/>
                <a:gd name="connsiteY18" fmla="*/ 1835 h 17868"/>
                <a:gd name="connsiteX0" fmla="*/ 26012 w 27241"/>
                <a:gd name="connsiteY0" fmla="*/ 1835 h 17868"/>
                <a:gd name="connsiteX1" fmla="*/ 12395 w 27241"/>
                <a:gd name="connsiteY1" fmla="*/ 17 h 17868"/>
                <a:gd name="connsiteX2" fmla="*/ 12395 w 27241"/>
                <a:gd name="connsiteY2" fmla="*/ 17 h 17868"/>
                <a:gd name="connsiteX3" fmla="*/ 10691 w 27241"/>
                <a:gd name="connsiteY3" fmla="*/ 1386 h 17868"/>
                <a:gd name="connsiteX4" fmla="*/ 10505 w 27241"/>
                <a:gd name="connsiteY4" fmla="*/ 12239 h 17868"/>
                <a:gd name="connsiteX5" fmla="*/ 10505 w 27241"/>
                <a:gd name="connsiteY5" fmla="*/ 12239 h 17868"/>
                <a:gd name="connsiteX6" fmla="*/ 12122 w 27241"/>
                <a:gd name="connsiteY6" fmla="*/ 13804 h 17868"/>
                <a:gd name="connsiteX7" fmla="*/ 13639 w 27241"/>
                <a:gd name="connsiteY7" fmla="*/ 13833 h 17868"/>
                <a:gd name="connsiteX8" fmla="*/ 13827 w 27241"/>
                <a:gd name="connsiteY8" fmla="*/ 13782 h 17868"/>
                <a:gd name="connsiteX9" fmla="*/ 0 w 27241"/>
                <a:gd name="connsiteY9" fmla="*/ 17861 h 17868"/>
                <a:gd name="connsiteX10" fmla="*/ 2232 w 27241"/>
                <a:gd name="connsiteY10" fmla="*/ 17465 h 17868"/>
                <a:gd name="connsiteX11" fmla="*/ 8486 w 27241"/>
                <a:gd name="connsiteY11" fmla="*/ 15900 h 17868"/>
                <a:gd name="connsiteX12" fmla="*/ 15741 w 27241"/>
                <a:gd name="connsiteY12" fmla="*/ 13876 h 17868"/>
                <a:gd name="connsiteX13" fmla="*/ 25504 w 27241"/>
                <a:gd name="connsiteY13" fmla="*/ 14068 h 17868"/>
                <a:gd name="connsiteX14" fmla="*/ 25504 w 27241"/>
                <a:gd name="connsiteY14" fmla="*/ 14068 h 17868"/>
                <a:gd name="connsiteX15" fmla="*/ 26831 w 27241"/>
                <a:gd name="connsiteY15" fmla="*/ 12767 h 17868"/>
                <a:gd name="connsiteX16" fmla="*/ 27240 w 27241"/>
                <a:gd name="connsiteY16" fmla="*/ 3382 h 17868"/>
                <a:gd name="connsiteX17" fmla="*/ 27240 w 27241"/>
                <a:gd name="connsiteY17" fmla="*/ 3382 h 17868"/>
                <a:gd name="connsiteX18" fmla="*/ 26012 w 27241"/>
                <a:gd name="connsiteY18" fmla="*/ 1835 h 17868"/>
                <a:gd name="connsiteX0" fmla="*/ 26012 w 27241"/>
                <a:gd name="connsiteY0" fmla="*/ 1835 h 17861"/>
                <a:gd name="connsiteX1" fmla="*/ 12395 w 27241"/>
                <a:gd name="connsiteY1" fmla="*/ 17 h 17861"/>
                <a:gd name="connsiteX2" fmla="*/ 12395 w 27241"/>
                <a:gd name="connsiteY2" fmla="*/ 17 h 17861"/>
                <a:gd name="connsiteX3" fmla="*/ 10691 w 27241"/>
                <a:gd name="connsiteY3" fmla="*/ 1386 h 17861"/>
                <a:gd name="connsiteX4" fmla="*/ 10505 w 27241"/>
                <a:gd name="connsiteY4" fmla="*/ 12239 h 17861"/>
                <a:gd name="connsiteX5" fmla="*/ 10505 w 27241"/>
                <a:gd name="connsiteY5" fmla="*/ 12239 h 17861"/>
                <a:gd name="connsiteX6" fmla="*/ 12122 w 27241"/>
                <a:gd name="connsiteY6" fmla="*/ 13804 h 17861"/>
                <a:gd name="connsiteX7" fmla="*/ 13639 w 27241"/>
                <a:gd name="connsiteY7" fmla="*/ 13833 h 17861"/>
                <a:gd name="connsiteX8" fmla="*/ 13827 w 27241"/>
                <a:gd name="connsiteY8" fmla="*/ 13782 h 17861"/>
                <a:gd name="connsiteX9" fmla="*/ 0 w 27241"/>
                <a:gd name="connsiteY9" fmla="*/ 17861 h 17861"/>
                <a:gd name="connsiteX10" fmla="*/ 16691 w 27241"/>
                <a:gd name="connsiteY10" fmla="*/ 13641 h 17861"/>
                <a:gd name="connsiteX11" fmla="*/ 8486 w 27241"/>
                <a:gd name="connsiteY11" fmla="*/ 15900 h 17861"/>
                <a:gd name="connsiteX12" fmla="*/ 15741 w 27241"/>
                <a:gd name="connsiteY12" fmla="*/ 13876 h 17861"/>
                <a:gd name="connsiteX13" fmla="*/ 25504 w 27241"/>
                <a:gd name="connsiteY13" fmla="*/ 14068 h 17861"/>
                <a:gd name="connsiteX14" fmla="*/ 25504 w 27241"/>
                <a:gd name="connsiteY14" fmla="*/ 14068 h 17861"/>
                <a:gd name="connsiteX15" fmla="*/ 26831 w 27241"/>
                <a:gd name="connsiteY15" fmla="*/ 12767 h 17861"/>
                <a:gd name="connsiteX16" fmla="*/ 27240 w 27241"/>
                <a:gd name="connsiteY16" fmla="*/ 3382 h 17861"/>
                <a:gd name="connsiteX17" fmla="*/ 27240 w 27241"/>
                <a:gd name="connsiteY17" fmla="*/ 3382 h 17861"/>
                <a:gd name="connsiteX18" fmla="*/ 26012 w 27241"/>
                <a:gd name="connsiteY18" fmla="*/ 1835 h 17861"/>
                <a:gd name="connsiteX0" fmla="*/ 26012 w 27241"/>
                <a:gd name="connsiteY0" fmla="*/ 1835 h 17861"/>
                <a:gd name="connsiteX1" fmla="*/ 12395 w 27241"/>
                <a:gd name="connsiteY1" fmla="*/ 17 h 17861"/>
                <a:gd name="connsiteX2" fmla="*/ 12395 w 27241"/>
                <a:gd name="connsiteY2" fmla="*/ 17 h 17861"/>
                <a:gd name="connsiteX3" fmla="*/ 10691 w 27241"/>
                <a:gd name="connsiteY3" fmla="*/ 1386 h 17861"/>
                <a:gd name="connsiteX4" fmla="*/ 10505 w 27241"/>
                <a:gd name="connsiteY4" fmla="*/ 12239 h 17861"/>
                <a:gd name="connsiteX5" fmla="*/ 10505 w 27241"/>
                <a:gd name="connsiteY5" fmla="*/ 12239 h 17861"/>
                <a:gd name="connsiteX6" fmla="*/ 12122 w 27241"/>
                <a:gd name="connsiteY6" fmla="*/ 13804 h 17861"/>
                <a:gd name="connsiteX7" fmla="*/ 13639 w 27241"/>
                <a:gd name="connsiteY7" fmla="*/ 13833 h 17861"/>
                <a:gd name="connsiteX8" fmla="*/ 13827 w 27241"/>
                <a:gd name="connsiteY8" fmla="*/ 13782 h 17861"/>
                <a:gd name="connsiteX9" fmla="*/ 0 w 27241"/>
                <a:gd name="connsiteY9" fmla="*/ 17861 h 17861"/>
                <a:gd name="connsiteX10" fmla="*/ 16691 w 27241"/>
                <a:gd name="connsiteY10" fmla="*/ 13641 h 17861"/>
                <a:gd name="connsiteX11" fmla="*/ 8228 w 27241"/>
                <a:gd name="connsiteY11" fmla="*/ 15827 h 17861"/>
                <a:gd name="connsiteX12" fmla="*/ 15741 w 27241"/>
                <a:gd name="connsiteY12" fmla="*/ 13876 h 17861"/>
                <a:gd name="connsiteX13" fmla="*/ 25504 w 27241"/>
                <a:gd name="connsiteY13" fmla="*/ 14068 h 17861"/>
                <a:gd name="connsiteX14" fmla="*/ 25504 w 27241"/>
                <a:gd name="connsiteY14" fmla="*/ 14068 h 17861"/>
                <a:gd name="connsiteX15" fmla="*/ 26831 w 27241"/>
                <a:gd name="connsiteY15" fmla="*/ 12767 h 17861"/>
                <a:gd name="connsiteX16" fmla="*/ 27240 w 27241"/>
                <a:gd name="connsiteY16" fmla="*/ 3382 h 17861"/>
                <a:gd name="connsiteX17" fmla="*/ 27240 w 27241"/>
                <a:gd name="connsiteY17" fmla="*/ 3382 h 17861"/>
                <a:gd name="connsiteX18" fmla="*/ 26012 w 27241"/>
                <a:gd name="connsiteY18" fmla="*/ 1835 h 17861"/>
                <a:gd name="connsiteX0" fmla="*/ 27480 w 28709"/>
                <a:gd name="connsiteY0" fmla="*/ 1835 h 16931"/>
                <a:gd name="connsiteX1" fmla="*/ 13863 w 28709"/>
                <a:gd name="connsiteY1" fmla="*/ 17 h 16931"/>
                <a:gd name="connsiteX2" fmla="*/ 13863 w 28709"/>
                <a:gd name="connsiteY2" fmla="*/ 17 h 16931"/>
                <a:gd name="connsiteX3" fmla="*/ 12159 w 28709"/>
                <a:gd name="connsiteY3" fmla="*/ 1386 h 16931"/>
                <a:gd name="connsiteX4" fmla="*/ 11973 w 28709"/>
                <a:gd name="connsiteY4" fmla="*/ 12239 h 16931"/>
                <a:gd name="connsiteX5" fmla="*/ 11973 w 28709"/>
                <a:gd name="connsiteY5" fmla="*/ 12239 h 16931"/>
                <a:gd name="connsiteX6" fmla="*/ 13590 w 28709"/>
                <a:gd name="connsiteY6" fmla="*/ 13804 h 16931"/>
                <a:gd name="connsiteX7" fmla="*/ 15107 w 28709"/>
                <a:gd name="connsiteY7" fmla="*/ 13833 h 16931"/>
                <a:gd name="connsiteX8" fmla="*/ 15295 w 28709"/>
                <a:gd name="connsiteY8" fmla="*/ 13782 h 16931"/>
                <a:gd name="connsiteX9" fmla="*/ 0 w 28709"/>
                <a:gd name="connsiteY9" fmla="*/ 16930 h 16931"/>
                <a:gd name="connsiteX10" fmla="*/ 18159 w 28709"/>
                <a:gd name="connsiteY10" fmla="*/ 13641 h 16931"/>
                <a:gd name="connsiteX11" fmla="*/ 9696 w 28709"/>
                <a:gd name="connsiteY11" fmla="*/ 15827 h 16931"/>
                <a:gd name="connsiteX12" fmla="*/ 17209 w 28709"/>
                <a:gd name="connsiteY12" fmla="*/ 13876 h 16931"/>
                <a:gd name="connsiteX13" fmla="*/ 26972 w 28709"/>
                <a:gd name="connsiteY13" fmla="*/ 14068 h 16931"/>
                <a:gd name="connsiteX14" fmla="*/ 26972 w 28709"/>
                <a:gd name="connsiteY14" fmla="*/ 14068 h 16931"/>
                <a:gd name="connsiteX15" fmla="*/ 28299 w 28709"/>
                <a:gd name="connsiteY15" fmla="*/ 12767 h 16931"/>
                <a:gd name="connsiteX16" fmla="*/ 28708 w 28709"/>
                <a:gd name="connsiteY16" fmla="*/ 3382 h 16931"/>
                <a:gd name="connsiteX17" fmla="*/ 28708 w 28709"/>
                <a:gd name="connsiteY17" fmla="*/ 3382 h 16931"/>
                <a:gd name="connsiteX18" fmla="*/ 27480 w 28709"/>
                <a:gd name="connsiteY18" fmla="*/ 1835 h 16931"/>
                <a:gd name="connsiteX0" fmla="*/ 27480 w 28709"/>
                <a:gd name="connsiteY0" fmla="*/ 1835 h 16931"/>
                <a:gd name="connsiteX1" fmla="*/ 13863 w 28709"/>
                <a:gd name="connsiteY1" fmla="*/ 17 h 16931"/>
                <a:gd name="connsiteX2" fmla="*/ 13863 w 28709"/>
                <a:gd name="connsiteY2" fmla="*/ 17 h 16931"/>
                <a:gd name="connsiteX3" fmla="*/ 12159 w 28709"/>
                <a:gd name="connsiteY3" fmla="*/ 1386 h 16931"/>
                <a:gd name="connsiteX4" fmla="*/ 11973 w 28709"/>
                <a:gd name="connsiteY4" fmla="*/ 12239 h 16931"/>
                <a:gd name="connsiteX5" fmla="*/ 11973 w 28709"/>
                <a:gd name="connsiteY5" fmla="*/ 12239 h 16931"/>
                <a:gd name="connsiteX6" fmla="*/ 13590 w 28709"/>
                <a:gd name="connsiteY6" fmla="*/ 13804 h 16931"/>
                <a:gd name="connsiteX7" fmla="*/ 15107 w 28709"/>
                <a:gd name="connsiteY7" fmla="*/ 13833 h 16931"/>
                <a:gd name="connsiteX8" fmla="*/ 15295 w 28709"/>
                <a:gd name="connsiteY8" fmla="*/ 13782 h 16931"/>
                <a:gd name="connsiteX9" fmla="*/ 0 w 28709"/>
                <a:gd name="connsiteY9" fmla="*/ 16930 h 16931"/>
                <a:gd name="connsiteX10" fmla="*/ 18159 w 28709"/>
                <a:gd name="connsiteY10" fmla="*/ 13641 h 16931"/>
                <a:gd name="connsiteX11" fmla="*/ 8099 w 28709"/>
                <a:gd name="connsiteY11" fmla="*/ 15498 h 16931"/>
                <a:gd name="connsiteX12" fmla="*/ 17209 w 28709"/>
                <a:gd name="connsiteY12" fmla="*/ 13876 h 16931"/>
                <a:gd name="connsiteX13" fmla="*/ 26972 w 28709"/>
                <a:gd name="connsiteY13" fmla="*/ 14068 h 16931"/>
                <a:gd name="connsiteX14" fmla="*/ 26972 w 28709"/>
                <a:gd name="connsiteY14" fmla="*/ 14068 h 16931"/>
                <a:gd name="connsiteX15" fmla="*/ 28299 w 28709"/>
                <a:gd name="connsiteY15" fmla="*/ 12767 h 16931"/>
                <a:gd name="connsiteX16" fmla="*/ 28708 w 28709"/>
                <a:gd name="connsiteY16" fmla="*/ 3382 h 16931"/>
                <a:gd name="connsiteX17" fmla="*/ 28708 w 28709"/>
                <a:gd name="connsiteY17" fmla="*/ 3382 h 16931"/>
                <a:gd name="connsiteX18" fmla="*/ 27480 w 28709"/>
                <a:gd name="connsiteY18" fmla="*/ 1835 h 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709" h="16931">
                  <a:moveTo>
                    <a:pt x="27480" y="1835"/>
                  </a:moveTo>
                  <a:lnTo>
                    <a:pt x="13863" y="17"/>
                  </a:lnTo>
                  <a:lnTo>
                    <a:pt x="13863" y="17"/>
                  </a:lnTo>
                  <a:cubicBezTo>
                    <a:pt x="12942" y="-108"/>
                    <a:pt x="12174" y="506"/>
                    <a:pt x="12159" y="1386"/>
                  </a:cubicBezTo>
                  <a:lnTo>
                    <a:pt x="11973" y="12239"/>
                  </a:lnTo>
                  <a:lnTo>
                    <a:pt x="11973" y="12239"/>
                  </a:lnTo>
                  <a:cubicBezTo>
                    <a:pt x="11958" y="13086"/>
                    <a:pt x="12686" y="13787"/>
                    <a:pt x="13590" y="13804"/>
                  </a:cubicBezTo>
                  <a:lnTo>
                    <a:pt x="15107" y="13833"/>
                  </a:lnTo>
                  <a:lnTo>
                    <a:pt x="15295" y="13782"/>
                  </a:lnTo>
                  <a:cubicBezTo>
                    <a:pt x="13526" y="14220"/>
                    <a:pt x="1396" y="16456"/>
                    <a:pt x="0" y="16930"/>
                  </a:cubicBezTo>
                  <a:cubicBezTo>
                    <a:pt x="-23" y="16998"/>
                    <a:pt x="18104" y="13686"/>
                    <a:pt x="18159" y="13641"/>
                  </a:cubicBezTo>
                  <a:lnTo>
                    <a:pt x="8099" y="15498"/>
                  </a:lnTo>
                  <a:lnTo>
                    <a:pt x="17209" y="13876"/>
                  </a:lnTo>
                  <a:lnTo>
                    <a:pt x="26972" y="14068"/>
                  </a:lnTo>
                  <a:lnTo>
                    <a:pt x="26972" y="14068"/>
                  </a:lnTo>
                  <a:cubicBezTo>
                    <a:pt x="27677" y="14083"/>
                    <a:pt x="28267" y="13499"/>
                    <a:pt x="28299" y="12767"/>
                  </a:cubicBezTo>
                  <a:cubicBezTo>
                    <a:pt x="28435" y="9639"/>
                    <a:pt x="28572" y="6510"/>
                    <a:pt x="28708" y="3382"/>
                  </a:cubicBezTo>
                  <a:lnTo>
                    <a:pt x="28708" y="3382"/>
                  </a:lnTo>
                  <a:cubicBezTo>
                    <a:pt x="28739" y="2624"/>
                    <a:pt x="28193" y="1930"/>
                    <a:pt x="27480" y="1835"/>
                  </a:cubicBezTo>
                </a:path>
              </a:pathLst>
            </a:custGeom>
            <a:solidFill>
              <a:srgbClr val="25578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Freeform 4"/>
            <p:cNvSpPr>
              <a:spLocks noChangeArrowheads="1"/>
            </p:cNvSpPr>
            <p:nvPr/>
          </p:nvSpPr>
          <p:spPr bwMode="auto">
            <a:xfrm>
              <a:off x="7472805" y="494305"/>
              <a:ext cx="2920568" cy="1960883"/>
            </a:xfrm>
            <a:custGeom>
              <a:avLst/>
              <a:gdLst>
                <a:gd name="T0" fmla="*/ 13593 w 15027"/>
                <a:gd name="T1" fmla="*/ 12316 h 12808"/>
                <a:gd name="T2" fmla="*/ 1763 w 15027"/>
                <a:gd name="T3" fmla="*/ 12784 h 12808"/>
                <a:gd name="T4" fmla="*/ 1763 w 15027"/>
                <a:gd name="T5" fmla="*/ 12784 h 12808"/>
                <a:gd name="T6" fmla="*/ 565 w 15027"/>
                <a:gd name="T7" fmla="*/ 11653 h 12808"/>
                <a:gd name="T8" fmla="*/ 42 w 15027"/>
                <a:gd name="T9" fmla="*/ 3361 h 12808"/>
                <a:gd name="T10" fmla="*/ 42 w 15027"/>
                <a:gd name="T11" fmla="*/ 3361 h 12808"/>
                <a:gd name="T12" fmla="*/ 1100 w 15027"/>
                <a:gd name="T13" fmla="*/ 1973 h 12808"/>
                <a:gd name="T14" fmla="*/ 13111 w 15027"/>
                <a:gd name="T15" fmla="*/ 125 h 12808"/>
                <a:gd name="T16" fmla="*/ 13111 w 15027"/>
                <a:gd name="T17" fmla="*/ 125 h 12808"/>
                <a:gd name="T18" fmla="*/ 14643 w 15027"/>
                <a:gd name="T19" fmla="*/ 1308 h 12808"/>
                <a:gd name="T20" fmla="*/ 14997 w 15027"/>
                <a:gd name="T21" fmla="*/ 10904 h 12808"/>
                <a:gd name="T22" fmla="*/ 14997 w 15027"/>
                <a:gd name="T23" fmla="*/ 10904 h 12808"/>
                <a:gd name="T24" fmla="*/ 13593 w 15027"/>
                <a:gd name="T25" fmla="*/ 12316 h 1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27" h="12808">
                  <a:moveTo>
                    <a:pt x="13593" y="12316"/>
                  </a:moveTo>
                  <a:lnTo>
                    <a:pt x="1763" y="12784"/>
                  </a:lnTo>
                  <a:lnTo>
                    <a:pt x="1763" y="12784"/>
                  </a:lnTo>
                  <a:cubicBezTo>
                    <a:pt x="1138" y="12807"/>
                    <a:pt x="607" y="12303"/>
                    <a:pt x="565" y="11653"/>
                  </a:cubicBezTo>
                  <a:lnTo>
                    <a:pt x="42" y="3361"/>
                  </a:lnTo>
                  <a:lnTo>
                    <a:pt x="42" y="3361"/>
                  </a:lnTo>
                  <a:cubicBezTo>
                    <a:pt x="0" y="2690"/>
                    <a:pt x="469" y="2068"/>
                    <a:pt x="1100" y="1973"/>
                  </a:cubicBezTo>
                  <a:lnTo>
                    <a:pt x="13111" y="125"/>
                  </a:lnTo>
                  <a:lnTo>
                    <a:pt x="13111" y="125"/>
                  </a:lnTo>
                  <a:cubicBezTo>
                    <a:pt x="13924" y="0"/>
                    <a:pt x="14614" y="529"/>
                    <a:pt x="14643" y="1308"/>
                  </a:cubicBezTo>
                  <a:lnTo>
                    <a:pt x="14997" y="10904"/>
                  </a:lnTo>
                  <a:lnTo>
                    <a:pt x="14997" y="10904"/>
                  </a:lnTo>
                  <a:cubicBezTo>
                    <a:pt x="15026" y="11653"/>
                    <a:pt x="14391" y="12284"/>
                    <a:pt x="13593" y="12316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Oportunidade de </a:t>
              </a:r>
            </a:p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desenvolver habilidades </a:t>
              </a:r>
            </a:p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 realizar projetos 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4044778" y="3709493"/>
            <a:ext cx="7413949" cy="2233391"/>
            <a:chOff x="4044778" y="3709493"/>
            <a:chExt cx="7413949" cy="2233391"/>
          </a:xfrm>
        </p:grpSpPr>
        <p:sp>
          <p:nvSpPr>
            <p:cNvPr id="31" name="Freeform 2"/>
            <p:cNvSpPr>
              <a:spLocks noChangeArrowheads="1"/>
            </p:cNvSpPr>
            <p:nvPr/>
          </p:nvSpPr>
          <p:spPr bwMode="auto">
            <a:xfrm>
              <a:off x="8206411" y="3709493"/>
              <a:ext cx="3252316" cy="2154179"/>
            </a:xfrm>
            <a:custGeom>
              <a:avLst/>
              <a:gdLst>
                <a:gd name="T0" fmla="*/ 15522 w 16785"/>
                <a:gd name="T1" fmla="*/ 1943 h 16199"/>
                <a:gd name="T2" fmla="*/ 1907 w 16785"/>
                <a:gd name="T3" fmla="*/ 123 h 16199"/>
                <a:gd name="T4" fmla="*/ 1907 w 16785"/>
                <a:gd name="T5" fmla="*/ 123 h 16199"/>
                <a:gd name="T6" fmla="*/ 201 w 16785"/>
                <a:gd name="T7" fmla="*/ 1492 h 16199"/>
                <a:gd name="T8" fmla="*/ 15 w 16785"/>
                <a:gd name="T9" fmla="*/ 12346 h 16199"/>
                <a:gd name="T10" fmla="*/ 15 w 16785"/>
                <a:gd name="T11" fmla="*/ 12346 h 16199"/>
                <a:gd name="T12" fmla="*/ 1632 w 16785"/>
                <a:gd name="T13" fmla="*/ 13910 h 16199"/>
                <a:gd name="T14" fmla="*/ 3152 w 16785"/>
                <a:gd name="T15" fmla="*/ 13942 h 16199"/>
                <a:gd name="T16" fmla="*/ 2420 w 16785"/>
                <a:gd name="T17" fmla="*/ 16073 h 16199"/>
                <a:gd name="T18" fmla="*/ 2420 w 16785"/>
                <a:gd name="T19" fmla="*/ 16073 h 16199"/>
                <a:gd name="T20" fmla="*/ 2532 w 16785"/>
                <a:gd name="T21" fmla="*/ 16154 h 16199"/>
                <a:gd name="T22" fmla="*/ 2532 w 16785"/>
                <a:gd name="T23" fmla="*/ 16154 h 16199"/>
                <a:gd name="T24" fmla="*/ 5252 w 16785"/>
                <a:gd name="T25" fmla="*/ 13982 h 16199"/>
                <a:gd name="T26" fmla="*/ 15015 w 16785"/>
                <a:gd name="T27" fmla="*/ 14177 h 16199"/>
                <a:gd name="T28" fmla="*/ 15015 w 16785"/>
                <a:gd name="T29" fmla="*/ 14177 h 16199"/>
                <a:gd name="T30" fmla="*/ 16342 w 16785"/>
                <a:gd name="T31" fmla="*/ 12873 h 16199"/>
                <a:gd name="T32" fmla="*/ 16750 w 16785"/>
                <a:gd name="T33" fmla="*/ 3488 h 16199"/>
                <a:gd name="T34" fmla="*/ 16750 w 16785"/>
                <a:gd name="T35" fmla="*/ 3488 h 16199"/>
                <a:gd name="T36" fmla="*/ 15522 w 16785"/>
                <a:gd name="T37" fmla="*/ 1943 h 16199"/>
                <a:gd name="connsiteX0" fmla="*/ 15508 w 16737"/>
                <a:gd name="connsiteY0" fmla="*/ 1836 h 16062"/>
                <a:gd name="connsiteX1" fmla="*/ 1893 w 16737"/>
                <a:gd name="connsiteY1" fmla="*/ 16 h 16062"/>
                <a:gd name="connsiteX2" fmla="*/ 1893 w 16737"/>
                <a:gd name="connsiteY2" fmla="*/ 16 h 16062"/>
                <a:gd name="connsiteX3" fmla="*/ 187 w 16737"/>
                <a:gd name="connsiteY3" fmla="*/ 1385 h 16062"/>
                <a:gd name="connsiteX4" fmla="*/ 1 w 16737"/>
                <a:gd name="connsiteY4" fmla="*/ 12239 h 16062"/>
                <a:gd name="connsiteX5" fmla="*/ 1 w 16737"/>
                <a:gd name="connsiteY5" fmla="*/ 12239 h 16062"/>
                <a:gd name="connsiteX6" fmla="*/ 1618 w 16737"/>
                <a:gd name="connsiteY6" fmla="*/ 13803 h 16062"/>
                <a:gd name="connsiteX7" fmla="*/ 3138 w 16737"/>
                <a:gd name="connsiteY7" fmla="*/ 13835 h 16062"/>
                <a:gd name="connsiteX8" fmla="*/ 2406 w 16737"/>
                <a:gd name="connsiteY8" fmla="*/ 15966 h 16062"/>
                <a:gd name="connsiteX9" fmla="*/ 2406 w 16737"/>
                <a:gd name="connsiteY9" fmla="*/ 15966 h 16062"/>
                <a:gd name="connsiteX10" fmla="*/ 2518 w 16737"/>
                <a:gd name="connsiteY10" fmla="*/ 16047 h 16062"/>
                <a:gd name="connsiteX11" fmla="*/ 3895 w 16737"/>
                <a:gd name="connsiteY11" fmla="*/ 13170 h 16062"/>
                <a:gd name="connsiteX12" fmla="*/ 5238 w 16737"/>
                <a:gd name="connsiteY12" fmla="*/ 13875 h 16062"/>
                <a:gd name="connsiteX13" fmla="*/ 15001 w 16737"/>
                <a:gd name="connsiteY13" fmla="*/ 14070 h 16062"/>
                <a:gd name="connsiteX14" fmla="*/ 15001 w 16737"/>
                <a:gd name="connsiteY14" fmla="*/ 14070 h 16062"/>
                <a:gd name="connsiteX15" fmla="*/ 16328 w 16737"/>
                <a:gd name="connsiteY15" fmla="*/ 12766 h 16062"/>
                <a:gd name="connsiteX16" fmla="*/ 16736 w 16737"/>
                <a:gd name="connsiteY16" fmla="*/ 3381 h 16062"/>
                <a:gd name="connsiteX17" fmla="*/ 16736 w 16737"/>
                <a:gd name="connsiteY17" fmla="*/ 3381 h 16062"/>
                <a:gd name="connsiteX18" fmla="*/ 15508 w 16737"/>
                <a:gd name="connsiteY18" fmla="*/ 1836 h 16062"/>
                <a:gd name="connsiteX0" fmla="*/ 15508 w 16737"/>
                <a:gd name="connsiteY0" fmla="*/ 1836 h 15967"/>
                <a:gd name="connsiteX1" fmla="*/ 1893 w 16737"/>
                <a:gd name="connsiteY1" fmla="*/ 16 h 15967"/>
                <a:gd name="connsiteX2" fmla="*/ 1893 w 16737"/>
                <a:gd name="connsiteY2" fmla="*/ 16 h 15967"/>
                <a:gd name="connsiteX3" fmla="*/ 187 w 16737"/>
                <a:gd name="connsiteY3" fmla="*/ 1385 h 15967"/>
                <a:gd name="connsiteX4" fmla="*/ 1 w 16737"/>
                <a:gd name="connsiteY4" fmla="*/ 12239 h 15967"/>
                <a:gd name="connsiteX5" fmla="*/ 1 w 16737"/>
                <a:gd name="connsiteY5" fmla="*/ 12239 h 15967"/>
                <a:gd name="connsiteX6" fmla="*/ 1618 w 16737"/>
                <a:gd name="connsiteY6" fmla="*/ 13803 h 15967"/>
                <a:gd name="connsiteX7" fmla="*/ 3138 w 16737"/>
                <a:gd name="connsiteY7" fmla="*/ 13835 h 15967"/>
                <a:gd name="connsiteX8" fmla="*/ 2406 w 16737"/>
                <a:gd name="connsiteY8" fmla="*/ 15966 h 15967"/>
                <a:gd name="connsiteX9" fmla="*/ 2406 w 16737"/>
                <a:gd name="connsiteY9" fmla="*/ 15966 h 15967"/>
                <a:gd name="connsiteX10" fmla="*/ 3350 w 16737"/>
                <a:gd name="connsiteY10" fmla="*/ 12806 h 15967"/>
                <a:gd name="connsiteX11" fmla="*/ 3895 w 16737"/>
                <a:gd name="connsiteY11" fmla="*/ 13170 h 15967"/>
                <a:gd name="connsiteX12" fmla="*/ 5238 w 16737"/>
                <a:gd name="connsiteY12" fmla="*/ 13875 h 15967"/>
                <a:gd name="connsiteX13" fmla="*/ 15001 w 16737"/>
                <a:gd name="connsiteY13" fmla="*/ 14070 h 15967"/>
                <a:gd name="connsiteX14" fmla="*/ 15001 w 16737"/>
                <a:gd name="connsiteY14" fmla="*/ 14070 h 15967"/>
                <a:gd name="connsiteX15" fmla="*/ 16328 w 16737"/>
                <a:gd name="connsiteY15" fmla="*/ 12766 h 15967"/>
                <a:gd name="connsiteX16" fmla="*/ 16736 w 16737"/>
                <a:gd name="connsiteY16" fmla="*/ 3381 h 15967"/>
                <a:gd name="connsiteX17" fmla="*/ 16736 w 16737"/>
                <a:gd name="connsiteY17" fmla="*/ 3381 h 15967"/>
                <a:gd name="connsiteX18" fmla="*/ 15508 w 16737"/>
                <a:gd name="connsiteY18" fmla="*/ 1836 h 15967"/>
                <a:gd name="connsiteX0" fmla="*/ 15508 w 16737"/>
                <a:gd name="connsiteY0" fmla="*/ 1836 h 15966"/>
                <a:gd name="connsiteX1" fmla="*/ 1893 w 16737"/>
                <a:gd name="connsiteY1" fmla="*/ 16 h 15966"/>
                <a:gd name="connsiteX2" fmla="*/ 1893 w 16737"/>
                <a:gd name="connsiteY2" fmla="*/ 16 h 15966"/>
                <a:gd name="connsiteX3" fmla="*/ 187 w 16737"/>
                <a:gd name="connsiteY3" fmla="*/ 1385 h 15966"/>
                <a:gd name="connsiteX4" fmla="*/ 1 w 16737"/>
                <a:gd name="connsiteY4" fmla="*/ 12239 h 15966"/>
                <a:gd name="connsiteX5" fmla="*/ 1 w 16737"/>
                <a:gd name="connsiteY5" fmla="*/ 12239 h 15966"/>
                <a:gd name="connsiteX6" fmla="*/ 1618 w 16737"/>
                <a:gd name="connsiteY6" fmla="*/ 13803 h 15966"/>
                <a:gd name="connsiteX7" fmla="*/ 3138 w 16737"/>
                <a:gd name="connsiteY7" fmla="*/ 13835 h 15966"/>
                <a:gd name="connsiteX8" fmla="*/ 2406 w 16737"/>
                <a:gd name="connsiteY8" fmla="*/ 15966 h 15966"/>
                <a:gd name="connsiteX9" fmla="*/ 4615 w 16737"/>
                <a:gd name="connsiteY9" fmla="*/ 12834 h 15966"/>
                <a:gd name="connsiteX10" fmla="*/ 3350 w 16737"/>
                <a:gd name="connsiteY10" fmla="*/ 12806 h 15966"/>
                <a:gd name="connsiteX11" fmla="*/ 3895 w 16737"/>
                <a:gd name="connsiteY11" fmla="*/ 13170 h 15966"/>
                <a:gd name="connsiteX12" fmla="*/ 5238 w 16737"/>
                <a:gd name="connsiteY12" fmla="*/ 13875 h 15966"/>
                <a:gd name="connsiteX13" fmla="*/ 15001 w 16737"/>
                <a:gd name="connsiteY13" fmla="*/ 14070 h 15966"/>
                <a:gd name="connsiteX14" fmla="*/ 15001 w 16737"/>
                <a:gd name="connsiteY14" fmla="*/ 14070 h 15966"/>
                <a:gd name="connsiteX15" fmla="*/ 16328 w 16737"/>
                <a:gd name="connsiteY15" fmla="*/ 12766 h 15966"/>
                <a:gd name="connsiteX16" fmla="*/ 16736 w 16737"/>
                <a:gd name="connsiteY16" fmla="*/ 3381 h 15966"/>
                <a:gd name="connsiteX17" fmla="*/ 16736 w 16737"/>
                <a:gd name="connsiteY17" fmla="*/ 3381 h 15966"/>
                <a:gd name="connsiteX18" fmla="*/ 15508 w 16737"/>
                <a:gd name="connsiteY18" fmla="*/ 1836 h 15966"/>
                <a:gd name="connsiteX0" fmla="*/ 15508 w 16737"/>
                <a:gd name="connsiteY0" fmla="*/ 1836 h 14070"/>
                <a:gd name="connsiteX1" fmla="*/ 1893 w 16737"/>
                <a:gd name="connsiteY1" fmla="*/ 16 h 14070"/>
                <a:gd name="connsiteX2" fmla="*/ 1893 w 16737"/>
                <a:gd name="connsiteY2" fmla="*/ 16 h 14070"/>
                <a:gd name="connsiteX3" fmla="*/ 187 w 16737"/>
                <a:gd name="connsiteY3" fmla="*/ 1385 h 14070"/>
                <a:gd name="connsiteX4" fmla="*/ 1 w 16737"/>
                <a:gd name="connsiteY4" fmla="*/ 12239 h 14070"/>
                <a:gd name="connsiteX5" fmla="*/ 1 w 16737"/>
                <a:gd name="connsiteY5" fmla="*/ 12239 h 14070"/>
                <a:gd name="connsiteX6" fmla="*/ 1618 w 16737"/>
                <a:gd name="connsiteY6" fmla="*/ 13803 h 14070"/>
                <a:gd name="connsiteX7" fmla="*/ 3138 w 16737"/>
                <a:gd name="connsiteY7" fmla="*/ 13835 h 14070"/>
                <a:gd name="connsiteX8" fmla="*/ 4443 w 16737"/>
                <a:gd name="connsiteY8" fmla="*/ 13817 h 14070"/>
                <a:gd name="connsiteX9" fmla="*/ 4615 w 16737"/>
                <a:gd name="connsiteY9" fmla="*/ 12834 h 14070"/>
                <a:gd name="connsiteX10" fmla="*/ 3350 w 16737"/>
                <a:gd name="connsiteY10" fmla="*/ 12806 h 14070"/>
                <a:gd name="connsiteX11" fmla="*/ 3895 w 16737"/>
                <a:gd name="connsiteY11" fmla="*/ 13170 h 14070"/>
                <a:gd name="connsiteX12" fmla="*/ 5238 w 16737"/>
                <a:gd name="connsiteY12" fmla="*/ 13875 h 14070"/>
                <a:gd name="connsiteX13" fmla="*/ 15001 w 16737"/>
                <a:gd name="connsiteY13" fmla="*/ 14070 h 14070"/>
                <a:gd name="connsiteX14" fmla="*/ 15001 w 16737"/>
                <a:gd name="connsiteY14" fmla="*/ 14070 h 14070"/>
                <a:gd name="connsiteX15" fmla="*/ 16328 w 16737"/>
                <a:gd name="connsiteY15" fmla="*/ 12766 h 14070"/>
                <a:gd name="connsiteX16" fmla="*/ 16736 w 16737"/>
                <a:gd name="connsiteY16" fmla="*/ 3381 h 14070"/>
                <a:gd name="connsiteX17" fmla="*/ 16736 w 16737"/>
                <a:gd name="connsiteY17" fmla="*/ 3381 h 14070"/>
                <a:gd name="connsiteX18" fmla="*/ 15508 w 16737"/>
                <a:gd name="connsiteY18" fmla="*/ 1836 h 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37" h="14070">
                  <a:moveTo>
                    <a:pt x="15508" y="1836"/>
                  </a:moveTo>
                  <a:lnTo>
                    <a:pt x="1893" y="16"/>
                  </a:lnTo>
                  <a:lnTo>
                    <a:pt x="1893" y="16"/>
                  </a:lnTo>
                  <a:cubicBezTo>
                    <a:pt x="973" y="-107"/>
                    <a:pt x="202" y="507"/>
                    <a:pt x="187" y="1385"/>
                  </a:cubicBezTo>
                  <a:lnTo>
                    <a:pt x="1" y="12239"/>
                  </a:lnTo>
                  <a:lnTo>
                    <a:pt x="1" y="12239"/>
                  </a:lnTo>
                  <a:cubicBezTo>
                    <a:pt x="-14" y="13085"/>
                    <a:pt x="717" y="13786"/>
                    <a:pt x="1618" y="13803"/>
                  </a:cubicBezTo>
                  <a:lnTo>
                    <a:pt x="3138" y="13835"/>
                  </a:lnTo>
                  <a:lnTo>
                    <a:pt x="4443" y="13817"/>
                  </a:lnTo>
                  <a:cubicBezTo>
                    <a:pt x="4500" y="13489"/>
                    <a:pt x="4558" y="13162"/>
                    <a:pt x="4615" y="12834"/>
                  </a:cubicBezTo>
                  <a:cubicBezTo>
                    <a:pt x="4591" y="12902"/>
                    <a:pt x="3293" y="12850"/>
                    <a:pt x="3350" y="12806"/>
                  </a:cubicBezTo>
                  <a:lnTo>
                    <a:pt x="3895" y="13170"/>
                  </a:lnTo>
                  <a:cubicBezTo>
                    <a:pt x="4407" y="12761"/>
                    <a:pt x="4454" y="14506"/>
                    <a:pt x="5238" y="13875"/>
                  </a:cubicBezTo>
                  <a:lnTo>
                    <a:pt x="15001" y="14070"/>
                  </a:lnTo>
                  <a:lnTo>
                    <a:pt x="15001" y="14070"/>
                  </a:lnTo>
                  <a:cubicBezTo>
                    <a:pt x="15705" y="14082"/>
                    <a:pt x="16296" y="13500"/>
                    <a:pt x="16328" y="12766"/>
                  </a:cubicBezTo>
                  <a:lnTo>
                    <a:pt x="16736" y="3381"/>
                  </a:lnTo>
                  <a:lnTo>
                    <a:pt x="16736" y="3381"/>
                  </a:lnTo>
                  <a:cubicBezTo>
                    <a:pt x="16770" y="2624"/>
                    <a:pt x="16224" y="1932"/>
                    <a:pt x="15508" y="1836"/>
                  </a:cubicBezTo>
                </a:path>
              </a:pathLst>
            </a:custGeom>
            <a:solidFill>
              <a:srgbClr val="24ABDE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" name="Freeform 3"/>
            <p:cNvSpPr>
              <a:spLocks noChangeArrowheads="1"/>
            </p:cNvSpPr>
            <p:nvPr/>
          </p:nvSpPr>
          <p:spPr bwMode="auto">
            <a:xfrm>
              <a:off x="8114535" y="3789011"/>
              <a:ext cx="3252897" cy="2153873"/>
            </a:xfrm>
            <a:custGeom>
              <a:avLst/>
              <a:gdLst>
                <a:gd name="T0" fmla="*/ 15522 w 16782"/>
                <a:gd name="T1" fmla="*/ 1943 h 16199"/>
                <a:gd name="T2" fmla="*/ 1905 w 16782"/>
                <a:gd name="T3" fmla="*/ 125 h 16199"/>
                <a:gd name="T4" fmla="*/ 1905 w 16782"/>
                <a:gd name="T5" fmla="*/ 125 h 16199"/>
                <a:gd name="T6" fmla="*/ 201 w 16782"/>
                <a:gd name="T7" fmla="*/ 1494 h 16199"/>
                <a:gd name="T8" fmla="*/ 15 w 16782"/>
                <a:gd name="T9" fmla="*/ 12347 h 16199"/>
                <a:gd name="T10" fmla="*/ 15 w 16782"/>
                <a:gd name="T11" fmla="*/ 12347 h 16199"/>
                <a:gd name="T12" fmla="*/ 1632 w 16782"/>
                <a:gd name="T13" fmla="*/ 13912 h 16199"/>
                <a:gd name="T14" fmla="*/ 3149 w 16782"/>
                <a:gd name="T15" fmla="*/ 13941 h 16199"/>
                <a:gd name="T16" fmla="*/ 2419 w 16782"/>
                <a:gd name="T17" fmla="*/ 16075 h 16199"/>
                <a:gd name="T18" fmla="*/ 2419 w 16782"/>
                <a:gd name="T19" fmla="*/ 16075 h 16199"/>
                <a:gd name="T20" fmla="*/ 2529 w 16782"/>
                <a:gd name="T21" fmla="*/ 16153 h 16199"/>
                <a:gd name="T22" fmla="*/ 2529 w 16782"/>
                <a:gd name="T23" fmla="*/ 16153 h 16199"/>
                <a:gd name="T24" fmla="*/ 5251 w 16782"/>
                <a:gd name="T25" fmla="*/ 13984 h 16199"/>
                <a:gd name="T26" fmla="*/ 15014 w 16782"/>
                <a:gd name="T27" fmla="*/ 14176 h 16199"/>
                <a:gd name="T28" fmla="*/ 15014 w 16782"/>
                <a:gd name="T29" fmla="*/ 14176 h 16199"/>
                <a:gd name="T30" fmla="*/ 16341 w 16782"/>
                <a:gd name="T31" fmla="*/ 12875 h 16199"/>
                <a:gd name="T32" fmla="*/ 16750 w 16782"/>
                <a:gd name="T33" fmla="*/ 3490 h 16199"/>
                <a:gd name="T34" fmla="*/ 16750 w 16782"/>
                <a:gd name="T35" fmla="*/ 3490 h 16199"/>
                <a:gd name="T36" fmla="*/ 15522 w 16782"/>
                <a:gd name="T37" fmla="*/ 1943 h 16199"/>
                <a:gd name="connsiteX0" fmla="*/ 25668 w 26897"/>
                <a:gd name="connsiteY0" fmla="*/ 1835 h 17644"/>
                <a:gd name="connsiteX1" fmla="*/ 12051 w 26897"/>
                <a:gd name="connsiteY1" fmla="*/ 17 h 17644"/>
                <a:gd name="connsiteX2" fmla="*/ 12051 w 26897"/>
                <a:gd name="connsiteY2" fmla="*/ 17 h 17644"/>
                <a:gd name="connsiteX3" fmla="*/ 10347 w 26897"/>
                <a:gd name="connsiteY3" fmla="*/ 1386 h 17644"/>
                <a:gd name="connsiteX4" fmla="*/ 10161 w 26897"/>
                <a:gd name="connsiteY4" fmla="*/ 12239 h 17644"/>
                <a:gd name="connsiteX5" fmla="*/ 10161 w 26897"/>
                <a:gd name="connsiteY5" fmla="*/ 12239 h 17644"/>
                <a:gd name="connsiteX6" fmla="*/ 11778 w 26897"/>
                <a:gd name="connsiteY6" fmla="*/ 13804 h 17644"/>
                <a:gd name="connsiteX7" fmla="*/ 13295 w 26897"/>
                <a:gd name="connsiteY7" fmla="*/ 13833 h 17644"/>
                <a:gd name="connsiteX8" fmla="*/ 12565 w 26897"/>
                <a:gd name="connsiteY8" fmla="*/ 15967 h 17644"/>
                <a:gd name="connsiteX9" fmla="*/ 0 w 26897"/>
                <a:gd name="connsiteY9" fmla="*/ 17642 h 17644"/>
                <a:gd name="connsiteX10" fmla="*/ 12675 w 26897"/>
                <a:gd name="connsiteY10" fmla="*/ 16045 h 17644"/>
                <a:gd name="connsiteX11" fmla="*/ 12675 w 26897"/>
                <a:gd name="connsiteY11" fmla="*/ 16045 h 17644"/>
                <a:gd name="connsiteX12" fmla="*/ 15397 w 26897"/>
                <a:gd name="connsiteY12" fmla="*/ 13876 h 17644"/>
                <a:gd name="connsiteX13" fmla="*/ 25160 w 26897"/>
                <a:gd name="connsiteY13" fmla="*/ 14068 h 17644"/>
                <a:gd name="connsiteX14" fmla="*/ 25160 w 26897"/>
                <a:gd name="connsiteY14" fmla="*/ 14068 h 17644"/>
                <a:gd name="connsiteX15" fmla="*/ 26487 w 26897"/>
                <a:gd name="connsiteY15" fmla="*/ 12767 h 17644"/>
                <a:gd name="connsiteX16" fmla="*/ 26896 w 26897"/>
                <a:gd name="connsiteY16" fmla="*/ 3382 h 17644"/>
                <a:gd name="connsiteX17" fmla="*/ 26896 w 26897"/>
                <a:gd name="connsiteY17" fmla="*/ 3382 h 17644"/>
                <a:gd name="connsiteX18" fmla="*/ 25668 w 26897"/>
                <a:gd name="connsiteY18" fmla="*/ 1835 h 17644"/>
                <a:gd name="connsiteX0" fmla="*/ 25668 w 26897"/>
                <a:gd name="connsiteY0" fmla="*/ 1835 h 21471"/>
                <a:gd name="connsiteX1" fmla="*/ 12051 w 26897"/>
                <a:gd name="connsiteY1" fmla="*/ 17 h 21471"/>
                <a:gd name="connsiteX2" fmla="*/ 12051 w 26897"/>
                <a:gd name="connsiteY2" fmla="*/ 17 h 21471"/>
                <a:gd name="connsiteX3" fmla="*/ 10347 w 26897"/>
                <a:gd name="connsiteY3" fmla="*/ 1386 h 21471"/>
                <a:gd name="connsiteX4" fmla="*/ 10161 w 26897"/>
                <a:gd name="connsiteY4" fmla="*/ 12239 h 21471"/>
                <a:gd name="connsiteX5" fmla="*/ 10161 w 26897"/>
                <a:gd name="connsiteY5" fmla="*/ 12239 h 21471"/>
                <a:gd name="connsiteX6" fmla="*/ 11778 w 26897"/>
                <a:gd name="connsiteY6" fmla="*/ 13804 h 21471"/>
                <a:gd name="connsiteX7" fmla="*/ 13295 w 26897"/>
                <a:gd name="connsiteY7" fmla="*/ 13833 h 21471"/>
                <a:gd name="connsiteX8" fmla="*/ 12565 w 26897"/>
                <a:gd name="connsiteY8" fmla="*/ 15967 h 21471"/>
                <a:gd name="connsiteX9" fmla="*/ 0 w 26897"/>
                <a:gd name="connsiteY9" fmla="*/ 17642 h 21471"/>
                <a:gd name="connsiteX10" fmla="*/ 12675 w 26897"/>
                <a:gd name="connsiteY10" fmla="*/ 16045 h 21471"/>
                <a:gd name="connsiteX11" fmla="*/ 8114 w 26897"/>
                <a:gd name="connsiteY11" fmla="*/ 21471 h 21471"/>
                <a:gd name="connsiteX12" fmla="*/ 15397 w 26897"/>
                <a:gd name="connsiteY12" fmla="*/ 13876 h 21471"/>
                <a:gd name="connsiteX13" fmla="*/ 25160 w 26897"/>
                <a:gd name="connsiteY13" fmla="*/ 14068 h 21471"/>
                <a:gd name="connsiteX14" fmla="*/ 25160 w 26897"/>
                <a:gd name="connsiteY14" fmla="*/ 14068 h 21471"/>
                <a:gd name="connsiteX15" fmla="*/ 26487 w 26897"/>
                <a:gd name="connsiteY15" fmla="*/ 12767 h 21471"/>
                <a:gd name="connsiteX16" fmla="*/ 26896 w 26897"/>
                <a:gd name="connsiteY16" fmla="*/ 3382 h 21471"/>
                <a:gd name="connsiteX17" fmla="*/ 26896 w 26897"/>
                <a:gd name="connsiteY17" fmla="*/ 3382 h 21471"/>
                <a:gd name="connsiteX18" fmla="*/ 25668 w 26897"/>
                <a:gd name="connsiteY18" fmla="*/ 1835 h 21471"/>
                <a:gd name="connsiteX0" fmla="*/ 25668 w 26897"/>
                <a:gd name="connsiteY0" fmla="*/ 1835 h 21471"/>
                <a:gd name="connsiteX1" fmla="*/ 12051 w 26897"/>
                <a:gd name="connsiteY1" fmla="*/ 17 h 21471"/>
                <a:gd name="connsiteX2" fmla="*/ 12051 w 26897"/>
                <a:gd name="connsiteY2" fmla="*/ 17 h 21471"/>
                <a:gd name="connsiteX3" fmla="*/ 10347 w 26897"/>
                <a:gd name="connsiteY3" fmla="*/ 1386 h 21471"/>
                <a:gd name="connsiteX4" fmla="*/ 10161 w 26897"/>
                <a:gd name="connsiteY4" fmla="*/ 12239 h 21471"/>
                <a:gd name="connsiteX5" fmla="*/ 10161 w 26897"/>
                <a:gd name="connsiteY5" fmla="*/ 12239 h 21471"/>
                <a:gd name="connsiteX6" fmla="*/ 11778 w 26897"/>
                <a:gd name="connsiteY6" fmla="*/ 13804 h 21471"/>
                <a:gd name="connsiteX7" fmla="*/ 13295 w 26897"/>
                <a:gd name="connsiteY7" fmla="*/ 13833 h 21471"/>
                <a:gd name="connsiteX8" fmla="*/ 3844 w 26897"/>
                <a:gd name="connsiteY8" fmla="*/ 16440 h 21471"/>
                <a:gd name="connsiteX9" fmla="*/ 0 w 26897"/>
                <a:gd name="connsiteY9" fmla="*/ 17642 h 21471"/>
                <a:gd name="connsiteX10" fmla="*/ 12675 w 26897"/>
                <a:gd name="connsiteY10" fmla="*/ 16045 h 21471"/>
                <a:gd name="connsiteX11" fmla="*/ 8114 w 26897"/>
                <a:gd name="connsiteY11" fmla="*/ 21471 h 21471"/>
                <a:gd name="connsiteX12" fmla="*/ 15397 w 26897"/>
                <a:gd name="connsiteY12" fmla="*/ 13876 h 21471"/>
                <a:gd name="connsiteX13" fmla="*/ 25160 w 26897"/>
                <a:gd name="connsiteY13" fmla="*/ 14068 h 21471"/>
                <a:gd name="connsiteX14" fmla="*/ 25160 w 26897"/>
                <a:gd name="connsiteY14" fmla="*/ 14068 h 21471"/>
                <a:gd name="connsiteX15" fmla="*/ 26487 w 26897"/>
                <a:gd name="connsiteY15" fmla="*/ 12767 h 21471"/>
                <a:gd name="connsiteX16" fmla="*/ 26896 w 26897"/>
                <a:gd name="connsiteY16" fmla="*/ 3382 h 21471"/>
                <a:gd name="connsiteX17" fmla="*/ 26896 w 26897"/>
                <a:gd name="connsiteY17" fmla="*/ 3382 h 21471"/>
                <a:gd name="connsiteX18" fmla="*/ 25668 w 26897"/>
                <a:gd name="connsiteY18" fmla="*/ 1835 h 21471"/>
                <a:gd name="connsiteX0" fmla="*/ 25668 w 26897"/>
                <a:gd name="connsiteY0" fmla="*/ 1835 h 21471"/>
                <a:gd name="connsiteX1" fmla="*/ 12051 w 26897"/>
                <a:gd name="connsiteY1" fmla="*/ 17 h 21471"/>
                <a:gd name="connsiteX2" fmla="*/ 12051 w 26897"/>
                <a:gd name="connsiteY2" fmla="*/ 17 h 21471"/>
                <a:gd name="connsiteX3" fmla="*/ 10347 w 26897"/>
                <a:gd name="connsiteY3" fmla="*/ 1386 h 21471"/>
                <a:gd name="connsiteX4" fmla="*/ 10161 w 26897"/>
                <a:gd name="connsiteY4" fmla="*/ 12239 h 21471"/>
                <a:gd name="connsiteX5" fmla="*/ 10161 w 26897"/>
                <a:gd name="connsiteY5" fmla="*/ 12239 h 21471"/>
                <a:gd name="connsiteX6" fmla="*/ 11778 w 26897"/>
                <a:gd name="connsiteY6" fmla="*/ 13804 h 21471"/>
                <a:gd name="connsiteX7" fmla="*/ 13295 w 26897"/>
                <a:gd name="connsiteY7" fmla="*/ 13833 h 21471"/>
                <a:gd name="connsiteX8" fmla="*/ 3844 w 26897"/>
                <a:gd name="connsiteY8" fmla="*/ 16440 h 21471"/>
                <a:gd name="connsiteX9" fmla="*/ 0 w 26897"/>
                <a:gd name="connsiteY9" fmla="*/ 17642 h 21471"/>
                <a:gd name="connsiteX10" fmla="*/ 798 w 26897"/>
                <a:gd name="connsiteY10" fmla="*/ 17793 h 21471"/>
                <a:gd name="connsiteX11" fmla="*/ 8114 w 26897"/>
                <a:gd name="connsiteY11" fmla="*/ 21471 h 21471"/>
                <a:gd name="connsiteX12" fmla="*/ 15397 w 26897"/>
                <a:gd name="connsiteY12" fmla="*/ 13876 h 21471"/>
                <a:gd name="connsiteX13" fmla="*/ 25160 w 26897"/>
                <a:gd name="connsiteY13" fmla="*/ 14068 h 21471"/>
                <a:gd name="connsiteX14" fmla="*/ 25160 w 26897"/>
                <a:gd name="connsiteY14" fmla="*/ 14068 h 21471"/>
                <a:gd name="connsiteX15" fmla="*/ 26487 w 26897"/>
                <a:gd name="connsiteY15" fmla="*/ 12767 h 21471"/>
                <a:gd name="connsiteX16" fmla="*/ 26896 w 26897"/>
                <a:gd name="connsiteY16" fmla="*/ 3382 h 21471"/>
                <a:gd name="connsiteX17" fmla="*/ 26896 w 26897"/>
                <a:gd name="connsiteY17" fmla="*/ 3382 h 21471"/>
                <a:gd name="connsiteX18" fmla="*/ 25668 w 26897"/>
                <a:gd name="connsiteY18" fmla="*/ 1835 h 21471"/>
                <a:gd name="connsiteX0" fmla="*/ 25668 w 26897"/>
                <a:gd name="connsiteY0" fmla="*/ 1835 h 17802"/>
                <a:gd name="connsiteX1" fmla="*/ 12051 w 26897"/>
                <a:gd name="connsiteY1" fmla="*/ 17 h 17802"/>
                <a:gd name="connsiteX2" fmla="*/ 12051 w 26897"/>
                <a:gd name="connsiteY2" fmla="*/ 17 h 17802"/>
                <a:gd name="connsiteX3" fmla="*/ 10347 w 26897"/>
                <a:gd name="connsiteY3" fmla="*/ 1386 h 17802"/>
                <a:gd name="connsiteX4" fmla="*/ 10161 w 26897"/>
                <a:gd name="connsiteY4" fmla="*/ 12239 h 17802"/>
                <a:gd name="connsiteX5" fmla="*/ 10161 w 26897"/>
                <a:gd name="connsiteY5" fmla="*/ 12239 h 17802"/>
                <a:gd name="connsiteX6" fmla="*/ 11778 w 26897"/>
                <a:gd name="connsiteY6" fmla="*/ 13804 h 17802"/>
                <a:gd name="connsiteX7" fmla="*/ 13295 w 26897"/>
                <a:gd name="connsiteY7" fmla="*/ 13833 h 17802"/>
                <a:gd name="connsiteX8" fmla="*/ 3844 w 26897"/>
                <a:gd name="connsiteY8" fmla="*/ 16440 h 17802"/>
                <a:gd name="connsiteX9" fmla="*/ 0 w 26897"/>
                <a:gd name="connsiteY9" fmla="*/ 17642 h 17802"/>
                <a:gd name="connsiteX10" fmla="*/ 798 w 26897"/>
                <a:gd name="connsiteY10" fmla="*/ 17793 h 17802"/>
                <a:gd name="connsiteX11" fmla="*/ 6737 w 26897"/>
                <a:gd name="connsiteY11" fmla="*/ 16373 h 17802"/>
                <a:gd name="connsiteX12" fmla="*/ 15397 w 26897"/>
                <a:gd name="connsiteY12" fmla="*/ 13876 h 17802"/>
                <a:gd name="connsiteX13" fmla="*/ 25160 w 26897"/>
                <a:gd name="connsiteY13" fmla="*/ 14068 h 17802"/>
                <a:gd name="connsiteX14" fmla="*/ 25160 w 26897"/>
                <a:gd name="connsiteY14" fmla="*/ 14068 h 17802"/>
                <a:gd name="connsiteX15" fmla="*/ 26487 w 26897"/>
                <a:gd name="connsiteY15" fmla="*/ 12767 h 17802"/>
                <a:gd name="connsiteX16" fmla="*/ 26896 w 26897"/>
                <a:gd name="connsiteY16" fmla="*/ 3382 h 17802"/>
                <a:gd name="connsiteX17" fmla="*/ 26896 w 26897"/>
                <a:gd name="connsiteY17" fmla="*/ 3382 h 17802"/>
                <a:gd name="connsiteX18" fmla="*/ 25668 w 26897"/>
                <a:gd name="connsiteY18" fmla="*/ 1835 h 17802"/>
                <a:gd name="connsiteX0" fmla="*/ 26012 w 27241"/>
                <a:gd name="connsiteY0" fmla="*/ 1835 h 17885"/>
                <a:gd name="connsiteX1" fmla="*/ 12395 w 27241"/>
                <a:gd name="connsiteY1" fmla="*/ 17 h 17885"/>
                <a:gd name="connsiteX2" fmla="*/ 12395 w 27241"/>
                <a:gd name="connsiteY2" fmla="*/ 17 h 17885"/>
                <a:gd name="connsiteX3" fmla="*/ 10691 w 27241"/>
                <a:gd name="connsiteY3" fmla="*/ 1386 h 17885"/>
                <a:gd name="connsiteX4" fmla="*/ 10505 w 27241"/>
                <a:gd name="connsiteY4" fmla="*/ 12239 h 17885"/>
                <a:gd name="connsiteX5" fmla="*/ 10505 w 27241"/>
                <a:gd name="connsiteY5" fmla="*/ 12239 h 17885"/>
                <a:gd name="connsiteX6" fmla="*/ 12122 w 27241"/>
                <a:gd name="connsiteY6" fmla="*/ 13804 h 17885"/>
                <a:gd name="connsiteX7" fmla="*/ 13639 w 27241"/>
                <a:gd name="connsiteY7" fmla="*/ 13833 h 17885"/>
                <a:gd name="connsiteX8" fmla="*/ 4188 w 27241"/>
                <a:gd name="connsiteY8" fmla="*/ 16440 h 17885"/>
                <a:gd name="connsiteX9" fmla="*/ 0 w 27241"/>
                <a:gd name="connsiteY9" fmla="*/ 17861 h 17885"/>
                <a:gd name="connsiteX10" fmla="*/ 1142 w 27241"/>
                <a:gd name="connsiteY10" fmla="*/ 17793 h 17885"/>
                <a:gd name="connsiteX11" fmla="*/ 7081 w 27241"/>
                <a:gd name="connsiteY11" fmla="*/ 16373 h 17885"/>
                <a:gd name="connsiteX12" fmla="*/ 15741 w 27241"/>
                <a:gd name="connsiteY12" fmla="*/ 13876 h 17885"/>
                <a:gd name="connsiteX13" fmla="*/ 25504 w 27241"/>
                <a:gd name="connsiteY13" fmla="*/ 14068 h 17885"/>
                <a:gd name="connsiteX14" fmla="*/ 25504 w 27241"/>
                <a:gd name="connsiteY14" fmla="*/ 14068 h 17885"/>
                <a:gd name="connsiteX15" fmla="*/ 26831 w 27241"/>
                <a:gd name="connsiteY15" fmla="*/ 12767 h 17885"/>
                <a:gd name="connsiteX16" fmla="*/ 27240 w 27241"/>
                <a:gd name="connsiteY16" fmla="*/ 3382 h 17885"/>
                <a:gd name="connsiteX17" fmla="*/ 27240 w 27241"/>
                <a:gd name="connsiteY17" fmla="*/ 3382 h 17885"/>
                <a:gd name="connsiteX18" fmla="*/ 26012 w 27241"/>
                <a:gd name="connsiteY18" fmla="*/ 1835 h 17885"/>
                <a:gd name="connsiteX0" fmla="*/ 26012 w 27241"/>
                <a:gd name="connsiteY0" fmla="*/ 1835 h 17869"/>
                <a:gd name="connsiteX1" fmla="*/ 12395 w 27241"/>
                <a:gd name="connsiteY1" fmla="*/ 17 h 17869"/>
                <a:gd name="connsiteX2" fmla="*/ 12395 w 27241"/>
                <a:gd name="connsiteY2" fmla="*/ 17 h 17869"/>
                <a:gd name="connsiteX3" fmla="*/ 10691 w 27241"/>
                <a:gd name="connsiteY3" fmla="*/ 1386 h 17869"/>
                <a:gd name="connsiteX4" fmla="*/ 10505 w 27241"/>
                <a:gd name="connsiteY4" fmla="*/ 12239 h 17869"/>
                <a:gd name="connsiteX5" fmla="*/ 10505 w 27241"/>
                <a:gd name="connsiteY5" fmla="*/ 12239 h 17869"/>
                <a:gd name="connsiteX6" fmla="*/ 12122 w 27241"/>
                <a:gd name="connsiteY6" fmla="*/ 13804 h 17869"/>
                <a:gd name="connsiteX7" fmla="*/ 13639 w 27241"/>
                <a:gd name="connsiteY7" fmla="*/ 13833 h 17869"/>
                <a:gd name="connsiteX8" fmla="*/ 4188 w 27241"/>
                <a:gd name="connsiteY8" fmla="*/ 16440 h 17869"/>
                <a:gd name="connsiteX9" fmla="*/ 0 w 27241"/>
                <a:gd name="connsiteY9" fmla="*/ 17861 h 17869"/>
                <a:gd name="connsiteX10" fmla="*/ 1802 w 27241"/>
                <a:gd name="connsiteY10" fmla="*/ 17538 h 17869"/>
                <a:gd name="connsiteX11" fmla="*/ 7081 w 27241"/>
                <a:gd name="connsiteY11" fmla="*/ 16373 h 17869"/>
                <a:gd name="connsiteX12" fmla="*/ 15741 w 27241"/>
                <a:gd name="connsiteY12" fmla="*/ 13876 h 17869"/>
                <a:gd name="connsiteX13" fmla="*/ 25504 w 27241"/>
                <a:gd name="connsiteY13" fmla="*/ 14068 h 17869"/>
                <a:gd name="connsiteX14" fmla="*/ 25504 w 27241"/>
                <a:gd name="connsiteY14" fmla="*/ 14068 h 17869"/>
                <a:gd name="connsiteX15" fmla="*/ 26831 w 27241"/>
                <a:gd name="connsiteY15" fmla="*/ 12767 h 17869"/>
                <a:gd name="connsiteX16" fmla="*/ 27240 w 27241"/>
                <a:gd name="connsiteY16" fmla="*/ 3382 h 17869"/>
                <a:gd name="connsiteX17" fmla="*/ 27240 w 27241"/>
                <a:gd name="connsiteY17" fmla="*/ 3382 h 17869"/>
                <a:gd name="connsiteX18" fmla="*/ 26012 w 27241"/>
                <a:gd name="connsiteY18" fmla="*/ 1835 h 17869"/>
                <a:gd name="connsiteX0" fmla="*/ 26012 w 27241"/>
                <a:gd name="connsiteY0" fmla="*/ 1835 h 17869"/>
                <a:gd name="connsiteX1" fmla="*/ 12395 w 27241"/>
                <a:gd name="connsiteY1" fmla="*/ 17 h 17869"/>
                <a:gd name="connsiteX2" fmla="*/ 12395 w 27241"/>
                <a:gd name="connsiteY2" fmla="*/ 17 h 17869"/>
                <a:gd name="connsiteX3" fmla="*/ 10691 w 27241"/>
                <a:gd name="connsiteY3" fmla="*/ 1386 h 17869"/>
                <a:gd name="connsiteX4" fmla="*/ 10505 w 27241"/>
                <a:gd name="connsiteY4" fmla="*/ 12239 h 17869"/>
                <a:gd name="connsiteX5" fmla="*/ 10505 w 27241"/>
                <a:gd name="connsiteY5" fmla="*/ 12239 h 17869"/>
                <a:gd name="connsiteX6" fmla="*/ 12122 w 27241"/>
                <a:gd name="connsiteY6" fmla="*/ 13804 h 17869"/>
                <a:gd name="connsiteX7" fmla="*/ 13639 w 27241"/>
                <a:gd name="connsiteY7" fmla="*/ 13833 h 17869"/>
                <a:gd name="connsiteX8" fmla="*/ 4188 w 27241"/>
                <a:gd name="connsiteY8" fmla="*/ 16440 h 17869"/>
                <a:gd name="connsiteX9" fmla="*/ 0 w 27241"/>
                <a:gd name="connsiteY9" fmla="*/ 17861 h 17869"/>
                <a:gd name="connsiteX10" fmla="*/ 1802 w 27241"/>
                <a:gd name="connsiteY10" fmla="*/ 17538 h 17869"/>
                <a:gd name="connsiteX11" fmla="*/ 7597 w 27241"/>
                <a:gd name="connsiteY11" fmla="*/ 16082 h 17869"/>
                <a:gd name="connsiteX12" fmla="*/ 15741 w 27241"/>
                <a:gd name="connsiteY12" fmla="*/ 13876 h 17869"/>
                <a:gd name="connsiteX13" fmla="*/ 25504 w 27241"/>
                <a:gd name="connsiteY13" fmla="*/ 14068 h 17869"/>
                <a:gd name="connsiteX14" fmla="*/ 25504 w 27241"/>
                <a:gd name="connsiteY14" fmla="*/ 14068 h 17869"/>
                <a:gd name="connsiteX15" fmla="*/ 26831 w 27241"/>
                <a:gd name="connsiteY15" fmla="*/ 12767 h 17869"/>
                <a:gd name="connsiteX16" fmla="*/ 27240 w 27241"/>
                <a:gd name="connsiteY16" fmla="*/ 3382 h 17869"/>
                <a:gd name="connsiteX17" fmla="*/ 27240 w 27241"/>
                <a:gd name="connsiteY17" fmla="*/ 3382 h 17869"/>
                <a:gd name="connsiteX18" fmla="*/ 26012 w 27241"/>
                <a:gd name="connsiteY18" fmla="*/ 1835 h 17869"/>
                <a:gd name="connsiteX0" fmla="*/ 26012 w 27241"/>
                <a:gd name="connsiteY0" fmla="*/ 1835 h 17869"/>
                <a:gd name="connsiteX1" fmla="*/ 12395 w 27241"/>
                <a:gd name="connsiteY1" fmla="*/ 17 h 17869"/>
                <a:gd name="connsiteX2" fmla="*/ 12395 w 27241"/>
                <a:gd name="connsiteY2" fmla="*/ 17 h 17869"/>
                <a:gd name="connsiteX3" fmla="*/ 10691 w 27241"/>
                <a:gd name="connsiteY3" fmla="*/ 1386 h 17869"/>
                <a:gd name="connsiteX4" fmla="*/ 10505 w 27241"/>
                <a:gd name="connsiteY4" fmla="*/ 12239 h 17869"/>
                <a:gd name="connsiteX5" fmla="*/ 10505 w 27241"/>
                <a:gd name="connsiteY5" fmla="*/ 12239 h 17869"/>
                <a:gd name="connsiteX6" fmla="*/ 12122 w 27241"/>
                <a:gd name="connsiteY6" fmla="*/ 13804 h 17869"/>
                <a:gd name="connsiteX7" fmla="*/ 13639 w 27241"/>
                <a:gd name="connsiteY7" fmla="*/ 13833 h 17869"/>
                <a:gd name="connsiteX8" fmla="*/ 4188 w 27241"/>
                <a:gd name="connsiteY8" fmla="*/ 16440 h 17869"/>
                <a:gd name="connsiteX9" fmla="*/ 0 w 27241"/>
                <a:gd name="connsiteY9" fmla="*/ 17861 h 17869"/>
                <a:gd name="connsiteX10" fmla="*/ 1802 w 27241"/>
                <a:gd name="connsiteY10" fmla="*/ 17538 h 17869"/>
                <a:gd name="connsiteX11" fmla="*/ 7597 w 27241"/>
                <a:gd name="connsiteY11" fmla="*/ 16082 h 17869"/>
                <a:gd name="connsiteX12" fmla="*/ 15741 w 27241"/>
                <a:gd name="connsiteY12" fmla="*/ 13876 h 17869"/>
                <a:gd name="connsiteX13" fmla="*/ 25504 w 27241"/>
                <a:gd name="connsiteY13" fmla="*/ 14068 h 17869"/>
                <a:gd name="connsiteX14" fmla="*/ 25504 w 27241"/>
                <a:gd name="connsiteY14" fmla="*/ 14068 h 17869"/>
                <a:gd name="connsiteX15" fmla="*/ 26831 w 27241"/>
                <a:gd name="connsiteY15" fmla="*/ 12767 h 17869"/>
                <a:gd name="connsiteX16" fmla="*/ 27240 w 27241"/>
                <a:gd name="connsiteY16" fmla="*/ 3382 h 17869"/>
                <a:gd name="connsiteX17" fmla="*/ 27240 w 27241"/>
                <a:gd name="connsiteY17" fmla="*/ 3382 h 17869"/>
                <a:gd name="connsiteX18" fmla="*/ 26012 w 27241"/>
                <a:gd name="connsiteY18" fmla="*/ 1835 h 17869"/>
                <a:gd name="connsiteX0" fmla="*/ 26012 w 27241"/>
                <a:gd name="connsiteY0" fmla="*/ 1835 h 17868"/>
                <a:gd name="connsiteX1" fmla="*/ 12395 w 27241"/>
                <a:gd name="connsiteY1" fmla="*/ 17 h 17868"/>
                <a:gd name="connsiteX2" fmla="*/ 12395 w 27241"/>
                <a:gd name="connsiteY2" fmla="*/ 17 h 17868"/>
                <a:gd name="connsiteX3" fmla="*/ 10691 w 27241"/>
                <a:gd name="connsiteY3" fmla="*/ 1386 h 17868"/>
                <a:gd name="connsiteX4" fmla="*/ 10505 w 27241"/>
                <a:gd name="connsiteY4" fmla="*/ 12239 h 17868"/>
                <a:gd name="connsiteX5" fmla="*/ 10505 w 27241"/>
                <a:gd name="connsiteY5" fmla="*/ 12239 h 17868"/>
                <a:gd name="connsiteX6" fmla="*/ 12122 w 27241"/>
                <a:gd name="connsiteY6" fmla="*/ 13804 h 17868"/>
                <a:gd name="connsiteX7" fmla="*/ 13639 w 27241"/>
                <a:gd name="connsiteY7" fmla="*/ 13833 h 17868"/>
                <a:gd name="connsiteX8" fmla="*/ 4188 w 27241"/>
                <a:gd name="connsiteY8" fmla="*/ 16440 h 17868"/>
                <a:gd name="connsiteX9" fmla="*/ 0 w 27241"/>
                <a:gd name="connsiteY9" fmla="*/ 17861 h 17868"/>
                <a:gd name="connsiteX10" fmla="*/ 2232 w 27241"/>
                <a:gd name="connsiteY10" fmla="*/ 17465 h 17868"/>
                <a:gd name="connsiteX11" fmla="*/ 7597 w 27241"/>
                <a:gd name="connsiteY11" fmla="*/ 16082 h 17868"/>
                <a:gd name="connsiteX12" fmla="*/ 15741 w 27241"/>
                <a:gd name="connsiteY12" fmla="*/ 13876 h 17868"/>
                <a:gd name="connsiteX13" fmla="*/ 25504 w 27241"/>
                <a:gd name="connsiteY13" fmla="*/ 14068 h 17868"/>
                <a:gd name="connsiteX14" fmla="*/ 25504 w 27241"/>
                <a:gd name="connsiteY14" fmla="*/ 14068 h 17868"/>
                <a:gd name="connsiteX15" fmla="*/ 26831 w 27241"/>
                <a:gd name="connsiteY15" fmla="*/ 12767 h 17868"/>
                <a:gd name="connsiteX16" fmla="*/ 27240 w 27241"/>
                <a:gd name="connsiteY16" fmla="*/ 3382 h 17868"/>
                <a:gd name="connsiteX17" fmla="*/ 27240 w 27241"/>
                <a:gd name="connsiteY17" fmla="*/ 3382 h 17868"/>
                <a:gd name="connsiteX18" fmla="*/ 26012 w 27241"/>
                <a:gd name="connsiteY18" fmla="*/ 1835 h 17868"/>
                <a:gd name="connsiteX0" fmla="*/ 26012 w 27241"/>
                <a:gd name="connsiteY0" fmla="*/ 1835 h 17868"/>
                <a:gd name="connsiteX1" fmla="*/ 12395 w 27241"/>
                <a:gd name="connsiteY1" fmla="*/ 17 h 17868"/>
                <a:gd name="connsiteX2" fmla="*/ 12395 w 27241"/>
                <a:gd name="connsiteY2" fmla="*/ 17 h 17868"/>
                <a:gd name="connsiteX3" fmla="*/ 10691 w 27241"/>
                <a:gd name="connsiteY3" fmla="*/ 1386 h 17868"/>
                <a:gd name="connsiteX4" fmla="*/ 10505 w 27241"/>
                <a:gd name="connsiteY4" fmla="*/ 12239 h 17868"/>
                <a:gd name="connsiteX5" fmla="*/ 10505 w 27241"/>
                <a:gd name="connsiteY5" fmla="*/ 12239 h 17868"/>
                <a:gd name="connsiteX6" fmla="*/ 12122 w 27241"/>
                <a:gd name="connsiteY6" fmla="*/ 13804 h 17868"/>
                <a:gd name="connsiteX7" fmla="*/ 13639 w 27241"/>
                <a:gd name="connsiteY7" fmla="*/ 13833 h 17868"/>
                <a:gd name="connsiteX8" fmla="*/ 4188 w 27241"/>
                <a:gd name="connsiteY8" fmla="*/ 16440 h 17868"/>
                <a:gd name="connsiteX9" fmla="*/ 0 w 27241"/>
                <a:gd name="connsiteY9" fmla="*/ 17861 h 17868"/>
                <a:gd name="connsiteX10" fmla="*/ 2232 w 27241"/>
                <a:gd name="connsiteY10" fmla="*/ 17465 h 17868"/>
                <a:gd name="connsiteX11" fmla="*/ 8486 w 27241"/>
                <a:gd name="connsiteY11" fmla="*/ 15900 h 17868"/>
                <a:gd name="connsiteX12" fmla="*/ 15741 w 27241"/>
                <a:gd name="connsiteY12" fmla="*/ 13876 h 17868"/>
                <a:gd name="connsiteX13" fmla="*/ 25504 w 27241"/>
                <a:gd name="connsiteY13" fmla="*/ 14068 h 17868"/>
                <a:gd name="connsiteX14" fmla="*/ 25504 w 27241"/>
                <a:gd name="connsiteY14" fmla="*/ 14068 h 17868"/>
                <a:gd name="connsiteX15" fmla="*/ 26831 w 27241"/>
                <a:gd name="connsiteY15" fmla="*/ 12767 h 17868"/>
                <a:gd name="connsiteX16" fmla="*/ 27240 w 27241"/>
                <a:gd name="connsiteY16" fmla="*/ 3382 h 17868"/>
                <a:gd name="connsiteX17" fmla="*/ 27240 w 27241"/>
                <a:gd name="connsiteY17" fmla="*/ 3382 h 17868"/>
                <a:gd name="connsiteX18" fmla="*/ 26012 w 27241"/>
                <a:gd name="connsiteY18" fmla="*/ 1835 h 17868"/>
                <a:gd name="connsiteX0" fmla="*/ 26012 w 27241"/>
                <a:gd name="connsiteY0" fmla="*/ 1835 h 17868"/>
                <a:gd name="connsiteX1" fmla="*/ 12395 w 27241"/>
                <a:gd name="connsiteY1" fmla="*/ 17 h 17868"/>
                <a:gd name="connsiteX2" fmla="*/ 12395 w 27241"/>
                <a:gd name="connsiteY2" fmla="*/ 17 h 17868"/>
                <a:gd name="connsiteX3" fmla="*/ 10691 w 27241"/>
                <a:gd name="connsiteY3" fmla="*/ 1386 h 17868"/>
                <a:gd name="connsiteX4" fmla="*/ 10505 w 27241"/>
                <a:gd name="connsiteY4" fmla="*/ 12239 h 17868"/>
                <a:gd name="connsiteX5" fmla="*/ 10505 w 27241"/>
                <a:gd name="connsiteY5" fmla="*/ 12239 h 17868"/>
                <a:gd name="connsiteX6" fmla="*/ 12122 w 27241"/>
                <a:gd name="connsiteY6" fmla="*/ 13804 h 17868"/>
                <a:gd name="connsiteX7" fmla="*/ 13639 w 27241"/>
                <a:gd name="connsiteY7" fmla="*/ 13833 h 17868"/>
                <a:gd name="connsiteX8" fmla="*/ 13827 w 27241"/>
                <a:gd name="connsiteY8" fmla="*/ 13782 h 17868"/>
                <a:gd name="connsiteX9" fmla="*/ 0 w 27241"/>
                <a:gd name="connsiteY9" fmla="*/ 17861 h 17868"/>
                <a:gd name="connsiteX10" fmla="*/ 2232 w 27241"/>
                <a:gd name="connsiteY10" fmla="*/ 17465 h 17868"/>
                <a:gd name="connsiteX11" fmla="*/ 8486 w 27241"/>
                <a:gd name="connsiteY11" fmla="*/ 15900 h 17868"/>
                <a:gd name="connsiteX12" fmla="*/ 15741 w 27241"/>
                <a:gd name="connsiteY12" fmla="*/ 13876 h 17868"/>
                <a:gd name="connsiteX13" fmla="*/ 25504 w 27241"/>
                <a:gd name="connsiteY13" fmla="*/ 14068 h 17868"/>
                <a:gd name="connsiteX14" fmla="*/ 25504 w 27241"/>
                <a:gd name="connsiteY14" fmla="*/ 14068 h 17868"/>
                <a:gd name="connsiteX15" fmla="*/ 26831 w 27241"/>
                <a:gd name="connsiteY15" fmla="*/ 12767 h 17868"/>
                <a:gd name="connsiteX16" fmla="*/ 27240 w 27241"/>
                <a:gd name="connsiteY16" fmla="*/ 3382 h 17868"/>
                <a:gd name="connsiteX17" fmla="*/ 27240 w 27241"/>
                <a:gd name="connsiteY17" fmla="*/ 3382 h 17868"/>
                <a:gd name="connsiteX18" fmla="*/ 26012 w 27241"/>
                <a:gd name="connsiteY18" fmla="*/ 1835 h 17868"/>
                <a:gd name="connsiteX0" fmla="*/ 26012 w 27241"/>
                <a:gd name="connsiteY0" fmla="*/ 1835 h 17861"/>
                <a:gd name="connsiteX1" fmla="*/ 12395 w 27241"/>
                <a:gd name="connsiteY1" fmla="*/ 17 h 17861"/>
                <a:gd name="connsiteX2" fmla="*/ 12395 w 27241"/>
                <a:gd name="connsiteY2" fmla="*/ 17 h 17861"/>
                <a:gd name="connsiteX3" fmla="*/ 10691 w 27241"/>
                <a:gd name="connsiteY3" fmla="*/ 1386 h 17861"/>
                <a:gd name="connsiteX4" fmla="*/ 10505 w 27241"/>
                <a:gd name="connsiteY4" fmla="*/ 12239 h 17861"/>
                <a:gd name="connsiteX5" fmla="*/ 10505 w 27241"/>
                <a:gd name="connsiteY5" fmla="*/ 12239 h 17861"/>
                <a:gd name="connsiteX6" fmla="*/ 12122 w 27241"/>
                <a:gd name="connsiteY6" fmla="*/ 13804 h 17861"/>
                <a:gd name="connsiteX7" fmla="*/ 13639 w 27241"/>
                <a:gd name="connsiteY7" fmla="*/ 13833 h 17861"/>
                <a:gd name="connsiteX8" fmla="*/ 13827 w 27241"/>
                <a:gd name="connsiteY8" fmla="*/ 13782 h 17861"/>
                <a:gd name="connsiteX9" fmla="*/ 0 w 27241"/>
                <a:gd name="connsiteY9" fmla="*/ 17861 h 17861"/>
                <a:gd name="connsiteX10" fmla="*/ 16691 w 27241"/>
                <a:gd name="connsiteY10" fmla="*/ 13641 h 17861"/>
                <a:gd name="connsiteX11" fmla="*/ 8486 w 27241"/>
                <a:gd name="connsiteY11" fmla="*/ 15900 h 17861"/>
                <a:gd name="connsiteX12" fmla="*/ 15741 w 27241"/>
                <a:gd name="connsiteY12" fmla="*/ 13876 h 17861"/>
                <a:gd name="connsiteX13" fmla="*/ 25504 w 27241"/>
                <a:gd name="connsiteY13" fmla="*/ 14068 h 17861"/>
                <a:gd name="connsiteX14" fmla="*/ 25504 w 27241"/>
                <a:gd name="connsiteY14" fmla="*/ 14068 h 17861"/>
                <a:gd name="connsiteX15" fmla="*/ 26831 w 27241"/>
                <a:gd name="connsiteY15" fmla="*/ 12767 h 17861"/>
                <a:gd name="connsiteX16" fmla="*/ 27240 w 27241"/>
                <a:gd name="connsiteY16" fmla="*/ 3382 h 17861"/>
                <a:gd name="connsiteX17" fmla="*/ 27240 w 27241"/>
                <a:gd name="connsiteY17" fmla="*/ 3382 h 17861"/>
                <a:gd name="connsiteX18" fmla="*/ 26012 w 27241"/>
                <a:gd name="connsiteY18" fmla="*/ 1835 h 17861"/>
                <a:gd name="connsiteX0" fmla="*/ 26012 w 27241"/>
                <a:gd name="connsiteY0" fmla="*/ 1835 h 17861"/>
                <a:gd name="connsiteX1" fmla="*/ 12395 w 27241"/>
                <a:gd name="connsiteY1" fmla="*/ 17 h 17861"/>
                <a:gd name="connsiteX2" fmla="*/ 12395 w 27241"/>
                <a:gd name="connsiteY2" fmla="*/ 17 h 17861"/>
                <a:gd name="connsiteX3" fmla="*/ 10691 w 27241"/>
                <a:gd name="connsiteY3" fmla="*/ 1386 h 17861"/>
                <a:gd name="connsiteX4" fmla="*/ 10505 w 27241"/>
                <a:gd name="connsiteY4" fmla="*/ 12239 h 17861"/>
                <a:gd name="connsiteX5" fmla="*/ 10505 w 27241"/>
                <a:gd name="connsiteY5" fmla="*/ 12239 h 17861"/>
                <a:gd name="connsiteX6" fmla="*/ 12122 w 27241"/>
                <a:gd name="connsiteY6" fmla="*/ 13804 h 17861"/>
                <a:gd name="connsiteX7" fmla="*/ 13639 w 27241"/>
                <a:gd name="connsiteY7" fmla="*/ 13833 h 17861"/>
                <a:gd name="connsiteX8" fmla="*/ 13827 w 27241"/>
                <a:gd name="connsiteY8" fmla="*/ 13782 h 17861"/>
                <a:gd name="connsiteX9" fmla="*/ 0 w 27241"/>
                <a:gd name="connsiteY9" fmla="*/ 17861 h 17861"/>
                <a:gd name="connsiteX10" fmla="*/ 16691 w 27241"/>
                <a:gd name="connsiteY10" fmla="*/ 13641 h 17861"/>
                <a:gd name="connsiteX11" fmla="*/ 8228 w 27241"/>
                <a:gd name="connsiteY11" fmla="*/ 15827 h 17861"/>
                <a:gd name="connsiteX12" fmla="*/ 15741 w 27241"/>
                <a:gd name="connsiteY12" fmla="*/ 13876 h 17861"/>
                <a:gd name="connsiteX13" fmla="*/ 25504 w 27241"/>
                <a:gd name="connsiteY13" fmla="*/ 14068 h 17861"/>
                <a:gd name="connsiteX14" fmla="*/ 25504 w 27241"/>
                <a:gd name="connsiteY14" fmla="*/ 14068 h 17861"/>
                <a:gd name="connsiteX15" fmla="*/ 26831 w 27241"/>
                <a:gd name="connsiteY15" fmla="*/ 12767 h 17861"/>
                <a:gd name="connsiteX16" fmla="*/ 27240 w 27241"/>
                <a:gd name="connsiteY16" fmla="*/ 3382 h 17861"/>
                <a:gd name="connsiteX17" fmla="*/ 27240 w 27241"/>
                <a:gd name="connsiteY17" fmla="*/ 3382 h 17861"/>
                <a:gd name="connsiteX18" fmla="*/ 26012 w 27241"/>
                <a:gd name="connsiteY18" fmla="*/ 1835 h 17861"/>
                <a:gd name="connsiteX0" fmla="*/ 27480 w 28709"/>
                <a:gd name="connsiteY0" fmla="*/ 1835 h 16931"/>
                <a:gd name="connsiteX1" fmla="*/ 13863 w 28709"/>
                <a:gd name="connsiteY1" fmla="*/ 17 h 16931"/>
                <a:gd name="connsiteX2" fmla="*/ 13863 w 28709"/>
                <a:gd name="connsiteY2" fmla="*/ 17 h 16931"/>
                <a:gd name="connsiteX3" fmla="*/ 12159 w 28709"/>
                <a:gd name="connsiteY3" fmla="*/ 1386 h 16931"/>
                <a:gd name="connsiteX4" fmla="*/ 11973 w 28709"/>
                <a:gd name="connsiteY4" fmla="*/ 12239 h 16931"/>
                <a:gd name="connsiteX5" fmla="*/ 11973 w 28709"/>
                <a:gd name="connsiteY5" fmla="*/ 12239 h 16931"/>
                <a:gd name="connsiteX6" fmla="*/ 13590 w 28709"/>
                <a:gd name="connsiteY6" fmla="*/ 13804 h 16931"/>
                <a:gd name="connsiteX7" fmla="*/ 15107 w 28709"/>
                <a:gd name="connsiteY7" fmla="*/ 13833 h 16931"/>
                <a:gd name="connsiteX8" fmla="*/ 15295 w 28709"/>
                <a:gd name="connsiteY8" fmla="*/ 13782 h 16931"/>
                <a:gd name="connsiteX9" fmla="*/ 0 w 28709"/>
                <a:gd name="connsiteY9" fmla="*/ 16930 h 16931"/>
                <a:gd name="connsiteX10" fmla="*/ 18159 w 28709"/>
                <a:gd name="connsiteY10" fmla="*/ 13641 h 16931"/>
                <a:gd name="connsiteX11" fmla="*/ 9696 w 28709"/>
                <a:gd name="connsiteY11" fmla="*/ 15827 h 16931"/>
                <a:gd name="connsiteX12" fmla="*/ 17209 w 28709"/>
                <a:gd name="connsiteY12" fmla="*/ 13876 h 16931"/>
                <a:gd name="connsiteX13" fmla="*/ 26972 w 28709"/>
                <a:gd name="connsiteY13" fmla="*/ 14068 h 16931"/>
                <a:gd name="connsiteX14" fmla="*/ 26972 w 28709"/>
                <a:gd name="connsiteY14" fmla="*/ 14068 h 16931"/>
                <a:gd name="connsiteX15" fmla="*/ 28299 w 28709"/>
                <a:gd name="connsiteY15" fmla="*/ 12767 h 16931"/>
                <a:gd name="connsiteX16" fmla="*/ 28708 w 28709"/>
                <a:gd name="connsiteY16" fmla="*/ 3382 h 16931"/>
                <a:gd name="connsiteX17" fmla="*/ 28708 w 28709"/>
                <a:gd name="connsiteY17" fmla="*/ 3382 h 16931"/>
                <a:gd name="connsiteX18" fmla="*/ 27480 w 28709"/>
                <a:gd name="connsiteY18" fmla="*/ 1835 h 16931"/>
                <a:gd name="connsiteX0" fmla="*/ 27480 w 28709"/>
                <a:gd name="connsiteY0" fmla="*/ 1835 h 16931"/>
                <a:gd name="connsiteX1" fmla="*/ 13863 w 28709"/>
                <a:gd name="connsiteY1" fmla="*/ 17 h 16931"/>
                <a:gd name="connsiteX2" fmla="*/ 13863 w 28709"/>
                <a:gd name="connsiteY2" fmla="*/ 17 h 16931"/>
                <a:gd name="connsiteX3" fmla="*/ 12159 w 28709"/>
                <a:gd name="connsiteY3" fmla="*/ 1386 h 16931"/>
                <a:gd name="connsiteX4" fmla="*/ 11973 w 28709"/>
                <a:gd name="connsiteY4" fmla="*/ 12239 h 16931"/>
                <a:gd name="connsiteX5" fmla="*/ 11973 w 28709"/>
                <a:gd name="connsiteY5" fmla="*/ 12239 h 16931"/>
                <a:gd name="connsiteX6" fmla="*/ 13590 w 28709"/>
                <a:gd name="connsiteY6" fmla="*/ 13804 h 16931"/>
                <a:gd name="connsiteX7" fmla="*/ 15107 w 28709"/>
                <a:gd name="connsiteY7" fmla="*/ 13833 h 16931"/>
                <a:gd name="connsiteX8" fmla="*/ 15295 w 28709"/>
                <a:gd name="connsiteY8" fmla="*/ 13782 h 16931"/>
                <a:gd name="connsiteX9" fmla="*/ 0 w 28709"/>
                <a:gd name="connsiteY9" fmla="*/ 16930 h 16931"/>
                <a:gd name="connsiteX10" fmla="*/ 18159 w 28709"/>
                <a:gd name="connsiteY10" fmla="*/ 13641 h 16931"/>
                <a:gd name="connsiteX11" fmla="*/ 8099 w 28709"/>
                <a:gd name="connsiteY11" fmla="*/ 15498 h 16931"/>
                <a:gd name="connsiteX12" fmla="*/ 17209 w 28709"/>
                <a:gd name="connsiteY12" fmla="*/ 13876 h 16931"/>
                <a:gd name="connsiteX13" fmla="*/ 26972 w 28709"/>
                <a:gd name="connsiteY13" fmla="*/ 14068 h 16931"/>
                <a:gd name="connsiteX14" fmla="*/ 26972 w 28709"/>
                <a:gd name="connsiteY14" fmla="*/ 14068 h 16931"/>
                <a:gd name="connsiteX15" fmla="*/ 28299 w 28709"/>
                <a:gd name="connsiteY15" fmla="*/ 12767 h 16931"/>
                <a:gd name="connsiteX16" fmla="*/ 28708 w 28709"/>
                <a:gd name="connsiteY16" fmla="*/ 3382 h 16931"/>
                <a:gd name="connsiteX17" fmla="*/ 28708 w 28709"/>
                <a:gd name="connsiteY17" fmla="*/ 3382 h 16931"/>
                <a:gd name="connsiteX18" fmla="*/ 27480 w 28709"/>
                <a:gd name="connsiteY18" fmla="*/ 1835 h 16931"/>
                <a:gd name="connsiteX0" fmla="*/ 19381 w 20610"/>
                <a:gd name="connsiteY0" fmla="*/ 1835 h 15498"/>
                <a:gd name="connsiteX1" fmla="*/ 5764 w 20610"/>
                <a:gd name="connsiteY1" fmla="*/ 17 h 15498"/>
                <a:gd name="connsiteX2" fmla="*/ 5764 w 20610"/>
                <a:gd name="connsiteY2" fmla="*/ 17 h 15498"/>
                <a:gd name="connsiteX3" fmla="*/ 4060 w 20610"/>
                <a:gd name="connsiteY3" fmla="*/ 1386 h 15498"/>
                <a:gd name="connsiteX4" fmla="*/ 3874 w 20610"/>
                <a:gd name="connsiteY4" fmla="*/ 12239 h 15498"/>
                <a:gd name="connsiteX5" fmla="*/ 3874 w 20610"/>
                <a:gd name="connsiteY5" fmla="*/ 12239 h 15498"/>
                <a:gd name="connsiteX6" fmla="*/ 5491 w 20610"/>
                <a:gd name="connsiteY6" fmla="*/ 13804 h 15498"/>
                <a:gd name="connsiteX7" fmla="*/ 7008 w 20610"/>
                <a:gd name="connsiteY7" fmla="*/ 13833 h 15498"/>
                <a:gd name="connsiteX8" fmla="*/ 7196 w 20610"/>
                <a:gd name="connsiteY8" fmla="*/ 13782 h 15498"/>
                <a:gd name="connsiteX9" fmla="*/ 9396 w 20610"/>
                <a:gd name="connsiteY9" fmla="*/ 14033 h 15498"/>
                <a:gd name="connsiteX10" fmla="*/ 10060 w 20610"/>
                <a:gd name="connsiteY10" fmla="*/ 13641 h 15498"/>
                <a:gd name="connsiteX11" fmla="*/ 0 w 20610"/>
                <a:gd name="connsiteY11" fmla="*/ 15498 h 15498"/>
                <a:gd name="connsiteX12" fmla="*/ 9110 w 20610"/>
                <a:gd name="connsiteY12" fmla="*/ 13876 h 15498"/>
                <a:gd name="connsiteX13" fmla="*/ 18873 w 20610"/>
                <a:gd name="connsiteY13" fmla="*/ 14068 h 15498"/>
                <a:gd name="connsiteX14" fmla="*/ 18873 w 20610"/>
                <a:gd name="connsiteY14" fmla="*/ 14068 h 15498"/>
                <a:gd name="connsiteX15" fmla="*/ 20200 w 20610"/>
                <a:gd name="connsiteY15" fmla="*/ 12767 h 15498"/>
                <a:gd name="connsiteX16" fmla="*/ 20609 w 20610"/>
                <a:gd name="connsiteY16" fmla="*/ 3382 h 15498"/>
                <a:gd name="connsiteX17" fmla="*/ 20609 w 20610"/>
                <a:gd name="connsiteY17" fmla="*/ 3382 h 15498"/>
                <a:gd name="connsiteX18" fmla="*/ 19381 w 20610"/>
                <a:gd name="connsiteY18" fmla="*/ 1835 h 15498"/>
                <a:gd name="connsiteX0" fmla="*/ 15508 w 16737"/>
                <a:gd name="connsiteY0" fmla="*/ 1835 h 14068"/>
                <a:gd name="connsiteX1" fmla="*/ 1891 w 16737"/>
                <a:gd name="connsiteY1" fmla="*/ 17 h 14068"/>
                <a:gd name="connsiteX2" fmla="*/ 1891 w 16737"/>
                <a:gd name="connsiteY2" fmla="*/ 17 h 14068"/>
                <a:gd name="connsiteX3" fmla="*/ 187 w 16737"/>
                <a:gd name="connsiteY3" fmla="*/ 1386 h 14068"/>
                <a:gd name="connsiteX4" fmla="*/ 1 w 16737"/>
                <a:gd name="connsiteY4" fmla="*/ 12239 h 14068"/>
                <a:gd name="connsiteX5" fmla="*/ 1 w 16737"/>
                <a:gd name="connsiteY5" fmla="*/ 12239 h 14068"/>
                <a:gd name="connsiteX6" fmla="*/ 1618 w 16737"/>
                <a:gd name="connsiteY6" fmla="*/ 13804 h 14068"/>
                <a:gd name="connsiteX7" fmla="*/ 3135 w 16737"/>
                <a:gd name="connsiteY7" fmla="*/ 13833 h 14068"/>
                <a:gd name="connsiteX8" fmla="*/ 3323 w 16737"/>
                <a:gd name="connsiteY8" fmla="*/ 13782 h 14068"/>
                <a:gd name="connsiteX9" fmla="*/ 5523 w 16737"/>
                <a:gd name="connsiteY9" fmla="*/ 14033 h 14068"/>
                <a:gd name="connsiteX10" fmla="*/ 6187 w 16737"/>
                <a:gd name="connsiteY10" fmla="*/ 13641 h 14068"/>
                <a:gd name="connsiteX11" fmla="*/ 2607 w 16737"/>
                <a:gd name="connsiteY11" fmla="*/ 13924 h 14068"/>
                <a:gd name="connsiteX12" fmla="*/ 5237 w 16737"/>
                <a:gd name="connsiteY12" fmla="*/ 13876 h 14068"/>
                <a:gd name="connsiteX13" fmla="*/ 15000 w 16737"/>
                <a:gd name="connsiteY13" fmla="*/ 14068 h 14068"/>
                <a:gd name="connsiteX14" fmla="*/ 15000 w 16737"/>
                <a:gd name="connsiteY14" fmla="*/ 14068 h 14068"/>
                <a:gd name="connsiteX15" fmla="*/ 16327 w 16737"/>
                <a:gd name="connsiteY15" fmla="*/ 12767 h 14068"/>
                <a:gd name="connsiteX16" fmla="*/ 16736 w 16737"/>
                <a:gd name="connsiteY16" fmla="*/ 3382 h 14068"/>
                <a:gd name="connsiteX17" fmla="*/ 16736 w 16737"/>
                <a:gd name="connsiteY17" fmla="*/ 3382 h 14068"/>
                <a:gd name="connsiteX18" fmla="*/ 15508 w 16737"/>
                <a:gd name="connsiteY18" fmla="*/ 1835 h 14068"/>
                <a:gd name="connsiteX0" fmla="*/ 15508 w 16737"/>
                <a:gd name="connsiteY0" fmla="*/ 1835 h 14068"/>
                <a:gd name="connsiteX1" fmla="*/ 1891 w 16737"/>
                <a:gd name="connsiteY1" fmla="*/ 17 h 14068"/>
                <a:gd name="connsiteX2" fmla="*/ 1891 w 16737"/>
                <a:gd name="connsiteY2" fmla="*/ 17 h 14068"/>
                <a:gd name="connsiteX3" fmla="*/ 187 w 16737"/>
                <a:gd name="connsiteY3" fmla="*/ 1386 h 14068"/>
                <a:gd name="connsiteX4" fmla="*/ 1 w 16737"/>
                <a:gd name="connsiteY4" fmla="*/ 12239 h 14068"/>
                <a:gd name="connsiteX5" fmla="*/ 1 w 16737"/>
                <a:gd name="connsiteY5" fmla="*/ 12239 h 14068"/>
                <a:gd name="connsiteX6" fmla="*/ 1618 w 16737"/>
                <a:gd name="connsiteY6" fmla="*/ 13804 h 14068"/>
                <a:gd name="connsiteX7" fmla="*/ 3135 w 16737"/>
                <a:gd name="connsiteY7" fmla="*/ 13833 h 14068"/>
                <a:gd name="connsiteX8" fmla="*/ 3323 w 16737"/>
                <a:gd name="connsiteY8" fmla="*/ 13782 h 14068"/>
                <a:gd name="connsiteX9" fmla="*/ 5523 w 16737"/>
                <a:gd name="connsiteY9" fmla="*/ 14033 h 14068"/>
                <a:gd name="connsiteX10" fmla="*/ 4215 w 16737"/>
                <a:gd name="connsiteY10" fmla="*/ 13820 h 14068"/>
                <a:gd name="connsiteX11" fmla="*/ 2607 w 16737"/>
                <a:gd name="connsiteY11" fmla="*/ 13924 h 14068"/>
                <a:gd name="connsiteX12" fmla="*/ 5237 w 16737"/>
                <a:gd name="connsiteY12" fmla="*/ 13876 h 14068"/>
                <a:gd name="connsiteX13" fmla="*/ 15000 w 16737"/>
                <a:gd name="connsiteY13" fmla="*/ 14068 h 14068"/>
                <a:gd name="connsiteX14" fmla="*/ 15000 w 16737"/>
                <a:gd name="connsiteY14" fmla="*/ 14068 h 14068"/>
                <a:gd name="connsiteX15" fmla="*/ 16327 w 16737"/>
                <a:gd name="connsiteY15" fmla="*/ 12767 h 14068"/>
                <a:gd name="connsiteX16" fmla="*/ 16736 w 16737"/>
                <a:gd name="connsiteY16" fmla="*/ 3382 h 14068"/>
                <a:gd name="connsiteX17" fmla="*/ 16736 w 16737"/>
                <a:gd name="connsiteY17" fmla="*/ 3382 h 14068"/>
                <a:gd name="connsiteX18" fmla="*/ 15508 w 16737"/>
                <a:gd name="connsiteY18" fmla="*/ 1835 h 14068"/>
                <a:gd name="connsiteX0" fmla="*/ 15508 w 16737"/>
                <a:gd name="connsiteY0" fmla="*/ 1835 h 14068"/>
                <a:gd name="connsiteX1" fmla="*/ 1891 w 16737"/>
                <a:gd name="connsiteY1" fmla="*/ 17 h 14068"/>
                <a:gd name="connsiteX2" fmla="*/ 1891 w 16737"/>
                <a:gd name="connsiteY2" fmla="*/ 17 h 14068"/>
                <a:gd name="connsiteX3" fmla="*/ 187 w 16737"/>
                <a:gd name="connsiteY3" fmla="*/ 1386 h 14068"/>
                <a:gd name="connsiteX4" fmla="*/ 1 w 16737"/>
                <a:gd name="connsiteY4" fmla="*/ 12239 h 14068"/>
                <a:gd name="connsiteX5" fmla="*/ 1 w 16737"/>
                <a:gd name="connsiteY5" fmla="*/ 12239 h 14068"/>
                <a:gd name="connsiteX6" fmla="*/ 1618 w 16737"/>
                <a:gd name="connsiteY6" fmla="*/ 13804 h 14068"/>
                <a:gd name="connsiteX7" fmla="*/ 3135 w 16737"/>
                <a:gd name="connsiteY7" fmla="*/ 13833 h 14068"/>
                <a:gd name="connsiteX8" fmla="*/ 3323 w 16737"/>
                <a:gd name="connsiteY8" fmla="*/ 13782 h 14068"/>
                <a:gd name="connsiteX9" fmla="*/ 5777 w 16737"/>
                <a:gd name="connsiteY9" fmla="*/ 13854 h 14068"/>
                <a:gd name="connsiteX10" fmla="*/ 4215 w 16737"/>
                <a:gd name="connsiteY10" fmla="*/ 13820 h 14068"/>
                <a:gd name="connsiteX11" fmla="*/ 2607 w 16737"/>
                <a:gd name="connsiteY11" fmla="*/ 13924 h 14068"/>
                <a:gd name="connsiteX12" fmla="*/ 5237 w 16737"/>
                <a:gd name="connsiteY12" fmla="*/ 13876 h 14068"/>
                <a:gd name="connsiteX13" fmla="*/ 15000 w 16737"/>
                <a:gd name="connsiteY13" fmla="*/ 14068 h 14068"/>
                <a:gd name="connsiteX14" fmla="*/ 15000 w 16737"/>
                <a:gd name="connsiteY14" fmla="*/ 14068 h 14068"/>
                <a:gd name="connsiteX15" fmla="*/ 16327 w 16737"/>
                <a:gd name="connsiteY15" fmla="*/ 12767 h 14068"/>
                <a:gd name="connsiteX16" fmla="*/ 16736 w 16737"/>
                <a:gd name="connsiteY16" fmla="*/ 3382 h 14068"/>
                <a:gd name="connsiteX17" fmla="*/ 16736 w 16737"/>
                <a:gd name="connsiteY17" fmla="*/ 3382 h 14068"/>
                <a:gd name="connsiteX18" fmla="*/ 15508 w 16737"/>
                <a:gd name="connsiteY18" fmla="*/ 1835 h 14068"/>
                <a:gd name="connsiteX0" fmla="*/ 15508 w 16737"/>
                <a:gd name="connsiteY0" fmla="*/ 1835 h 14068"/>
                <a:gd name="connsiteX1" fmla="*/ 1891 w 16737"/>
                <a:gd name="connsiteY1" fmla="*/ 17 h 14068"/>
                <a:gd name="connsiteX2" fmla="*/ 1891 w 16737"/>
                <a:gd name="connsiteY2" fmla="*/ 17 h 14068"/>
                <a:gd name="connsiteX3" fmla="*/ 187 w 16737"/>
                <a:gd name="connsiteY3" fmla="*/ 1386 h 14068"/>
                <a:gd name="connsiteX4" fmla="*/ 1 w 16737"/>
                <a:gd name="connsiteY4" fmla="*/ 12239 h 14068"/>
                <a:gd name="connsiteX5" fmla="*/ 1 w 16737"/>
                <a:gd name="connsiteY5" fmla="*/ 12239 h 14068"/>
                <a:gd name="connsiteX6" fmla="*/ 1618 w 16737"/>
                <a:gd name="connsiteY6" fmla="*/ 13804 h 14068"/>
                <a:gd name="connsiteX7" fmla="*/ 3135 w 16737"/>
                <a:gd name="connsiteY7" fmla="*/ 13833 h 14068"/>
                <a:gd name="connsiteX8" fmla="*/ 3323 w 16737"/>
                <a:gd name="connsiteY8" fmla="*/ 13782 h 14068"/>
                <a:gd name="connsiteX9" fmla="*/ 5805 w 16737"/>
                <a:gd name="connsiteY9" fmla="*/ 13961 h 14068"/>
                <a:gd name="connsiteX10" fmla="*/ 4215 w 16737"/>
                <a:gd name="connsiteY10" fmla="*/ 13820 h 14068"/>
                <a:gd name="connsiteX11" fmla="*/ 2607 w 16737"/>
                <a:gd name="connsiteY11" fmla="*/ 13924 h 14068"/>
                <a:gd name="connsiteX12" fmla="*/ 5237 w 16737"/>
                <a:gd name="connsiteY12" fmla="*/ 13876 h 14068"/>
                <a:gd name="connsiteX13" fmla="*/ 15000 w 16737"/>
                <a:gd name="connsiteY13" fmla="*/ 14068 h 14068"/>
                <a:gd name="connsiteX14" fmla="*/ 15000 w 16737"/>
                <a:gd name="connsiteY14" fmla="*/ 14068 h 14068"/>
                <a:gd name="connsiteX15" fmla="*/ 16327 w 16737"/>
                <a:gd name="connsiteY15" fmla="*/ 12767 h 14068"/>
                <a:gd name="connsiteX16" fmla="*/ 16736 w 16737"/>
                <a:gd name="connsiteY16" fmla="*/ 3382 h 14068"/>
                <a:gd name="connsiteX17" fmla="*/ 16736 w 16737"/>
                <a:gd name="connsiteY17" fmla="*/ 3382 h 14068"/>
                <a:gd name="connsiteX18" fmla="*/ 15508 w 16737"/>
                <a:gd name="connsiteY18" fmla="*/ 1835 h 14068"/>
                <a:gd name="connsiteX0" fmla="*/ 15508 w 16737"/>
                <a:gd name="connsiteY0" fmla="*/ 1835 h 14068"/>
                <a:gd name="connsiteX1" fmla="*/ 1891 w 16737"/>
                <a:gd name="connsiteY1" fmla="*/ 17 h 14068"/>
                <a:gd name="connsiteX2" fmla="*/ 1891 w 16737"/>
                <a:gd name="connsiteY2" fmla="*/ 17 h 14068"/>
                <a:gd name="connsiteX3" fmla="*/ 187 w 16737"/>
                <a:gd name="connsiteY3" fmla="*/ 1386 h 14068"/>
                <a:gd name="connsiteX4" fmla="*/ 1 w 16737"/>
                <a:gd name="connsiteY4" fmla="*/ 12239 h 14068"/>
                <a:gd name="connsiteX5" fmla="*/ 1 w 16737"/>
                <a:gd name="connsiteY5" fmla="*/ 12239 h 14068"/>
                <a:gd name="connsiteX6" fmla="*/ 1618 w 16737"/>
                <a:gd name="connsiteY6" fmla="*/ 13804 h 14068"/>
                <a:gd name="connsiteX7" fmla="*/ 3135 w 16737"/>
                <a:gd name="connsiteY7" fmla="*/ 13833 h 14068"/>
                <a:gd name="connsiteX8" fmla="*/ 3323 w 16737"/>
                <a:gd name="connsiteY8" fmla="*/ 13782 h 14068"/>
                <a:gd name="connsiteX9" fmla="*/ 5805 w 16737"/>
                <a:gd name="connsiteY9" fmla="*/ 13961 h 14068"/>
                <a:gd name="connsiteX10" fmla="*/ 4215 w 16737"/>
                <a:gd name="connsiteY10" fmla="*/ 13820 h 14068"/>
                <a:gd name="connsiteX11" fmla="*/ 2607 w 16737"/>
                <a:gd name="connsiteY11" fmla="*/ 13924 h 14068"/>
                <a:gd name="connsiteX12" fmla="*/ 6336 w 16737"/>
                <a:gd name="connsiteY12" fmla="*/ 13912 h 14068"/>
                <a:gd name="connsiteX13" fmla="*/ 15000 w 16737"/>
                <a:gd name="connsiteY13" fmla="*/ 14068 h 14068"/>
                <a:gd name="connsiteX14" fmla="*/ 15000 w 16737"/>
                <a:gd name="connsiteY14" fmla="*/ 14068 h 14068"/>
                <a:gd name="connsiteX15" fmla="*/ 16327 w 16737"/>
                <a:gd name="connsiteY15" fmla="*/ 12767 h 14068"/>
                <a:gd name="connsiteX16" fmla="*/ 16736 w 16737"/>
                <a:gd name="connsiteY16" fmla="*/ 3382 h 14068"/>
                <a:gd name="connsiteX17" fmla="*/ 16736 w 16737"/>
                <a:gd name="connsiteY17" fmla="*/ 3382 h 14068"/>
                <a:gd name="connsiteX18" fmla="*/ 15508 w 16737"/>
                <a:gd name="connsiteY18" fmla="*/ 1835 h 14068"/>
                <a:gd name="connsiteX0" fmla="*/ 15508 w 16737"/>
                <a:gd name="connsiteY0" fmla="*/ 1835 h 14068"/>
                <a:gd name="connsiteX1" fmla="*/ 1891 w 16737"/>
                <a:gd name="connsiteY1" fmla="*/ 17 h 14068"/>
                <a:gd name="connsiteX2" fmla="*/ 1891 w 16737"/>
                <a:gd name="connsiteY2" fmla="*/ 17 h 14068"/>
                <a:gd name="connsiteX3" fmla="*/ 187 w 16737"/>
                <a:gd name="connsiteY3" fmla="*/ 1386 h 14068"/>
                <a:gd name="connsiteX4" fmla="*/ 1 w 16737"/>
                <a:gd name="connsiteY4" fmla="*/ 12239 h 14068"/>
                <a:gd name="connsiteX5" fmla="*/ 1 w 16737"/>
                <a:gd name="connsiteY5" fmla="*/ 12239 h 14068"/>
                <a:gd name="connsiteX6" fmla="*/ 1618 w 16737"/>
                <a:gd name="connsiteY6" fmla="*/ 13804 h 14068"/>
                <a:gd name="connsiteX7" fmla="*/ 3135 w 16737"/>
                <a:gd name="connsiteY7" fmla="*/ 13833 h 14068"/>
                <a:gd name="connsiteX8" fmla="*/ 3323 w 16737"/>
                <a:gd name="connsiteY8" fmla="*/ 13782 h 14068"/>
                <a:gd name="connsiteX9" fmla="*/ 5805 w 16737"/>
                <a:gd name="connsiteY9" fmla="*/ 13961 h 14068"/>
                <a:gd name="connsiteX10" fmla="*/ 4215 w 16737"/>
                <a:gd name="connsiteY10" fmla="*/ 13820 h 14068"/>
                <a:gd name="connsiteX11" fmla="*/ 2607 w 16737"/>
                <a:gd name="connsiteY11" fmla="*/ 13924 h 14068"/>
                <a:gd name="connsiteX12" fmla="*/ 6336 w 16737"/>
                <a:gd name="connsiteY12" fmla="*/ 13912 h 14068"/>
                <a:gd name="connsiteX13" fmla="*/ 15000 w 16737"/>
                <a:gd name="connsiteY13" fmla="*/ 14068 h 14068"/>
                <a:gd name="connsiteX14" fmla="*/ 15000 w 16737"/>
                <a:gd name="connsiteY14" fmla="*/ 14068 h 14068"/>
                <a:gd name="connsiteX15" fmla="*/ 16327 w 16737"/>
                <a:gd name="connsiteY15" fmla="*/ 12767 h 14068"/>
                <a:gd name="connsiteX16" fmla="*/ 16736 w 16737"/>
                <a:gd name="connsiteY16" fmla="*/ 3382 h 14068"/>
                <a:gd name="connsiteX17" fmla="*/ 16736 w 16737"/>
                <a:gd name="connsiteY17" fmla="*/ 3382 h 14068"/>
                <a:gd name="connsiteX18" fmla="*/ 15508 w 16737"/>
                <a:gd name="connsiteY18" fmla="*/ 1835 h 14068"/>
                <a:gd name="connsiteX0" fmla="*/ 15508 w 16737"/>
                <a:gd name="connsiteY0" fmla="*/ 1835 h 14068"/>
                <a:gd name="connsiteX1" fmla="*/ 1891 w 16737"/>
                <a:gd name="connsiteY1" fmla="*/ 17 h 14068"/>
                <a:gd name="connsiteX2" fmla="*/ 1891 w 16737"/>
                <a:gd name="connsiteY2" fmla="*/ 17 h 14068"/>
                <a:gd name="connsiteX3" fmla="*/ 187 w 16737"/>
                <a:gd name="connsiteY3" fmla="*/ 1386 h 14068"/>
                <a:gd name="connsiteX4" fmla="*/ 1 w 16737"/>
                <a:gd name="connsiteY4" fmla="*/ 12239 h 14068"/>
                <a:gd name="connsiteX5" fmla="*/ 1 w 16737"/>
                <a:gd name="connsiteY5" fmla="*/ 12239 h 14068"/>
                <a:gd name="connsiteX6" fmla="*/ 1618 w 16737"/>
                <a:gd name="connsiteY6" fmla="*/ 13804 h 14068"/>
                <a:gd name="connsiteX7" fmla="*/ 3135 w 16737"/>
                <a:gd name="connsiteY7" fmla="*/ 13833 h 14068"/>
                <a:gd name="connsiteX8" fmla="*/ 3323 w 16737"/>
                <a:gd name="connsiteY8" fmla="*/ 13782 h 14068"/>
                <a:gd name="connsiteX9" fmla="*/ 5805 w 16737"/>
                <a:gd name="connsiteY9" fmla="*/ 13961 h 14068"/>
                <a:gd name="connsiteX10" fmla="*/ 4215 w 16737"/>
                <a:gd name="connsiteY10" fmla="*/ 13820 h 14068"/>
                <a:gd name="connsiteX11" fmla="*/ 1300 w 16737"/>
                <a:gd name="connsiteY11" fmla="*/ 13791 h 14068"/>
                <a:gd name="connsiteX12" fmla="*/ 6336 w 16737"/>
                <a:gd name="connsiteY12" fmla="*/ 13912 h 14068"/>
                <a:gd name="connsiteX13" fmla="*/ 15000 w 16737"/>
                <a:gd name="connsiteY13" fmla="*/ 14068 h 14068"/>
                <a:gd name="connsiteX14" fmla="*/ 15000 w 16737"/>
                <a:gd name="connsiteY14" fmla="*/ 14068 h 14068"/>
                <a:gd name="connsiteX15" fmla="*/ 16327 w 16737"/>
                <a:gd name="connsiteY15" fmla="*/ 12767 h 14068"/>
                <a:gd name="connsiteX16" fmla="*/ 16736 w 16737"/>
                <a:gd name="connsiteY16" fmla="*/ 3382 h 14068"/>
                <a:gd name="connsiteX17" fmla="*/ 16736 w 16737"/>
                <a:gd name="connsiteY17" fmla="*/ 3382 h 14068"/>
                <a:gd name="connsiteX18" fmla="*/ 15508 w 16737"/>
                <a:gd name="connsiteY18" fmla="*/ 1835 h 1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37" h="14068">
                  <a:moveTo>
                    <a:pt x="15508" y="1835"/>
                  </a:moveTo>
                  <a:lnTo>
                    <a:pt x="1891" y="17"/>
                  </a:lnTo>
                  <a:lnTo>
                    <a:pt x="1891" y="17"/>
                  </a:lnTo>
                  <a:cubicBezTo>
                    <a:pt x="970" y="-108"/>
                    <a:pt x="202" y="506"/>
                    <a:pt x="187" y="1386"/>
                  </a:cubicBezTo>
                  <a:lnTo>
                    <a:pt x="1" y="12239"/>
                  </a:lnTo>
                  <a:lnTo>
                    <a:pt x="1" y="12239"/>
                  </a:lnTo>
                  <a:cubicBezTo>
                    <a:pt x="-14" y="13086"/>
                    <a:pt x="714" y="13787"/>
                    <a:pt x="1618" y="13804"/>
                  </a:cubicBezTo>
                  <a:lnTo>
                    <a:pt x="3135" y="13833"/>
                  </a:lnTo>
                  <a:lnTo>
                    <a:pt x="3323" y="13782"/>
                  </a:lnTo>
                  <a:cubicBezTo>
                    <a:pt x="1554" y="14220"/>
                    <a:pt x="7201" y="13487"/>
                    <a:pt x="5805" y="13961"/>
                  </a:cubicBezTo>
                  <a:cubicBezTo>
                    <a:pt x="5782" y="14029"/>
                    <a:pt x="4160" y="13865"/>
                    <a:pt x="4215" y="13820"/>
                  </a:cubicBezTo>
                  <a:cubicBezTo>
                    <a:pt x="4010" y="13767"/>
                    <a:pt x="1836" y="13756"/>
                    <a:pt x="1300" y="13791"/>
                  </a:cubicBezTo>
                  <a:lnTo>
                    <a:pt x="6336" y="13912"/>
                  </a:lnTo>
                  <a:lnTo>
                    <a:pt x="15000" y="14068"/>
                  </a:lnTo>
                  <a:lnTo>
                    <a:pt x="15000" y="14068"/>
                  </a:lnTo>
                  <a:cubicBezTo>
                    <a:pt x="15705" y="14083"/>
                    <a:pt x="16295" y="13499"/>
                    <a:pt x="16327" y="12767"/>
                  </a:cubicBezTo>
                  <a:cubicBezTo>
                    <a:pt x="16463" y="9639"/>
                    <a:pt x="16600" y="6510"/>
                    <a:pt x="16736" y="3382"/>
                  </a:cubicBezTo>
                  <a:lnTo>
                    <a:pt x="16736" y="3382"/>
                  </a:lnTo>
                  <a:cubicBezTo>
                    <a:pt x="16767" y="2624"/>
                    <a:pt x="16221" y="1930"/>
                    <a:pt x="15508" y="1835"/>
                  </a:cubicBezTo>
                </a:path>
              </a:pathLst>
            </a:custGeom>
            <a:solidFill>
              <a:srgbClr val="25578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Freeform 4"/>
            <p:cNvSpPr>
              <a:spLocks noChangeArrowheads="1"/>
            </p:cNvSpPr>
            <p:nvPr/>
          </p:nvSpPr>
          <p:spPr bwMode="auto">
            <a:xfrm>
              <a:off x="8171347" y="3792654"/>
              <a:ext cx="2920568" cy="1960883"/>
            </a:xfrm>
            <a:custGeom>
              <a:avLst/>
              <a:gdLst>
                <a:gd name="T0" fmla="*/ 13593 w 15027"/>
                <a:gd name="T1" fmla="*/ 12316 h 12808"/>
                <a:gd name="T2" fmla="*/ 1763 w 15027"/>
                <a:gd name="T3" fmla="*/ 12784 h 12808"/>
                <a:gd name="T4" fmla="*/ 1763 w 15027"/>
                <a:gd name="T5" fmla="*/ 12784 h 12808"/>
                <a:gd name="T6" fmla="*/ 565 w 15027"/>
                <a:gd name="T7" fmla="*/ 11653 h 12808"/>
                <a:gd name="T8" fmla="*/ 42 w 15027"/>
                <a:gd name="T9" fmla="*/ 3361 h 12808"/>
                <a:gd name="T10" fmla="*/ 42 w 15027"/>
                <a:gd name="T11" fmla="*/ 3361 h 12808"/>
                <a:gd name="T12" fmla="*/ 1100 w 15027"/>
                <a:gd name="T13" fmla="*/ 1973 h 12808"/>
                <a:gd name="T14" fmla="*/ 13111 w 15027"/>
                <a:gd name="T15" fmla="*/ 125 h 12808"/>
                <a:gd name="T16" fmla="*/ 13111 w 15027"/>
                <a:gd name="T17" fmla="*/ 125 h 12808"/>
                <a:gd name="T18" fmla="*/ 14643 w 15027"/>
                <a:gd name="T19" fmla="*/ 1308 h 12808"/>
                <a:gd name="T20" fmla="*/ 14997 w 15027"/>
                <a:gd name="T21" fmla="*/ 10904 h 12808"/>
                <a:gd name="T22" fmla="*/ 14997 w 15027"/>
                <a:gd name="T23" fmla="*/ 10904 h 12808"/>
                <a:gd name="T24" fmla="*/ 13593 w 15027"/>
                <a:gd name="T25" fmla="*/ 12316 h 1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27" h="12808">
                  <a:moveTo>
                    <a:pt x="13593" y="12316"/>
                  </a:moveTo>
                  <a:lnTo>
                    <a:pt x="1763" y="12784"/>
                  </a:lnTo>
                  <a:lnTo>
                    <a:pt x="1763" y="12784"/>
                  </a:lnTo>
                  <a:cubicBezTo>
                    <a:pt x="1138" y="12807"/>
                    <a:pt x="607" y="12303"/>
                    <a:pt x="565" y="11653"/>
                  </a:cubicBezTo>
                  <a:lnTo>
                    <a:pt x="42" y="3361"/>
                  </a:lnTo>
                  <a:lnTo>
                    <a:pt x="42" y="3361"/>
                  </a:lnTo>
                  <a:cubicBezTo>
                    <a:pt x="0" y="2690"/>
                    <a:pt x="469" y="2068"/>
                    <a:pt x="1100" y="1973"/>
                  </a:cubicBezTo>
                  <a:lnTo>
                    <a:pt x="13111" y="125"/>
                  </a:lnTo>
                  <a:lnTo>
                    <a:pt x="13111" y="125"/>
                  </a:lnTo>
                  <a:cubicBezTo>
                    <a:pt x="13924" y="0"/>
                    <a:pt x="14614" y="529"/>
                    <a:pt x="14643" y="1308"/>
                  </a:cubicBezTo>
                  <a:lnTo>
                    <a:pt x="14997" y="10904"/>
                  </a:lnTo>
                  <a:lnTo>
                    <a:pt x="14997" y="10904"/>
                  </a:lnTo>
                  <a:cubicBezTo>
                    <a:pt x="15026" y="11653"/>
                    <a:pt x="14391" y="12284"/>
                    <a:pt x="13593" y="12316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Formação de profissionais </a:t>
              </a:r>
            </a:p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engajados com o projeto </a:t>
              </a:r>
            </a:p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 organização e com</a:t>
              </a:r>
            </a:p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identificação com </a:t>
              </a:r>
            </a:p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as organizações</a:t>
              </a:r>
            </a:p>
          </p:txBody>
        </p:sp>
        <p:sp>
          <p:nvSpPr>
            <p:cNvPr id="35" name="Forma Livre 34"/>
            <p:cNvSpPr/>
            <p:nvPr/>
          </p:nvSpPr>
          <p:spPr>
            <a:xfrm>
              <a:off x="8354907" y="5765171"/>
              <a:ext cx="1425787" cy="165946"/>
            </a:xfrm>
            <a:custGeom>
              <a:avLst/>
              <a:gdLst>
                <a:gd name="connsiteX0" fmla="*/ 16934 w 1425787"/>
                <a:gd name="connsiteY0" fmla="*/ 142240 h 165946"/>
                <a:gd name="connsiteX1" fmla="*/ 1178560 w 1425787"/>
                <a:gd name="connsiteY1" fmla="*/ 165946 h 165946"/>
                <a:gd name="connsiteX2" fmla="*/ 1212427 w 1425787"/>
                <a:gd name="connsiteY2" fmla="*/ 162560 h 165946"/>
                <a:gd name="connsiteX3" fmla="*/ 1236134 w 1425787"/>
                <a:gd name="connsiteY3" fmla="*/ 159173 h 165946"/>
                <a:gd name="connsiteX4" fmla="*/ 1263227 w 1425787"/>
                <a:gd name="connsiteY4" fmla="*/ 162560 h 165946"/>
                <a:gd name="connsiteX5" fmla="*/ 1425787 w 1425787"/>
                <a:gd name="connsiteY5" fmla="*/ 159173 h 165946"/>
                <a:gd name="connsiteX6" fmla="*/ 1378374 w 1425787"/>
                <a:gd name="connsiteY6" fmla="*/ 0 h 165946"/>
                <a:gd name="connsiteX7" fmla="*/ 0 w 1425787"/>
                <a:gd name="connsiteY7" fmla="*/ 71120 h 165946"/>
                <a:gd name="connsiteX8" fmla="*/ 16934 w 1425787"/>
                <a:gd name="connsiteY8" fmla="*/ 142240 h 16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5787" h="165946">
                  <a:moveTo>
                    <a:pt x="16934" y="142240"/>
                  </a:moveTo>
                  <a:lnTo>
                    <a:pt x="1178560" y="165946"/>
                  </a:lnTo>
                  <a:lnTo>
                    <a:pt x="1212427" y="162560"/>
                  </a:lnTo>
                  <a:cubicBezTo>
                    <a:pt x="1220355" y="161627"/>
                    <a:pt x="1228151" y="159173"/>
                    <a:pt x="1236134" y="159173"/>
                  </a:cubicBezTo>
                  <a:cubicBezTo>
                    <a:pt x="1245235" y="159173"/>
                    <a:pt x="1254196" y="161431"/>
                    <a:pt x="1263227" y="162560"/>
                  </a:cubicBezTo>
                  <a:cubicBezTo>
                    <a:pt x="1419013" y="159098"/>
                    <a:pt x="1364814" y="159173"/>
                    <a:pt x="1425787" y="159173"/>
                  </a:cubicBezTo>
                  <a:lnTo>
                    <a:pt x="1378374" y="0"/>
                  </a:lnTo>
                  <a:lnTo>
                    <a:pt x="0" y="71120"/>
                  </a:lnTo>
                  <a:lnTo>
                    <a:pt x="16934" y="142240"/>
                  </a:lnTo>
                  <a:close/>
                </a:path>
              </a:pathLst>
            </a:custGeom>
            <a:solidFill>
              <a:srgbClr val="2557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Forma Livre 35"/>
            <p:cNvSpPr/>
            <p:nvPr/>
          </p:nvSpPr>
          <p:spPr>
            <a:xfrm>
              <a:off x="4044778" y="4580238"/>
              <a:ext cx="4168346" cy="1120346"/>
            </a:xfrm>
            <a:custGeom>
              <a:avLst/>
              <a:gdLst>
                <a:gd name="connsiteX0" fmla="*/ 4094206 w 4168346"/>
                <a:gd name="connsiteY0" fmla="*/ 1046205 h 1120346"/>
                <a:gd name="connsiteX1" fmla="*/ 4094206 w 4168346"/>
                <a:gd name="connsiteY1" fmla="*/ 1046205 h 1120346"/>
                <a:gd name="connsiteX2" fmla="*/ 0 w 4168346"/>
                <a:gd name="connsiteY2" fmla="*/ 0 h 1120346"/>
                <a:gd name="connsiteX3" fmla="*/ 4168346 w 4168346"/>
                <a:gd name="connsiteY3" fmla="*/ 955589 h 1120346"/>
                <a:gd name="connsiteX4" fmla="*/ 4168346 w 4168346"/>
                <a:gd name="connsiteY4" fmla="*/ 1120346 h 1120346"/>
                <a:gd name="connsiteX5" fmla="*/ 4094206 w 4168346"/>
                <a:gd name="connsiteY5" fmla="*/ 1046205 h 112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8346" h="1120346">
                  <a:moveTo>
                    <a:pt x="4094206" y="1046205"/>
                  </a:moveTo>
                  <a:lnTo>
                    <a:pt x="4094206" y="1046205"/>
                  </a:lnTo>
                  <a:lnTo>
                    <a:pt x="0" y="0"/>
                  </a:lnTo>
                  <a:lnTo>
                    <a:pt x="4168346" y="955589"/>
                  </a:lnTo>
                  <a:lnTo>
                    <a:pt x="4168346" y="1120346"/>
                  </a:lnTo>
                  <a:lnTo>
                    <a:pt x="4094206" y="1046205"/>
                  </a:lnTo>
                  <a:close/>
                </a:path>
              </a:pathLst>
            </a:custGeom>
            <a:solidFill>
              <a:srgbClr val="2557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041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777" y="2653098"/>
            <a:ext cx="4449591" cy="27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65016" y="779318"/>
            <a:ext cx="512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O que é Aprendizagem?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1500" y="1634833"/>
            <a:ext cx="596438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Formação </a:t>
            </a:r>
            <a:r>
              <a:rPr lang="pt-BR" sz="2800" b="1" dirty="0">
                <a:solidFill>
                  <a:srgbClr val="0070C0"/>
                </a:solidFill>
              </a:rPr>
              <a:t>técnico-profissional metódica </a:t>
            </a:r>
            <a:r>
              <a:rPr lang="pt-BR" sz="2400" dirty="0"/>
              <a:t>de adolescentes e jovens, desenvolvida por meio de </a:t>
            </a:r>
            <a:r>
              <a:rPr lang="pt-BR" sz="2800" b="1" dirty="0">
                <a:solidFill>
                  <a:srgbClr val="0070C0"/>
                </a:solidFill>
              </a:rPr>
              <a:t>atividades teóricas e práticas</a:t>
            </a:r>
            <a:r>
              <a:rPr lang="pt-BR" sz="2800" dirty="0"/>
              <a:t> </a:t>
            </a:r>
            <a:r>
              <a:rPr lang="pt-BR" sz="2400" dirty="0"/>
              <a:t>e que são organizadas em tarefas de </a:t>
            </a:r>
            <a:r>
              <a:rPr lang="pt-BR" sz="2800" b="1" dirty="0">
                <a:solidFill>
                  <a:srgbClr val="0070C0"/>
                </a:solidFill>
              </a:rPr>
              <a:t>complexidade progressiva</a:t>
            </a:r>
            <a:r>
              <a:rPr lang="pt-BR" sz="2400" dirty="0"/>
              <a:t>. Tais atividades são implementada por meio de um </a:t>
            </a:r>
            <a:r>
              <a:rPr lang="pt-BR" sz="2800" b="1" dirty="0">
                <a:solidFill>
                  <a:srgbClr val="0070C0"/>
                </a:solidFill>
              </a:rPr>
              <a:t>contrato de aprendizagem</a:t>
            </a:r>
            <a:r>
              <a:rPr lang="pt-BR" sz="2400" dirty="0"/>
              <a:t>, com base em programas organizados e desenvolvidos sob a orientação e responsabilidade de </a:t>
            </a:r>
            <a:r>
              <a:rPr lang="pt-BR" sz="2800" b="1" dirty="0">
                <a:solidFill>
                  <a:srgbClr val="0070C0"/>
                </a:solidFill>
              </a:rPr>
              <a:t>entidades habilitadas</a:t>
            </a:r>
            <a:r>
              <a:rPr lang="pt-BR" sz="2400" dirty="0"/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3618496-5632-554C-B36F-E464F2A9F97A}"/>
              </a:ext>
            </a:extLst>
          </p:cNvPr>
          <p:cNvSpPr txBox="1"/>
          <p:nvPr/>
        </p:nvSpPr>
        <p:spPr>
          <a:xfrm>
            <a:off x="2847786" y="5695978"/>
            <a:ext cx="413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Manual da Aprendizagem, MTE,2014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5374503" y="411144"/>
            <a:ext cx="5385682" cy="2814118"/>
            <a:chOff x="5374503" y="411144"/>
            <a:chExt cx="5385682" cy="2814118"/>
          </a:xfrm>
        </p:grpSpPr>
        <p:sp>
          <p:nvSpPr>
            <p:cNvPr id="22" name="Freeform 2"/>
            <p:cNvSpPr>
              <a:spLocks noChangeArrowheads="1"/>
            </p:cNvSpPr>
            <p:nvPr/>
          </p:nvSpPr>
          <p:spPr bwMode="auto">
            <a:xfrm>
              <a:off x="7507869" y="411144"/>
              <a:ext cx="3252316" cy="2154179"/>
            </a:xfrm>
            <a:custGeom>
              <a:avLst/>
              <a:gdLst>
                <a:gd name="T0" fmla="*/ 15522 w 16785"/>
                <a:gd name="T1" fmla="*/ 1943 h 16199"/>
                <a:gd name="T2" fmla="*/ 1907 w 16785"/>
                <a:gd name="T3" fmla="*/ 123 h 16199"/>
                <a:gd name="T4" fmla="*/ 1907 w 16785"/>
                <a:gd name="T5" fmla="*/ 123 h 16199"/>
                <a:gd name="T6" fmla="*/ 201 w 16785"/>
                <a:gd name="T7" fmla="*/ 1492 h 16199"/>
                <a:gd name="T8" fmla="*/ 15 w 16785"/>
                <a:gd name="T9" fmla="*/ 12346 h 16199"/>
                <a:gd name="T10" fmla="*/ 15 w 16785"/>
                <a:gd name="T11" fmla="*/ 12346 h 16199"/>
                <a:gd name="T12" fmla="*/ 1632 w 16785"/>
                <a:gd name="T13" fmla="*/ 13910 h 16199"/>
                <a:gd name="T14" fmla="*/ 3152 w 16785"/>
                <a:gd name="T15" fmla="*/ 13942 h 16199"/>
                <a:gd name="T16" fmla="*/ 2420 w 16785"/>
                <a:gd name="T17" fmla="*/ 16073 h 16199"/>
                <a:gd name="T18" fmla="*/ 2420 w 16785"/>
                <a:gd name="T19" fmla="*/ 16073 h 16199"/>
                <a:gd name="T20" fmla="*/ 2532 w 16785"/>
                <a:gd name="T21" fmla="*/ 16154 h 16199"/>
                <a:gd name="T22" fmla="*/ 2532 w 16785"/>
                <a:gd name="T23" fmla="*/ 16154 h 16199"/>
                <a:gd name="T24" fmla="*/ 5252 w 16785"/>
                <a:gd name="T25" fmla="*/ 13982 h 16199"/>
                <a:gd name="T26" fmla="*/ 15015 w 16785"/>
                <a:gd name="T27" fmla="*/ 14177 h 16199"/>
                <a:gd name="T28" fmla="*/ 15015 w 16785"/>
                <a:gd name="T29" fmla="*/ 14177 h 16199"/>
                <a:gd name="T30" fmla="*/ 16342 w 16785"/>
                <a:gd name="T31" fmla="*/ 12873 h 16199"/>
                <a:gd name="T32" fmla="*/ 16750 w 16785"/>
                <a:gd name="T33" fmla="*/ 3488 h 16199"/>
                <a:gd name="T34" fmla="*/ 16750 w 16785"/>
                <a:gd name="T35" fmla="*/ 3488 h 16199"/>
                <a:gd name="T36" fmla="*/ 15522 w 16785"/>
                <a:gd name="T37" fmla="*/ 1943 h 16199"/>
                <a:gd name="connsiteX0" fmla="*/ 15508 w 16737"/>
                <a:gd name="connsiteY0" fmla="*/ 1836 h 16062"/>
                <a:gd name="connsiteX1" fmla="*/ 1893 w 16737"/>
                <a:gd name="connsiteY1" fmla="*/ 16 h 16062"/>
                <a:gd name="connsiteX2" fmla="*/ 1893 w 16737"/>
                <a:gd name="connsiteY2" fmla="*/ 16 h 16062"/>
                <a:gd name="connsiteX3" fmla="*/ 187 w 16737"/>
                <a:gd name="connsiteY3" fmla="*/ 1385 h 16062"/>
                <a:gd name="connsiteX4" fmla="*/ 1 w 16737"/>
                <a:gd name="connsiteY4" fmla="*/ 12239 h 16062"/>
                <a:gd name="connsiteX5" fmla="*/ 1 w 16737"/>
                <a:gd name="connsiteY5" fmla="*/ 12239 h 16062"/>
                <a:gd name="connsiteX6" fmla="*/ 1618 w 16737"/>
                <a:gd name="connsiteY6" fmla="*/ 13803 h 16062"/>
                <a:gd name="connsiteX7" fmla="*/ 3138 w 16737"/>
                <a:gd name="connsiteY7" fmla="*/ 13835 h 16062"/>
                <a:gd name="connsiteX8" fmla="*/ 2406 w 16737"/>
                <a:gd name="connsiteY8" fmla="*/ 15966 h 16062"/>
                <a:gd name="connsiteX9" fmla="*/ 2406 w 16737"/>
                <a:gd name="connsiteY9" fmla="*/ 15966 h 16062"/>
                <a:gd name="connsiteX10" fmla="*/ 2518 w 16737"/>
                <a:gd name="connsiteY10" fmla="*/ 16047 h 16062"/>
                <a:gd name="connsiteX11" fmla="*/ 3895 w 16737"/>
                <a:gd name="connsiteY11" fmla="*/ 13170 h 16062"/>
                <a:gd name="connsiteX12" fmla="*/ 5238 w 16737"/>
                <a:gd name="connsiteY12" fmla="*/ 13875 h 16062"/>
                <a:gd name="connsiteX13" fmla="*/ 15001 w 16737"/>
                <a:gd name="connsiteY13" fmla="*/ 14070 h 16062"/>
                <a:gd name="connsiteX14" fmla="*/ 15001 w 16737"/>
                <a:gd name="connsiteY14" fmla="*/ 14070 h 16062"/>
                <a:gd name="connsiteX15" fmla="*/ 16328 w 16737"/>
                <a:gd name="connsiteY15" fmla="*/ 12766 h 16062"/>
                <a:gd name="connsiteX16" fmla="*/ 16736 w 16737"/>
                <a:gd name="connsiteY16" fmla="*/ 3381 h 16062"/>
                <a:gd name="connsiteX17" fmla="*/ 16736 w 16737"/>
                <a:gd name="connsiteY17" fmla="*/ 3381 h 16062"/>
                <a:gd name="connsiteX18" fmla="*/ 15508 w 16737"/>
                <a:gd name="connsiteY18" fmla="*/ 1836 h 16062"/>
                <a:gd name="connsiteX0" fmla="*/ 15508 w 16737"/>
                <a:gd name="connsiteY0" fmla="*/ 1836 h 15967"/>
                <a:gd name="connsiteX1" fmla="*/ 1893 w 16737"/>
                <a:gd name="connsiteY1" fmla="*/ 16 h 15967"/>
                <a:gd name="connsiteX2" fmla="*/ 1893 w 16737"/>
                <a:gd name="connsiteY2" fmla="*/ 16 h 15967"/>
                <a:gd name="connsiteX3" fmla="*/ 187 w 16737"/>
                <a:gd name="connsiteY3" fmla="*/ 1385 h 15967"/>
                <a:gd name="connsiteX4" fmla="*/ 1 w 16737"/>
                <a:gd name="connsiteY4" fmla="*/ 12239 h 15967"/>
                <a:gd name="connsiteX5" fmla="*/ 1 w 16737"/>
                <a:gd name="connsiteY5" fmla="*/ 12239 h 15967"/>
                <a:gd name="connsiteX6" fmla="*/ 1618 w 16737"/>
                <a:gd name="connsiteY6" fmla="*/ 13803 h 15967"/>
                <a:gd name="connsiteX7" fmla="*/ 3138 w 16737"/>
                <a:gd name="connsiteY7" fmla="*/ 13835 h 15967"/>
                <a:gd name="connsiteX8" fmla="*/ 2406 w 16737"/>
                <a:gd name="connsiteY8" fmla="*/ 15966 h 15967"/>
                <a:gd name="connsiteX9" fmla="*/ 2406 w 16737"/>
                <a:gd name="connsiteY9" fmla="*/ 15966 h 15967"/>
                <a:gd name="connsiteX10" fmla="*/ 3350 w 16737"/>
                <a:gd name="connsiteY10" fmla="*/ 12806 h 15967"/>
                <a:gd name="connsiteX11" fmla="*/ 3895 w 16737"/>
                <a:gd name="connsiteY11" fmla="*/ 13170 h 15967"/>
                <a:gd name="connsiteX12" fmla="*/ 5238 w 16737"/>
                <a:gd name="connsiteY12" fmla="*/ 13875 h 15967"/>
                <a:gd name="connsiteX13" fmla="*/ 15001 w 16737"/>
                <a:gd name="connsiteY13" fmla="*/ 14070 h 15967"/>
                <a:gd name="connsiteX14" fmla="*/ 15001 w 16737"/>
                <a:gd name="connsiteY14" fmla="*/ 14070 h 15967"/>
                <a:gd name="connsiteX15" fmla="*/ 16328 w 16737"/>
                <a:gd name="connsiteY15" fmla="*/ 12766 h 15967"/>
                <a:gd name="connsiteX16" fmla="*/ 16736 w 16737"/>
                <a:gd name="connsiteY16" fmla="*/ 3381 h 15967"/>
                <a:gd name="connsiteX17" fmla="*/ 16736 w 16737"/>
                <a:gd name="connsiteY17" fmla="*/ 3381 h 15967"/>
                <a:gd name="connsiteX18" fmla="*/ 15508 w 16737"/>
                <a:gd name="connsiteY18" fmla="*/ 1836 h 15967"/>
                <a:gd name="connsiteX0" fmla="*/ 15508 w 16737"/>
                <a:gd name="connsiteY0" fmla="*/ 1836 h 15966"/>
                <a:gd name="connsiteX1" fmla="*/ 1893 w 16737"/>
                <a:gd name="connsiteY1" fmla="*/ 16 h 15966"/>
                <a:gd name="connsiteX2" fmla="*/ 1893 w 16737"/>
                <a:gd name="connsiteY2" fmla="*/ 16 h 15966"/>
                <a:gd name="connsiteX3" fmla="*/ 187 w 16737"/>
                <a:gd name="connsiteY3" fmla="*/ 1385 h 15966"/>
                <a:gd name="connsiteX4" fmla="*/ 1 w 16737"/>
                <a:gd name="connsiteY4" fmla="*/ 12239 h 15966"/>
                <a:gd name="connsiteX5" fmla="*/ 1 w 16737"/>
                <a:gd name="connsiteY5" fmla="*/ 12239 h 15966"/>
                <a:gd name="connsiteX6" fmla="*/ 1618 w 16737"/>
                <a:gd name="connsiteY6" fmla="*/ 13803 h 15966"/>
                <a:gd name="connsiteX7" fmla="*/ 3138 w 16737"/>
                <a:gd name="connsiteY7" fmla="*/ 13835 h 15966"/>
                <a:gd name="connsiteX8" fmla="*/ 2406 w 16737"/>
                <a:gd name="connsiteY8" fmla="*/ 15966 h 15966"/>
                <a:gd name="connsiteX9" fmla="*/ 4615 w 16737"/>
                <a:gd name="connsiteY9" fmla="*/ 12834 h 15966"/>
                <a:gd name="connsiteX10" fmla="*/ 3350 w 16737"/>
                <a:gd name="connsiteY10" fmla="*/ 12806 h 15966"/>
                <a:gd name="connsiteX11" fmla="*/ 3895 w 16737"/>
                <a:gd name="connsiteY11" fmla="*/ 13170 h 15966"/>
                <a:gd name="connsiteX12" fmla="*/ 5238 w 16737"/>
                <a:gd name="connsiteY12" fmla="*/ 13875 h 15966"/>
                <a:gd name="connsiteX13" fmla="*/ 15001 w 16737"/>
                <a:gd name="connsiteY13" fmla="*/ 14070 h 15966"/>
                <a:gd name="connsiteX14" fmla="*/ 15001 w 16737"/>
                <a:gd name="connsiteY14" fmla="*/ 14070 h 15966"/>
                <a:gd name="connsiteX15" fmla="*/ 16328 w 16737"/>
                <a:gd name="connsiteY15" fmla="*/ 12766 h 15966"/>
                <a:gd name="connsiteX16" fmla="*/ 16736 w 16737"/>
                <a:gd name="connsiteY16" fmla="*/ 3381 h 15966"/>
                <a:gd name="connsiteX17" fmla="*/ 16736 w 16737"/>
                <a:gd name="connsiteY17" fmla="*/ 3381 h 15966"/>
                <a:gd name="connsiteX18" fmla="*/ 15508 w 16737"/>
                <a:gd name="connsiteY18" fmla="*/ 1836 h 15966"/>
                <a:gd name="connsiteX0" fmla="*/ 15508 w 16737"/>
                <a:gd name="connsiteY0" fmla="*/ 1836 h 14070"/>
                <a:gd name="connsiteX1" fmla="*/ 1893 w 16737"/>
                <a:gd name="connsiteY1" fmla="*/ 16 h 14070"/>
                <a:gd name="connsiteX2" fmla="*/ 1893 w 16737"/>
                <a:gd name="connsiteY2" fmla="*/ 16 h 14070"/>
                <a:gd name="connsiteX3" fmla="*/ 187 w 16737"/>
                <a:gd name="connsiteY3" fmla="*/ 1385 h 14070"/>
                <a:gd name="connsiteX4" fmla="*/ 1 w 16737"/>
                <a:gd name="connsiteY4" fmla="*/ 12239 h 14070"/>
                <a:gd name="connsiteX5" fmla="*/ 1 w 16737"/>
                <a:gd name="connsiteY5" fmla="*/ 12239 h 14070"/>
                <a:gd name="connsiteX6" fmla="*/ 1618 w 16737"/>
                <a:gd name="connsiteY6" fmla="*/ 13803 h 14070"/>
                <a:gd name="connsiteX7" fmla="*/ 3138 w 16737"/>
                <a:gd name="connsiteY7" fmla="*/ 13835 h 14070"/>
                <a:gd name="connsiteX8" fmla="*/ 4443 w 16737"/>
                <a:gd name="connsiteY8" fmla="*/ 13817 h 14070"/>
                <a:gd name="connsiteX9" fmla="*/ 4615 w 16737"/>
                <a:gd name="connsiteY9" fmla="*/ 12834 h 14070"/>
                <a:gd name="connsiteX10" fmla="*/ 3350 w 16737"/>
                <a:gd name="connsiteY10" fmla="*/ 12806 h 14070"/>
                <a:gd name="connsiteX11" fmla="*/ 3895 w 16737"/>
                <a:gd name="connsiteY11" fmla="*/ 13170 h 14070"/>
                <a:gd name="connsiteX12" fmla="*/ 5238 w 16737"/>
                <a:gd name="connsiteY12" fmla="*/ 13875 h 14070"/>
                <a:gd name="connsiteX13" fmla="*/ 15001 w 16737"/>
                <a:gd name="connsiteY13" fmla="*/ 14070 h 14070"/>
                <a:gd name="connsiteX14" fmla="*/ 15001 w 16737"/>
                <a:gd name="connsiteY14" fmla="*/ 14070 h 14070"/>
                <a:gd name="connsiteX15" fmla="*/ 16328 w 16737"/>
                <a:gd name="connsiteY15" fmla="*/ 12766 h 14070"/>
                <a:gd name="connsiteX16" fmla="*/ 16736 w 16737"/>
                <a:gd name="connsiteY16" fmla="*/ 3381 h 14070"/>
                <a:gd name="connsiteX17" fmla="*/ 16736 w 16737"/>
                <a:gd name="connsiteY17" fmla="*/ 3381 h 14070"/>
                <a:gd name="connsiteX18" fmla="*/ 15508 w 16737"/>
                <a:gd name="connsiteY18" fmla="*/ 1836 h 1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37" h="14070">
                  <a:moveTo>
                    <a:pt x="15508" y="1836"/>
                  </a:moveTo>
                  <a:lnTo>
                    <a:pt x="1893" y="16"/>
                  </a:lnTo>
                  <a:lnTo>
                    <a:pt x="1893" y="16"/>
                  </a:lnTo>
                  <a:cubicBezTo>
                    <a:pt x="973" y="-107"/>
                    <a:pt x="202" y="507"/>
                    <a:pt x="187" y="1385"/>
                  </a:cubicBezTo>
                  <a:lnTo>
                    <a:pt x="1" y="12239"/>
                  </a:lnTo>
                  <a:lnTo>
                    <a:pt x="1" y="12239"/>
                  </a:lnTo>
                  <a:cubicBezTo>
                    <a:pt x="-14" y="13085"/>
                    <a:pt x="717" y="13786"/>
                    <a:pt x="1618" y="13803"/>
                  </a:cubicBezTo>
                  <a:lnTo>
                    <a:pt x="3138" y="13835"/>
                  </a:lnTo>
                  <a:lnTo>
                    <a:pt x="4443" y="13817"/>
                  </a:lnTo>
                  <a:cubicBezTo>
                    <a:pt x="4500" y="13489"/>
                    <a:pt x="4558" y="13162"/>
                    <a:pt x="4615" y="12834"/>
                  </a:cubicBezTo>
                  <a:cubicBezTo>
                    <a:pt x="4591" y="12902"/>
                    <a:pt x="3293" y="12850"/>
                    <a:pt x="3350" y="12806"/>
                  </a:cubicBezTo>
                  <a:lnTo>
                    <a:pt x="3895" y="13170"/>
                  </a:lnTo>
                  <a:cubicBezTo>
                    <a:pt x="4407" y="12761"/>
                    <a:pt x="4454" y="14506"/>
                    <a:pt x="5238" y="13875"/>
                  </a:cubicBezTo>
                  <a:lnTo>
                    <a:pt x="15001" y="14070"/>
                  </a:lnTo>
                  <a:lnTo>
                    <a:pt x="15001" y="14070"/>
                  </a:lnTo>
                  <a:cubicBezTo>
                    <a:pt x="15705" y="14082"/>
                    <a:pt x="16296" y="13500"/>
                    <a:pt x="16328" y="12766"/>
                  </a:cubicBezTo>
                  <a:lnTo>
                    <a:pt x="16736" y="3381"/>
                  </a:lnTo>
                  <a:lnTo>
                    <a:pt x="16736" y="3381"/>
                  </a:lnTo>
                  <a:cubicBezTo>
                    <a:pt x="16770" y="2624"/>
                    <a:pt x="16224" y="1932"/>
                    <a:pt x="15508" y="1836"/>
                  </a:cubicBezTo>
                </a:path>
              </a:pathLst>
            </a:custGeom>
            <a:solidFill>
              <a:srgbClr val="24ABDE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Freeform 3"/>
            <p:cNvSpPr>
              <a:spLocks noChangeArrowheads="1"/>
            </p:cNvSpPr>
            <p:nvPr/>
          </p:nvSpPr>
          <p:spPr bwMode="auto">
            <a:xfrm>
              <a:off x="5374503" y="490664"/>
              <a:ext cx="5294388" cy="2734598"/>
            </a:xfrm>
            <a:custGeom>
              <a:avLst/>
              <a:gdLst>
                <a:gd name="T0" fmla="*/ 15522 w 16782"/>
                <a:gd name="T1" fmla="*/ 1943 h 16199"/>
                <a:gd name="T2" fmla="*/ 1905 w 16782"/>
                <a:gd name="T3" fmla="*/ 125 h 16199"/>
                <a:gd name="T4" fmla="*/ 1905 w 16782"/>
                <a:gd name="T5" fmla="*/ 125 h 16199"/>
                <a:gd name="T6" fmla="*/ 201 w 16782"/>
                <a:gd name="T7" fmla="*/ 1494 h 16199"/>
                <a:gd name="T8" fmla="*/ 15 w 16782"/>
                <a:gd name="T9" fmla="*/ 12347 h 16199"/>
                <a:gd name="T10" fmla="*/ 15 w 16782"/>
                <a:gd name="T11" fmla="*/ 12347 h 16199"/>
                <a:gd name="T12" fmla="*/ 1632 w 16782"/>
                <a:gd name="T13" fmla="*/ 13912 h 16199"/>
                <a:gd name="T14" fmla="*/ 3149 w 16782"/>
                <a:gd name="T15" fmla="*/ 13941 h 16199"/>
                <a:gd name="T16" fmla="*/ 2419 w 16782"/>
                <a:gd name="T17" fmla="*/ 16075 h 16199"/>
                <a:gd name="T18" fmla="*/ 2419 w 16782"/>
                <a:gd name="T19" fmla="*/ 16075 h 16199"/>
                <a:gd name="T20" fmla="*/ 2529 w 16782"/>
                <a:gd name="T21" fmla="*/ 16153 h 16199"/>
                <a:gd name="T22" fmla="*/ 2529 w 16782"/>
                <a:gd name="T23" fmla="*/ 16153 h 16199"/>
                <a:gd name="T24" fmla="*/ 5251 w 16782"/>
                <a:gd name="T25" fmla="*/ 13984 h 16199"/>
                <a:gd name="T26" fmla="*/ 15014 w 16782"/>
                <a:gd name="T27" fmla="*/ 14176 h 16199"/>
                <a:gd name="T28" fmla="*/ 15014 w 16782"/>
                <a:gd name="T29" fmla="*/ 14176 h 16199"/>
                <a:gd name="T30" fmla="*/ 16341 w 16782"/>
                <a:gd name="T31" fmla="*/ 12875 h 16199"/>
                <a:gd name="T32" fmla="*/ 16750 w 16782"/>
                <a:gd name="T33" fmla="*/ 3490 h 16199"/>
                <a:gd name="T34" fmla="*/ 16750 w 16782"/>
                <a:gd name="T35" fmla="*/ 3490 h 16199"/>
                <a:gd name="T36" fmla="*/ 15522 w 16782"/>
                <a:gd name="T37" fmla="*/ 1943 h 16199"/>
                <a:gd name="connsiteX0" fmla="*/ 25668 w 26897"/>
                <a:gd name="connsiteY0" fmla="*/ 1835 h 17644"/>
                <a:gd name="connsiteX1" fmla="*/ 12051 w 26897"/>
                <a:gd name="connsiteY1" fmla="*/ 17 h 17644"/>
                <a:gd name="connsiteX2" fmla="*/ 12051 w 26897"/>
                <a:gd name="connsiteY2" fmla="*/ 17 h 17644"/>
                <a:gd name="connsiteX3" fmla="*/ 10347 w 26897"/>
                <a:gd name="connsiteY3" fmla="*/ 1386 h 17644"/>
                <a:gd name="connsiteX4" fmla="*/ 10161 w 26897"/>
                <a:gd name="connsiteY4" fmla="*/ 12239 h 17644"/>
                <a:gd name="connsiteX5" fmla="*/ 10161 w 26897"/>
                <a:gd name="connsiteY5" fmla="*/ 12239 h 17644"/>
                <a:gd name="connsiteX6" fmla="*/ 11778 w 26897"/>
                <a:gd name="connsiteY6" fmla="*/ 13804 h 17644"/>
                <a:gd name="connsiteX7" fmla="*/ 13295 w 26897"/>
                <a:gd name="connsiteY7" fmla="*/ 13833 h 17644"/>
                <a:gd name="connsiteX8" fmla="*/ 12565 w 26897"/>
                <a:gd name="connsiteY8" fmla="*/ 15967 h 17644"/>
                <a:gd name="connsiteX9" fmla="*/ 0 w 26897"/>
                <a:gd name="connsiteY9" fmla="*/ 17642 h 17644"/>
                <a:gd name="connsiteX10" fmla="*/ 12675 w 26897"/>
                <a:gd name="connsiteY10" fmla="*/ 16045 h 17644"/>
                <a:gd name="connsiteX11" fmla="*/ 12675 w 26897"/>
                <a:gd name="connsiteY11" fmla="*/ 16045 h 17644"/>
                <a:gd name="connsiteX12" fmla="*/ 15397 w 26897"/>
                <a:gd name="connsiteY12" fmla="*/ 13876 h 17644"/>
                <a:gd name="connsiteX13" fmla="*/ 25160 w 26897"/>
                <a:gd name="connsiteY13" fmla="*/ 14068 h 17644"/>
                <a:gd name="connsiteX14" fmla="*/ 25160 w 26897"/>
                <a:gd name="connsiteY14" fmla="*/ 14068 h 17644"/>
                <a:gd name="connsiteX15" fmla="*/ 26487 w 26897"/>
                <a:gd name="connsiteY15" fmla="*/ 12767 h 17644"/>
                <a:gd name="connsiteX16" fmla="*/ 26896 w 26897"/>
                <a:gd name="connsiteY16" fmla="*/ 3382 h 17644"/>
                <a:gd name="connsiteX17" fmla="*/ 26896 w 26897"/>
                <a:gd name="connsiteY17" fmla="*/ 3382 h 17644"/>
                <a:gd name="connsiteX18" fmla="*/ 25668 w 26897"/>
                <a:gd name="connsiteY18" fmla="*/ 1835 h 17644"/>
                <a:gd name="connsiteX0" fmla="*/ 25668 w 26897"/>
                <a:gd name="connsiteY0" fmla="*/ 1835 h 21471"/>
                <a:gd name="connsiteX1" fmla="*/ 12051 w 26897"/>
                <a:gd name="connsiteY1" fmla="*/ 17 h 21471"/>
                <a:gd name="connsiteX2" fmla="*/ 12051 w 26897"/>
                <a:gd name="connsiteY2" fmla="*/ 17 h 21471"/>
                <a:gd name="connsiteX3" fmla="*/ 10347 w 26897"/>
                <a:gd name="connsiteY3" fmla="*/ 1386 h 21471"/>
                <a:gd name="connsiteX4" fmla="*/ 10161 w 26897"/>
                <a:gd name="connsiteY4" fmla="*/ 12239 h 21471"/>
                <a:gd name="connsiteX5" fmla="*/ 10161 w 26897"/>
                <a:gd name="connsiteY5" fmla="*/ 12239 h 21471"/>
                <a:gd name="connsiteX6" fmla="*/ 11778 w 26897"/>
                <a:gd name="connsiteY6" fmla="*/ 13804 h 21471"/>
                <a:gd name="connsiteX7" fmla="*/ 13295 w 26897"/>
                <a:gd name="connsiteY7" fmla="*/ 13833 h 21471"/>
                <a:gd name="connsiteX8" fmla="*/ 12565 w 26897"/>
                <a:gd name="connsiteY8" fmla="*/ 15967 h 21471"/>
                <a:gd name="connsiteX9" fmla="*/ 0 w 26897"/>
                <a:gd name="connsiteY9" fmla="*/ 17642 h 21471"/>
                <a:gd name="connsiteX10" fmla="*/ 12675 w 26897"/>
                <a:gd name="connsiteY10" fmla="*/ 16045 h 21471"/>
                <a:gd name="connsiteX11" fmla="*/ 8114 w 26897"/>
                <a:gd name="connsiteY11" fmla="*/ 21471 h 21471"/>
                <a:gd name="connsiteX12" fmla="*/ 15397 w 26897"/>
                <a:gd name="connsiteY12" fmla="*/ 13876 h 21471"/>
                <a:gd name="connsiteX13" fmla="*/ 25160 w 26897"/>
                <a:gd name="connsiteY13" fmla="*/ 14068 h 21471"/>
                <a:gd name="connsiteX14" fmla="*/ 25160 w 26897"/>
                <a:gd name="connsiteY14" fmla="*/ 14068 h 21471"/>
                <a:gd name="connsiteX15" fmla="*/ 26487 w 26897"/>
                <a:gd name="connsiteY15" fmla="*/ 12767 h 21471"/>
                <a:gd name="connsiteX16" fmla="*/ 26896 w 26897"/>
                <a:gd name="connsiteY16" fmla="*/ 3382 h 21471"/>
                <a:gd name="connsiteX17" fmla="*/ 26896 w 26897"/>
                <a:gd name="connsiteY17" fmla="*/ 3382 h 21471"/>
                <a:gd name="connsiteX18" fmla="*/ 25668 w 26897"/>
                <a:gd name="connsiteY18" fmla="*/ 1835 h 21471"/>
                <a:gd name="connsiteX0" fmla="*/ 25668 w 26897"/>
                <a:gd name="connsiteY0" fmla="*/ 1835 h 21471"/>
                <a:gd name="connsiteX1" fmla="*/ 12051 w 26897"/>
                <a:gd name="connsiteY1" fmla="*/ 17 h 21471"/>
                <a:gd name="connsiteX2" fmla="*/ 12051 w 26897"/>
                <a:gd name="connsiteY2" fmla="*/ 17 h 21471"/>
                <a:gd name="connsiteX3" fmla="*/ 10347 w 26897"/>
                <a:gd name="connsiteY3" fmla="*/ 1386 h 21471"/>
                <a:gd name="connsiteX4" fmla="*/ 10161 w 26897"/>
                <a:gd name="connsiteY4" fmla="*/ 12239 h 21471"/>
                <a:gd name="connsiteX5" fmla="*/ 10161 w 26897"/>
                <a:gd name="connsiteY5" fmla="*/ 12239 h 21471"/>
                <a:gd name="connsiteX6" fmla="*/ 11778 w 26897"/>
                <a:gd name="connsiteY6" fmla="*/ 13804 h 21471"/>
                <a:gd name="connsiteX7" fmla="*/ 13295 w 26897"/>
                <a:gd name="connsiteY7" fmla="*/ 13833 h 21471"/>
                <a:gd name="connsiteX8" fmla="*/ 3844 w 26897"/>
                <a:gd name="connsiteY8" fmla="*/ 16440 h 21471"/>
                <a:gd name="connsiteX9" fmla="*/ 0 w 26897"/>
                <a:gd name="connsiteY9" fmla="*/ 17642 h 21471"/>
                <a:gd name="connsiteX10" fmla="*/ 12675 w 26897"/>
                <a:gd name="connsiteY10" fmla="*/ 16045 h 21471"/>
                <a:gd name="connsiteX11" fmla="*/ 8114 w 26897"/>
                <a:gd name="connsiteY11" fmla="*/ 21471 h 21471"/>
                <a:gd name="connsiteX12" fmla="*/ 15397 w 26897"/>
                <a:gd name="connsiteY12" fmla="*/ 13876 h 21471"/>
                <a:gd name="connsiteX13" fmla="*/ 25160 w 26897"/>
                <a:gd name="connsiteY13" fmla="*/ 14068 h 21471"/>
                <a:gd name="connsiteX14" fmla="*/ 25160 w 26897"/>
                <a:gd name="connsiteY14" fmla="*/ 14068 h 21471"/>
                <a:gd name="connsiteX15" fmla="*/ 26487 w 26897"/>
                <a:gd name="connsiteY15" fmla="*/ 12767 h 21471"/>
                <a:gd name="connsiteX16" fmla="*/ 26896 w 26897"/>
                <a:gd name="connsiteY16" fmla="*/ 3382 h 21471"/>
                <a:gd name="connsiteX17" fmla="*/ 26896 w 26897"/>
                <a:gd name="connsiteY17" fmla="*/ 3382 h 21471"/>
                <a:gd name="connsiteX18" fmla="*/ 25668 w 26897"/>
                <a:gd name="connsiteY18" fmla="*/ 1835 h 21471"/>
                <a:gd name="connsiteX0" fmla="*/ 25668 w 26897"/>
                <a:gd name="connsiteY0" fmla="*/ 1835 h 21471"/>
                <a:gd name="connsiteX1" fmla="*/ 12051 w 26897"/>
                <a:gd name="connsiteY1" fmla="*/ 17 h 21471"/>
                <a:gd name="connsiteX2" fmla="*/ 12051 w 26897"/>
                <a:gd name="connsiteY2" fmla="*/ 17 h 21471"/>
                <a:gd name="connsiteX3" fmla="*/ 10347 w 26897"/>
                <a:gd name="connsiteY3" fmla="*/ 1386 h 21471"/>
                <a:gd name="connsiteX4" fmla="*/ 10161 w 26897"/>
                <a:gd name="connsiteY4" fmla="*/ 12239 h 21471"/>
                <a:gd name="connsiteX5" fmla="*/ 10161 w 26897"/>
                <a:gd name="connsiteY5" fmla="*/ 12239 h 21471"/>
                <a:gd name="connsiteX6" fmla="*/ 11778 w 26897"/>
                <a:gd name="connsiteY6" fmla="*/ 13804 h 21471"/>
                <a:gd name="connsiteX7" fmla="*/ 13295 w 26897"/>
                <a:gd name="connsiteY7" fmla="*/ 13833 h 21471"/>
                <a:gd name="connsiteX8" fmla="*/ 3844 w 26897"/>
                <a:gd name="connsiteY8" fmla="*/ 16440 h 21471"/>
                <a:gd name="connsiteX9" fmla="*/ 0 w 26897"/>
                <a:gd name="connsiteY9" fmla="*/ 17642 h 21471"/>
                <a:gd name="connsiteX10" fmla="*/ 798 w 26897"/>
                <a:gd name="connsiteY10" fmla="*/ 17793 h 21471"/>
                <a:gd name="connsiteX11" fmla="*/ 8114 w 26897"/>
                <a:gd name="connsiteY11" fmla="*/ 21471 h 21471"/>
                <a:gd name="connsiteX12" fmla="*/ 15397 w 26897"/>
                <a:gd name="connsiteY12" fmla="*/ 13876 h 21471"/>
                <a:gd name="connsiteX13" fmla="*/ 25160 w 26897"/>
                <a:gd name="connsiteY13" fmla="*/ 14068 h 21471"/>
                <a:gd name="connsiteX14" fmla="*/ 25160 w 26897"/>
                <a:gd name="connsiteY14" fmla="*/ 14068 h 21471"/>
                <a:gd name="connsiteX15" fmla="*/ 26487 w 26897"/>
                <a:gd name="connsiteY15" fmla="*/ 12767 h 21471"/>
                <a:gd name="connsiteX16" fmla="*/ 26896 w 26897"/>
                <a:gd name="connsiteY16" fmla="*/ 3382 h 21471"/>
                <a:gd name="connsiteX17" fmla="*/ 26896 w 26897"/>
                <a:gd name="connsiteY17" fmla="*/ 3382 h 21471"/>
                <a:gd name="connsiteX18" fmla="*/ 25668 w 26897"/>
                <a:gd name="connsiteY18" fmla="*/ 1835 h 21471"/>
                <a:gd name="connsiteX0" fmla="*/ 25668 w 26897"/>
                <a:gd name="connsiteY0" fmla="*/ 1835 h 17802"/>
                <a:gd name="connsiteX1" fmla="*/ 12051 w 26897"/>
                <a:gd name="connsiteY1" fmla="*/ 17 h 17802"/>
                <a:gd name="connsiteX2" fmla="*/ 12051 w 26897"/>
                <a:gd name="connsiteY2" fmla="*/ 17 h 17802"/>
                <a:gd name="connsiteX3" fmla="*/ 10347 w 26897"/>
                <a:gd name="connsiteY3" fmla="*/ 1386 h 17802"/>
                <a:gd name="connsiteX4" fmla="*/ 10161 w 26897"/>
                <a:gd name="connsiteY4" fmla="*/ 12239 h 17802"/>
                <a:gd name="connsiteX5" fmla="*/ 10161 w 26897"/>
                <a:gd name="connsiteY5" fmla="*/ 12239 h 17802"/>
                <a:gd name="connsiteX6" fmla="*/ 11778 w 26897"/>
                <a:gd name="connsiteY6" fmla="*/ 13804 h 17802"/>
                <a:gd name="connsiteX7" fmla="*/ 13295 w 26897"/>
                <a:gd name="connsiteY7" fmla="*/ 13833 h 17802"/>
                <a:gd name="connsiteX8" fmla="*/ 3844 w 26897"/>
                <a:gd name="connsiteY8" fmla="*/ 16440 h 17802"/>
                <a:gd name="connsiteX9" fmla="*/ 0 w 26897"/>
                <a:gd name="connsiteY9" fmla="*/ 17642 h 17802"/>
                <a:gd name="connsiteX10" fmla="*/ 798 w 26897"/>
                <a:gd name="connsiteY10" fmla="*/ 17793 h 17802"/>
                <a:gd name="connsiteX11" fmla="*/ 6737 w 26897"/>
                <a:gd name="connsiteY11" fmla="*/ 16373 h 17802"/>
                <a:gd name="connsiteX12" fmla="*/ 15397 w 26897"/>
                <a:gd name="connsiteY12" fmla="*/ 13876 h 17802"/>
                <a:gd name="connsiteX13" fmla="*/ 25160 w 26897"/>
                <a:gd name="connsiteY13" fmla="*/ 14068 h 17802"/>
                <a:gd name="connsiteX14" fmla="*/ 25160 w 26897"/>
                <a:gd name="connsiteY14" fmla="*/ 14068 h 17802"/>
                <a:gd name="connsiteX15" fmla="*/ 26487 w 26897"/>
                <a:gd name="connsiteY15" fmla="*/ 12767 h 17802"/>
                <a:gd name="connsiteX16" fmla="*/ 26896 w 26897"/>
                <a:gd name="connsiteY16" fmla="*/ 3382 h 17802"/>
                <a:gd name="connsiteX17" fmla="*/ 26896 w 26897"/>
                <a:gd name="connsiteY17" fmla="*/ 3382 h 17802"/>
                <a:gd name="connsiteX18" fmla="*/ 25668 w 26897"/>
                <a:gd name="connsiteY18" fmla="*/ 1835 h 17802"/>
                <a:gd name="connsiteX0" fmla="*/ 26012 w 27241"/>
                <a:gd name="connsiteY0" fmla="*/ 1835 h 17885"/>
                <a:gd name="connsiteX1" fmla="*/ 12395 w 27241"/>
                <a:gd name="connsiteY1" fmla="*/ 17 h 17885"/>
                <a:gd name="connsiteX2" fmla="*/ 12395 w 27241"/>
                <a:gd name="connsiteY2" fmla="*/ 17 h 17885"/>
                <a:gd name="connsiteX3" fmla="*/ 10691 w 27241"/>
                <a:gd name="connsiteY3" fmla="*/ 1386 h 17885"/>
                <a:gd name="connsiteX4" fmla="*/ 10505 w 27241"/>
                <a:gd name="connsiteY4" fmla="*/ 12239 h 17885"/>
                <a:gd name="connsiteX5" fmla="*/ 10505 w 27241"/>
                <a:gd name="connsiteY5" fmla="*/ 12239 h 17885"/>
                <a:gd name="connsiteX6" fmla="*/ 12122 w 27241"/>
                <a:gd name="connsiteY6" fmla="*/ 13804 h 17885"/>
                <a:gd name="connsiteX7" fmla="*/ 13639 w 27241"/>
                <a:gd name="connsiteY7" fmla="*/ 13833 h 17885"/>
                <a:gd name="connsiteX8" fmla="*/ 4188 w 27241"/>
                <a:gd name="connsiteY8" fmla="*/ 16440 h 17885"/>
                <a:gd name="connsiteX9" fmla="*/ 0 w 27241"/>
                <a:gd name="connsiteY9" fmla="*/ 17861 h 17885"/>
                <a:gd name="connsiteX10" fmla="*/ 1142 w 27241"/>
                <a:gd name="connsiteY10" fmla="*/ 17793 h 17885"/>
                <a:gd name="connsiteX11" fmla="*/ 7081 w 27241"/>
                <a:gd name="connsiteY11" fmla="*/ 16373 h 17885"/>
                <a:gd name="connsiteX12" fmla="*/ 15741 w 27241"/>
                <a:gd name="connsiteY12" fmla="*/ 13876 h 17885"/>
                <a:gd name="connsiteX13" fmla="*/ 25504 w 27241"/>
                <a:gd name="connsiteY13" fmla="*/ 14068 h 17885"/>
                <a:gd name="connsiteX14" fmla="*/ 25504 w 27241"/>
                <a:gd name="connsiteY14" fmla="*/ 14068 h 17885"/>
                <a:gd name="connsiteX15" fmla="*/ 26831 w 27241"/>
                <a:gd name="connsiteY15" fmla="*/ 12767 h 17885"/>
                <a:gd name="connsiteX16" fmla="*/ 27240 w 27241"/>
                <a:gd name="connsiteY16" fmla="*/ 3382 h 17885"/>
                <a:gd name="connsiteX17" fmla="*/ 27240 w 27241"/>
                <a:gd name="connsiteY17" fmla="*/ 3382 h 17885"/>
                <a:gd name="connsiteX18" fmla="*/ 26012 w 27241"/>
                <a:gd name="connsiteY18" fmla="*/ 1835 h 17885"/>
                <a:gd name="connsiteX0" fmla="*/ 26012 w 27241"/>
                <a:gd name="connsiteY0" fmla="*/ 1835 h 17869"/>
                <a:gd name="connsiteX1" fmla="*/ 12395 w 27241"/>
                <a:gd name="connsiteY1" fmla="*/ 17 h 17869"/>
                <a:gd name="connsiteX2" fmla="*/ 12395 w 27241"/>
                <a:gd name="connsiteY2" fmla="*/ 17 h 17869"/>
                <a:gd name="connsiteX3" fmla="*/ 10691 w 27241"/>
                <a:gd name="connsiteY3" fmla="*/ 1386 h 17869"/>
                <a:gd name="connsiteX4" fmla="*/ 10505 w 27241"/>
                <a:gd name="connsiteY4" fmla="*/ 12239 h 17869"/>
                <a:gd name="connsiteX5" fmla="*/ 10505 w 27241"/>
                <a:gd name="connsiteY5" fmla="*/ 12239 h 17869"/>
                <a:gd name="connsiteX6" fmla="*/ 12122 w 27241"/>
                <a:gd name="connsiteY6" fmla="*/ 13804 h 17869"/>
                <a:gd name="connsiteX7" fmla="*/ 13639 w 27241"/>
                <a:gd name="connsiteY7" fmla="*/ 13833 h 17869"/>
                <a:gd name="connsiteX8" fmla="*/ 4188 w 27241"/>
                <a:gd name="connsiteY8" fmla="*/ 16440 h 17869"/>
                <a:gd name="connsiteX9" fmla="*/ 0 w 27241"/>
                <a:gd name="connsiteY9" fmla="*/ 17861 h 17869"/>
                <a:gd name="connsiteX10" fmla="*/ 1802 w 27241"/>
                <a:gd name="connsiteY10" fmla="*/ 17538 h 17869"/>
                <a:gd name="connsiteX11" fmla="*/ 7081 w 27241"/>
                <a:gd name="connsiteY11" fmla="*/ 16373 h 17869"/>
                <a:gd name="connsiteX12" fmla="*/ 15741 w 27241"/>
                <a:gd name="connsiteY12" fmla="*/ 13876 h 17869"/>
                <a:gd name="connsiteX13" fmla="*/ 25504 w 27241"/>
                <a:gd name="connsiteY13" fmla="*/ 14068 h 17869"/>
                <a:gd name="connsiteX14" fmla="*/ 25504 w 27241"/>
                <a:gd name="connsiteY14" fmla="*/ 14068 h 17869"/>
                <a:gd name="connsiteX15" fmla="*/ 26831 w 27241"/>
                <a:gd name="connsiteY15" fmla="*/ 12767 h 17869"/>
                <a:gd name="connsiteX16" fmla="*/ 27240 w 27241"/>
                <a:gd name="connsiteY16" fmla="*/ 3382 h 17869"/>
                <a:gd name="connsiteX17" fmla="*/ 27240 w 27241"/>
                <a:gd name="connsiteY17" fmla="*/ 3382 h 17869"/>
                <a:gd name="connsiteX18" fmla="*/ 26012 w 27241"/>
                <a:gd name="connsiteY18" fmla="*/ 1835 h 17869"/>
                <a:gd name="connsiteX0" fmla="*/ 26012 w 27241"/>
                <a:gd name="connsiteY0" fmla="*/ 1835 h 17869"/>
                <a:gd name="connsiteX1" fmla="*/ 12395 w 27241"/>
                <a:gd name="connsiteY1" fmla="*/ 17 h 17869"/>
                <a:gd name="connsiteX2" fmla="*/ 12395 w 27241"/>
                <a:gd name="connsiteY2" fmla="*/ 17 h 17869"/>
                <a:gd name="connsiteX3" fmla="*/ 10691 w 27241"/>
                <a:gd name="connsiteY3" fmla="*/ 1386 h 17869"/>
                <a:gd name="connsiteX4" fmla="*/ 10505 w 27241"/>
                <a:gd name="connsiteY4" fmla="*/ 12239 h 17869"/>
                <a:gd name="connsiteX5" fmla="*/ 10505 w 27241"/>
                <a:gd name="connsiteY5" fmla="*/ 12239 h 17869"/>
                <a:gd name="connsiteX6" fmla="*/ 12122 w 27241"/>
                <a:gd name="connsiteY6" fmla="*/ 13804 h 17869"/>
                <a:gd name="connsiteX7" fmla="*/ 13639 w 27241"/>
                <a:gd name="connsiteY7" fmla="*/ 13833 h 17869"/>
                <a:gd name="connsiteX8" fmla="*/ 4188 w 27241"/>
                <a:gd name="connsiteY8" fmla="*/ 16440 h 17869"/>
                <a:gd name="connsiteX9" fmla="*/ 0 w 27241"/>
                <a:gd name="connsiteY9" fmla="*/ 17861 h 17869"/>
                <a:gd name="connsiteX10" fmla="*/ 1802 w 27241"/>
                <a:gd name="connsiteY10" fmla="*/ 17538 h 17869"/>
                <a:gd name="connsiteX11" fmla="*/ 7597 w 27241"/>
                <a:gd name="connsiteY11" fmla="*/ 16082 h 17869"/>
                <a:gd name="connsiteX12" fmla="*/ 15741 w 27241"/>
                <a:gd name="connsiteY12" fmla="*/ 13876 h 17869"/>
                <a:gd name="connsiteX13" fmla="*/ 25504 w 27241"/>
                <a:gd name="connsiteY13" fmla="*/ 14068 h 17869"/>
                <a:gd name="connsiteX14" fmla="*/ 25504 w 27241"/>
                <a:gd name="connsiteY14" fmla="*/ 14068 h 17869"/>
                <a:gd name="connsiteX15" fmla="*/ 26831 w 27241"/>
                <a:gd name="connsiteY15" fmla="*/ 12767 h 17869"/>
                <a:gd name="connsiteX16" fmla="*/ 27240 w 27241"/>
                <a:gd name="connsiteY16" fmla="*/ 3382 h 17869"/>
                <a:gd name="connsiteX17" fmla="*/ 27240 w 27241"/>
                <a:gd name="connsiteY17" fmla="*/ 3382 h 17869"/>
                <a:gd name="connsiteX18" fmla="*/ 26012 w 27241"/>
                <a:gd name="connsiteY18" fmla="*/ 1835 h 17869"/>
                <a:gd name="connsiteX0" fmla="*/ 26012 w 27241"/>
                <a:gd name="connsiteY0" fmla="*/ 1835 h 17869"/>
                <a:gd name="connsiteX1" fmla="*/ 12395 w 27241"/>
                <a:gd name="connsiteY1" fmla="*/ 17 h 17869"/>
                <a:gd name="connsiteX2" fmla="*/ 12395 w 27241"/>
                <a:gd name="connsiteY2" fmla="*/ 17 h 17869"/>
                <a:gd name="connsiteX3" fmla="*/ 10691 w 27241"/>
                <a:gd name="connsiteY3" fmla="*/ 1386 h 17869"/>
                <a:gd name="connsiteX4" fmla="*/ 10505 w 27241"/>
                <a:gd name="connsiteY4" fmla="*/ 12239 h 17869"/>
                <a:gd name="connsiteX5" fmla="*/ 10505 w 27241"/>
                <a:gd name="connsiteY5" fmla="*/ 12239 h 17869"/>
                <a:gd name="connsiteX6" fmla="*/ 12122 w 27241"/>
                <a:gd name="connsiteY6" fmla="*/ 13804 h 17869"/>
                <a:gd name="connsiteX7" fmla="*/ 13639 w 27241"/>
                <a:gd name="connsiteY7" fmla="*/ 13833 h 17869"/>
                <a:gd name="connsiteX8" fmla="*/ 4188 w 27241"/>
                <a:gd name="connsiteY8" fmla="*/ 16440 h 17869"/>
                <a:gd name="connsiteX9" fmla="*/ 0 w 27241"/>
                <a:gd name="connsiteY9" fmla="*/ 17861 h 17869"/>
                <a:gd name="connsiteX10" fmla="*/ 1802 w 27241"/>
                <a:gd name="connsiteY10" fmla="*/ 17538 h 17869"/>
                <a:gd name="connsiteX11" fmla="*/ 7597 w 27241"/>
                <a:gd name="connsiteY11" fmla="*/ 16082 h 17869"/>
                <a:gd name="connsiteX12" fmla="*/ 15741 w 27241"/>
                <a:gd name="connsiteY12" fmla="*/ 13876 h 17869"/>
                <a:gd name="connsiteX13" fmla="*/ 25504 w 27241"/>
                <a:gd name="connsiteY13" fmla="*/ 14068 h 17869"/>
                <a:gd name="connsiteX14" fmla="*/ 25504 w 27241"/>
                <a:gd name="connsiteY14" fmla="*/ 14068 h 17869"/>
                <a:gd name="connsiteX15" fmla="*/ 26831 w 27241"/>
                <a:gd name="connsiteY15" fmla="*/ 12767 h 17869"/>
                <a:gd name="connsiteX16" fmla="*/ 27240 w 27241"/>
                <a:gd name="connsiteY16" fmla="*/ 3382 h 17869"/>
                <a:gd name="connsiteX17" fmla="*/ 27240 w 27241"/>
                <a:gd name="connsiteY17" fmla="*/ 3382 h 17869"/>
                <a:gd name="connsiteX18" fmla="*/ 26012 w 27241"/>
                <a:gd name="connsiteY18" fmla="*/ 1835 h 17869"/>
                <a:gd name="connsiteX0" fmla="*/ 26012 w 27241"/>
                <a:gd name="connsiteY0" fmla="*/ 1835 h 17868"/>
                <a:gd name="connsiteX1" fmla="*/ 12395 w 27241"/>
                <a:gd name="connsiteY1" fmla="*/ 17 h 17868"/>
                <a:gd name="connsiteX2" fmla="*/ 12395 w 27241"/>
                <a:gd name="connsiteY2" fmla="*/ 17 h 17868"/>
                <a:gd name="connsiteX3" fmla="*/ 10691 w 27241"/>
                <a:gd name="connsiteY3" fmla="*/ 1386 h 17868"/>
                <a:gd name="connsiteX4" fmla="*/ 10505 w 27241"/>
                <a:gd name="connsiteY4" fmla="*/ 12239 h 17868"/>
                <a:gd name="connsiteX5" fmla="*/ 10505 w 27241"/>
                <a:gd name="connsiteY5" fmla="*/ 12239 h 17868"/>
                <a:gd name="connsiteX6" fmla="*/ 12122 w 27241"/>
                <a:gd name="connsiteY6" fmla="*/ 13804 h 17868"/>
                <a:gd name="connsiteX7" fmla="*/ 13639 w 27241"/>
                <a:gd name="connsiteY7" fmla="*/ 13833 h 17868"/>
                <a:gd name="connsiteX8" fmla="*/ 4188 w 27241"/>
                <a:gd name="connsiteY8" fmla="*/ 16440 h 17868"/>
                <a:gd name="connsiteX9" fmla="*/ 0 w 27241"/>
                <a:gd name="connsiteY9" fmla="*/ 17861 h 17868"/>
                <a:gd name="connsiteX10" fmla="*/ 2232 w 27241"/>
                <a:gd name="connsiteY10" fmla="*/ 17465 h 17868"/>
                <a:gd name="connsiteX11" fmla="*/ 7597 w 27241"/>
                <a:gd name="connsiteY11" fmla="*/ 16082 h 17868"/>
                <a:gd name="connsiteX12" fmla="*/ 15741 w 27241"/>
                <a:gd name="connsiteY12" fmla="*/ 13876 h 17868"/>
                <a:gd name="connsiteX13" fmla="*/ 25504 w 27241"/>
                <a:gd name="connsiteY13" fmla="*/ 14068 h 17868"/>
                <a:gd name="connsiteX14" fmla="*/ 25504 w 27241"/>
                <a:gd name="connsiteY14" fmla="*/ 14068 h 17868"/>
                <a:gd name="connsiteX15" fmla="*/ 26831 w 27241"/>
                <a:gd name="connsiteY15" fmla="*/ 12767 h 17868"/>
                <a:gd name="connsiteX16" fmla="*/ 27240 w 27241"/>
                <a:gd name="connsiteY16" fmla="*/ 3382 h 17868"/>
                <a:gd name="connsiteX17" fmla="*/ 27240 w 27241"/>
                <a:gd name="connsiteY17" fmla="*/ 3382 h 17868"/>
                <a:gd name="connsiteX18" fmla="*/ 26012 w 27241"/>
                <a:gd name="connsiteY18" fmla="*/ 1835 h 17868"/>
                <a:gd name="connsiteX0" fmla="*/ 26012 w 27241"/>
                <a:gd name="connsiteY0" fmla="*/ 1835 h 17868"/>
                <a:gd name="connsiteX1" fmla="*/ 12395 w 27241"/>
                <a:gd name="connsiteY1" fmla="*/ 17 h 17868"/>
                <a:gd name="connsiteX2" fmla="*/ 12395 w 27241"/>
                <a:gd name="connsiteY2" fmla="*/ 17 h 17868"/>
                <a:gd name="connsiteX3" fmla="*/ 10691 w 27241"/>
                <a:gd name="connsiteY3" fmla="*/ 1386 h 17868"/>
                <a:gd name="connsiteX4" fmla="*/ 10505 w 27241"/>
                <a:gd name="connsiteY4" fmla="*/ 12239 h 17868"/>
                <a:gd name="connsiteX5" fmla="*/ 10505 w 27241"/>
                <a:gd name="connsiteY5" fmla="*/ 12239 h 17868"/>
                <a:gd name="connsiteX6" fmla="*/ 12122 w 27241"/>
                <a:gd name="connsiteY6" fmla="*/ 13804 h 17868"/>
                <a:gd name="connsiteX7" fmla="*/ 13639 w 27241"/>
                <a:gd name="connsiteY7" fmla="*/ 13833 h 17868"/>
                <a:gd name="connsiteX8" fmla="*/ 4188 w 27241"/>
                <a:gd name="connsiteY8" fmla="*/ 16440 h 17868"/>
                <a:gd name="connsiteX9" fmla="*/ 0 w 27241"/>
                <a:gd name="connsiteY9" fmla="*/ 17861 h 17868"/>
                <a:gd name="connsiteX10" fmla="*/ 2232 w 27241"/>
                <a:gd name="connsiteY10" fmla="*/ 17465 h 17868"/>
                <a:gd name="connsiteX11" fmla="*/ 8486 w 27241"/>
                <a:gd name="connsiteY11" fmla="*/ 15900 h 17868"/>
                <a:gd name="connsiteX12" fmla="*/ 15741 w 27241"/>
                <a:gd name="connsiteY12" fmla="*/ 13876 h 17868"/>
                <a:gd name="connsiteX13" fmla="*/ 25504 w 27241"/>
                <a:gd name="connsiteY13" fmla="*/ 14068 h 17868"/>
                <a:gd name="connsiteX14" fmla="*/ 25504 w 27241"/>
                <a:gd name="connsiteY14" fmla="*/ 14068 h 17868"/>
                <a:gd name="connsiteX15" fmla="*/ 26831 w 27241"/>
                <a:gd name="connsiteY15" fmla="*/ 12767 h 17868"/>
                <a:gd name="connsiteX16" fmla="*/ 27240 w 27241"/>
                <a:gd name="connsiteY16" fmla="*/ 3382 h 17868"/>
                <a:gd name="connsiteX17" fmla="*/ 27240 w 27241"/>
                <a:gd name="connsiteY17" fmla="*/ 3382 h 17868"/>
                <a:gd name="connsiteX18" fmla="*/ 26012 w 27241"/>
                <a:gd name="connsiteY18" fmla="*/ 1835 h 17868"/>
                <a:gd name="connsiteX0" fmla="*/ 26012 w 27241"/>
                <a:gd name="connsiteY0" fmla="*/ 1835 h 17868"/>
                <a:gd name="connsiteX1" fmla="*/ 12395 w 27241"/>
                <a:gd name="connsiteY1" fmla="*/ 17 h 17868"/>
                <a:gd name="connsiteX2" fmla="*/ 12395 w 27241"/>
                <a:gd name="connsiteY2" fmla="*/ 17 h 17868"/>
                <a:gd name="connsiteX3" fmla="*/ 10691 w 27241"/>
                <a:gd name="connsiteY3" fmla="*/ 1386 h 17868"/>
                <a:gd name="connsiteX4" fmla="*/ 10505 w 27241"/>
                <a:gd name="connsiteY4" fmla="*/ 12239 h 17868"/>
                <a:gd name="connsiteX5" fmla="*/ 10505 w 27241"/>
                <a:gd name="connsiteY5" fmla="*/ 12239 h 17868"/>
                <a:gd name="connsiteX6" fmla="*/ 12122 w 27241"/>
                <a:gd name="connsiteY6" fmla="*/ 13804 h 17868"/>
                <a:gd name="connsiteX7" fmla="*/ 13639 w 27241"/>
                <a:gd name="connsiteY7" fmla="*/ 13833 h 17868"/>
                <a:gd name="connsiteX8" fmla="*/ 13827 w 27241"/>
                <a:gd name="connsiteY8" fmla="*/ 13782 h 17868"/>
                <a:gd name="connsiteX9" fmla="*/ 0 w 27241"/>
                <a:gd name="connsiteY9" fmla="*/ 17861 h 17868"/>
                <a:gd name="connsiteX10" fmla="*/ 2232 w 27241"/>
                <a:gd name="connsiteY10" fmla="*/ 17465 h 17868"/>
                <a:gd name="connsiteX11" fmla="*/ 8486 w 27241"/>
                <a:gd name="connsiteY11" fmla="*/ 15900 h 17868"/>
                <a:gd name="connsiteX12" fmla="*/ 15741 w 27241"/>
                <a:gd name="connsiteY12" fmla="*/ 13876 h 17868"/>
                <a:gd name="connsiteX13" fmla="*/ 25504 w 27241"/>
                <a:gd name="connsiteY13" fmla="*/ 14068 h 17868"/>
                <a:gd name="connsiteX14" fmla="*/ 25504 w 27241"/>
                <a:gd name="connsiteY14" fmla="*/ 14068 h 17868"/>
                <a:gd name="connsiteX15" fmla="*/ 26831 w 27241"/>
                <a:gd name="connsiteY15" fmla="*/ 12767 h 17868"/>
                <a:gd name="connsiteX16" fmla="*/ 27240 w 27241"/>
                <a:gd name="connsiteY16" fmla="*/ 3382 h 17868"/>
                <a:gd name="connsiteX17" fmla="*/ 27240 w 27241"/>
                <a:gd name="connsiteY17" fmla="*/ 3382 h 17868"/>
                <a:gd name="connsiteX18" fmla="*/ 26012 w 27241"/>
                <a:gd name="connsiteY18" fmla="*/ 1835 h 17868"/>
                <a:gd name="connsiteX0" fmla="*/ 26012 w 27241"/>
                <a:gd name="connsiteY0" fmla="*/ 1835 h 17861"/>
                <a:gd name="connsiteX1" fmla="*/ 12395 w 27241"/>
                <a:gd name="connsiteY1" fmla="*/ 17 h 17861"/>
                <a:gd name="connsiteX2" fmla="*/ 12395 w 27241"/>
                <a:gd name="connsiteY2" fmla="*/ 17 h 17861"/>
                <a:gd name="connsiteX3" fmla="*/ 10691 w 27241"/>
                <a:gd name="connsiteY3" fmla="*/ 1386 h 17861"/>
                <a:gd name="connsiteX4" fmla="*/ 10505 w 27241"/>
                <a:gd name="connsiteY4" fmla="*/ 12239 h 17861"/>
                <a:gd name="connsiteX5" fmla="*/ 10505 w 27241"/>
                <a:gd name="connsiteY5" fmla="*/ 12239 h 17861"/>
                <a:gd name="connsiteX6" fmla="*/ 12122 w 27241"/>
                <a:gd name="connsiteY6" fmla="*/ 13804 h 17861"/>
                <a:gd name="connsiteX7" fmla="*/ 13639 w 27241"/>
                <a:gd name="connsiteY7" fmla="*/ 13833 h 17861"/>
                <a:gd name="connsiteX8" fmla="*/ 13827 w 27241"/>
                <a:gd name="connsiteY8" fmla="*/ 13782 h 17861"/>
                <a:gd name="connsiteX9" fmla="*/ 0 w 27241"/>
                <a:gd name="connsiteY9" fmla="*/ 17861 h 17861"/>
                <a:gd name="connsiteX10" fmla="*/ 16691 w 27241"/>
                <a:gd name="connsiteY10" fmla="*/ 13641 h 17861"/>
                <a:gd name="connsiteX11" fmla="*/ 8486 w 27241"/>
                <a:gd name="connsiteY11" fmla="*/ 15900 h 17861"/>
                <a:gd name="connsiteX12" fmla="*/ 15741 w 27241"/>
                <a:gd name="connsiteY12" fmla="*/ 13876 h 17861"/>
                <a:gd name="connsiteX13" fmla="*/ 25504 w 27241"/>
                <a:gd name="connsiteY13" fmla="*/ 14068 h 17861"/>
                <a:gd name="connsiteX14" fmla="*/ 25504 w 27241"/>
                <a:gd name="connsiteY14" fmla="*/ 14068 h 17861"/>
                <a:gd name="connsiteX15" fmla="*/ 26831 w 27241"/>
                <a:gd name="connsiteY15" fmla="*/ 12767 h 17861"/>
                <a:gd name="connsiteX16" fmla="*/ 27240 w 27241"/>
                <a:gd name="connsiteY16" fmla="*/ 3382 h 17861"/>
                <a:gd name="connsiteX17" fmla="*/ 27240 w 27241"/>
                <a:gd name="connsiteY17" fmla="*/ 3382 h 17861"/>
                <a:gd name="connsiteX18" fmla="*/ 26012 w 27241"/>
                <a:gd name="connsiteY18" fmla="*/ 1835 h 17861"/>
                <a:gd name="connsiteX0" fmla="*/ 26012 w 27241"/>
                <a:gd name="connsiteY0" fmla="*/ 1835 h 17861"/>
                <a:gd name="connsiteX1" fmla="*/ 12395 w 27241"/>
                <a:gd name="connsiteY1" fmla="*/ 17 h 17861"/>
                <a:gd name="connsiteX2" fmla="*/ 12395 w 27241"/>
                <a:gd name="connsiteY2" fmla="*/ 17 h 17861"/>
                <a:gd name="connsiteX3" fmla="*/ 10691 w 27241"/>
                <a:gd name="connsiteY3" fmla="*/ 1386 h 17861"/>
                <a:gd name="connsiteX4" fmla="*/ 10505 w 27241"/>
                <a:gd name="connsiteY4" fmla="*/ 12239 h 17861"/>
                <a:gd name="connsiteX5" fmla="*/ 10505 w 27241"/>
                <a:gd name="connsiteY5" fmla="*/ 12239 h 17861"/>
                <a:gd name="connsiteX6" fmla="*/ 12122 w 27241"/>
                <a:gd name="connsiteY6" fmla="*/ 13804 h 17861"/>
                <a:gd name="connsiteX7" fmla="*/ 13639 w 27241"/>
                <a:gd name="connsiteY7" fmla="*/ 13833 h 17861"/>
                <a:gd name="connsiteX8" fmla="*/ 13827 w 27241"/>
                <a:gd name="connsiteY8" fmla="*/ 13782 h 17861"/>
                <a:gd name="connsiteX9" fmla="*/ 0 w 27241"/>
                <a:gd name="connsiteY9" fmla="*/ 17861 h 17861"/>
                <a:gd name="connsiteX10" fmla="*/ 16691 w 27241"/>
                <a:gd name="connsiteY10" fmla="*/ 13641 h 17861"/>
                <a:gd name="connsiteX11" fmla="*/ 8228 w 27241"/>
                <a:gd name="connsiteY11" fmla="*/ 15827 h 17861"/>
                <a:gd name="connsiteX12" fmla="*/ 15741 w 27241"/>
                <a:gd name="connsiteY12" fmla="*/ 13876 h 17861"/>
                <a:gd name="connsiteX13" fmla="*/ 25504 w 27241"/>
                <a:gd name="connsiteY13" fmla="*/ 14068 h 17861"/>
                <a:gd name="connsiteX14" fmla="*/ 25504 w 27241"/>
                <a:gd name="connsiteY14" fmla="*/ 14068 h 17861"/>
                <a:gd name="connsiteX15" fmla="*/ 26831 w 27241"/>
                <a:gd name="connsiteY15" fmla="*/ 12767 h 17861"/>
                <a:gd name="connsiteX16" fmla="*/ 27240 w 27241"/>
                <a:gd name="connsiteY16" fmla="*/ 3382 h 17861"/>
                <a:gd name="connsiteX17" fmla="*/ 27240 w 27241"/>
                <a:gd name="connsiteY17" fmla="*/ 3382 h 17861"/>
                <a:gd name="connsiteX18" fmla="*/ 26012 w 27241"/>
                <a:gd name="connsiteY18" fmla="*/ 1835 h 1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241" h="17861">
                  <a:moveTo>
                    <a:pt x="26012" y="1835"/>
                  </a:moveTo>
                  <a:lnTo>
                    <a:pt x="12395" y="17"/>
                  </a:lnTo>
                  <a:lnTo>
                    <a:pt x="12395" y="17"/>
                  </a:lnTo>
                  <a:cubicBezTo>
                    <a:pt x="11474" y="-108"/>
                    <a:pt x="10706" y="506"/>
                    <a:pt x="10691" y="1386"/>
                  </a:cubicBezTo>
                  <a:lnTo>
                    <a:pt x="10505" y="12239"/>
                  </a:lnTo>
                  <a:lnTo>
                    <a:pt x="10505" y="12239"/>
                  </a:lnTo>
                  <a:cubicBezTo>
                    <a:pt x="10490" y="13086"/>
                    <a:pt x="11218" y="13787"/>
                    <a:pt x="12122" y="13804"/>
                  </a:cubicBezTo>
                  <a:lnTo>
                    <a:pt x="13639" y="13833"/>
                  </a:lnTo>
                  <a:lnTo>
                    <a:pt x="13827" y="13782"/>
                  </a:lnTo>
                  <a:cubicBezTo>
                    <a:pt x="12058" y="14220"/>
                    <a:pt x="1396" y="17387"/>
                    <a:pt x="0" y="17861"/>
                  </a:cubicBezTo>
                  <a:cubicBezTo>
                    <a:pt x="-23" y="17929"/>
                    <a:pt x="16636" y="13686"/>
                    <a:pt x="16691" y="13641"/>
                  </a:cubicBezTo>
                  <a:lnTo>
                    <a:pt x="8228" y="15827"/>
                  </a:lnTo>
                  <a:lnTo>
                    <a:pt x="15741" y="13876"/>
                  </a:lnTo>
                  <a:lnTo>
                    <a:pt x="25504" y="14068"/>
                  </a:lnTo>
                  <a:lnTo>
                    <a:pt x="25504" y="14068"/>
                  </a:lnTo>
                  <a:cubicBezTo>
                    <a:pt x="26209" y="14083"/>
                    <a:pt x="26799" y="13499"/>
                    <a:pt x="26831" y="12767"/>
                  </a:cubicBezTo>
                  <a:cubicBezTo>
                    <a:pt x="26967" y="9639"/>
                    <a:pt x="27104" y="6510"/>
                    <a:pt x="27240" y="3382"/>
                  </a:cubicBezTo>
                  <a:lnTo>
                    <a:pt x="27240" y="3382"/>
                  </a:lnTo>
                  <a:cubicBezTo>
                    <a:pt x="27271" y="2624"/>
                    <a:pt x="26725" y="1930"/>
                    <a:pt x="26012" y="1835"/>
                  </a:cubicBezTo>
                </a:path>
              </a:pathLst>
            </a:custGeom>
            <a:solidFill>
              <a:srgbClr val="25578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Freeform 4"/>
            <p:cNvSpPr>
              <a:spLocks noChangeArrowheads="1"/>
            </p:cNvSpPr>
            <p:nvPr/>
          </p:nvSpPr>
          <p:spPr bwMode="auto">
            <a:xfrm>
              <a:off x="7472805" y="494305"/>
              <a:ext cx="2920568" cy="1960883"/>
            </a:xfrm>
            <a:custGeom>
              <a:avLst/>
              <a:gdLst>
                <a:gd name="T0" fmla="*/ 13593 w 15027"/>
                <a:gd name="T1" fmla="*/ 12316 h 12808"/>
                <a:gd name="T2" fmla="*/ 1763 w 15027"/>
                <a:gd name="T3" fmla="*/ 12784 h 12808"/>
                <a:gd name="T4" fmla="*/ 1763 w 15027"/>
                <a:gd name="T5" fmla="*/ 12784 h 12808"/>
                <a:gd name="T6" fmla="*/ 565 w 15027"/>
                <a:gd name="T7" fmla="*/ 11653 h 12808"/>
                <a:gd name="T8" fmla="*/ 42 w 15027"/>
                <a:gd name="T9" fmla="*/ 3361 h 12808"/>
                <a:gd name="T10" fmla="*/ 42 w 15027"/>
                <a:gd name="T11" fmla="*/ 3361 h 12808"/>
                <a:gd name="T12" fmla="*/ 1100 w 15027"/>
                <a:gd name="T13" fmla="*/ 1973 h 12808"/>
                <a:gd name="T14" fmla="*/ 13111 w 15027"/>
                <a:gd name="T15" fmla="*/ 125 h 12808"/>
                <a:gd name="T16" fmla="*/ 13111 w 15027"/>
                <a:gd name="T17" fmla="*/ 125 h 12808"/>
                <a:gd name="T18" fmla="*/ 14643 w 15027"/>
                <a:gd name="T19" fmla="*/ 1308 h 12808"/>
                <a:gd name="T20" fmla="*/ 14997 w 15027"/>
                <a:gd name="T21" fmla="*/ 10904 h 12808"/>
                <a:gd name="T22" fmla="*/ 14997 w 15027"/>
                <a:gd name="T23" fmla="*/ 10904 h 12808"/>
                <a:gd name="T24" fmla="*/ 13593 w 15027"/>
                <a:gd name="T25" fmla="*/ 12316 h 1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27" h="12808">
                  <a:moveTo>
                    <a:pt x="13593" y="12316"/>
                  </a:moveTo>
                  <a:lnTo>
                    <a:pt x="1763" y="12784"/>
                  </a:lnTo>
                  <a:lnTo>
                    <a:pt x="1763" y="12784"/>
                  </a:lnTo>
                  <a:cubicBezTo>
                    <a:pt x="1138" y="12807"/>
                    <a:pt x="607" y="12303"/>
                    <a:pt x="565" y="11653"/>
                  </a:cubicBezTo>
                  <a:lnTo>
                    <a:pt x="42" y="3361"/>
                  </a:lnTo>
                  <a:lnTo>
                    <a:pt x="42" y="3361"/>
                  </a:lnTo>
                  <a:cubicBezTo>
                    <a:pt x="0" y="2690"/>
                    <a:pt x="469" y="2068"/>
                    <a:pt x="1100" y="1973"/>
                  </a:cubicBezTo>
                  <a:lnTo>
                    <a:pt x="13111" y="125"/>
                  </a:lnTo>
                  <a:lnTo>
                    <a:pt x="13111" y="125"/>
                  </a:lnTo>
                  <a:cubicBezTo>
                    <a:pt x="13924" y="0"/>
                    <a:pt x="14614" y="529"/>
                    <a:pt x="14643" y="1308"/>
                  </a:cubicBezTo>
                  <a:lnTo>
                    <a:pt x="14997" y="10904"/>
                  </a:lnTo>
                  <a:lnTo>
                    <a:pt x="14997" y="10904"/>
                  </a:lnTo>
                  <a:cubicBezTo>
                    <a:pt x="15026" y="11653"/>
                    <a:pt x="14391" y="12284"/>
                    <a:pt x="13593" y="12316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Contratos especiais: </a:t>
              </a:r>
            </a:p>
            <a:p>
              <a:pPr algn="ct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normas próprias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00138" y="1360446"/>
            <a:ext cx="979564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Cuidados na execução das atividades teóricas </a:t>
            </a:r>
            <a:r>
              <a:rPr lang="pt-BR" sz="1600" dirty="0"/>
              <a:t>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práticas no Programa de Aprendizagem:</a:t>
            </a:r>
          </a:p>
          <a:p>
            <a:pPr algn="just"/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0070C0"/>
                </a:solidFill>
              </a:rPr>
              <a:t>Orientação</a:t>
            </a:r>
            <a:r>
              <a:rPr lang="pt-BR" sz="2000" dirty="0"/>
              <a:t> </a:t>
            </a:r>
            <a:r>
              <a:rPr lang="pt-BR" sz="2800" b="1" dirty="0">
                <a:solidFill>
                  <a:srgbClr val="0070C0"/>
                </a:solidFill>
              </a:rPr>
              <a:t>pedagógica</a:t>
            </a:r>
            <a:r>
              <a:rPr lang="pt-BR" sz="2000" dirty="0"/>
              <a:t> da entidade qualificada;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0070C0"/>
                </a:solidFill>
              </a:rPr>
              <a:t>Supervisão</a:t>
            </a:r>
            <a:r>
              <a:rPr lang="pt-BR" sz="2000" dirty="0"/>
              <a:t> para garantir o propósito das ações a serem realizadas no ambiente de trabalho e nas entidades de formação profissional;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/>
              <a:t>Designação formal de um </a:t>
            </a:r>
            <a:r>
              <a:rPr lang="pt-BR" sz="2800" b="1" dirty="0">
                <a:solidFill>
                  <a:srgbClr val="0070C0"/>
                </a:solidFill>
              </a:rPr>
              <a:t>monitor pela empresa </a:t>
            </a:r>
            <a:r>
              <a:rPr lang="pt-BR" sz="2000" dirty="0"/>
              <a:t>para acompanhar o aprendiz no intuito de permitir que sua formação contribua para seu desenvolvimento e esteja em </a:t>
            </a:r>
            <a:r>
              <a:rPr lang="pt-BR" sz="2800" b="1" dirty="0">
                <a:solidFill>
                  <a:srgbClr val="0070C0"/>
                </a:solidFill>
              </a:rPr>
              <a:t>consonância com os conteúdos do curso </a:t>
            </a:r>
            <a:r>
              <a:rPr lang="pt-BR" sz="2000" dirty="0"/>
              <a:t>em que foi matriculado na entidade qualificada. </a:t>
            </a:r>
          </a:p>
        </p:txBody>
      </p:sp>
    </p:spTree>
    <p:extLst>
      <p:ext uri="{BB962C8B-B14F-4D97-AF65-F5344CB8AC3E}">
        <p14:creationId xmlns:p14="http://schemas.microsoft.com/office/powerpoint/2010/main" val="29342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7980" y="779318"/>
            <a:ext cx="877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Aprendizagem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números/estatísticas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2CAF758-6151-2D46-A2B0-DB6AA5EB4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6" y="612274"/>
            <a:ext cx="2683372" cy="1276989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6135333" y="5387231"/>
            <a:ext cx="600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/>
              <a:t>*Fonte</a:t>
            </a:r>
            <a:r>
              <a:rPr lang="pt-BR" sz="1400" dirty="0"/>
              <a:t>: Boletim da Aprendizagem Profissional MTE – JAN a MAR 2018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87965" y="-138788"/>
            <a:ext cx="5734143" cy="3826932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3098"/>
              </p:ext>
            </p:extLst>
          </p:nvPr>
        </p:nvGraphicFramePr>
        <p:xfrm>
          <a:off x="96255" y="3192380"/>
          <a:ext cx="11996544" cy="165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7390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93989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56673"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2005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2006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2007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0" dirty="0">
                          <a:solidFill>
                            <a:schemeClr val="bg1"/>
                          </a:solidFill>
                        </a:rPr>
                        <a:t>2018</a:t>
                      </a:r>
                      <a:r>
                        <a:rPr lang="pt-BR" sz="2000" b="0" baseline="30000" dirty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7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151"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57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105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134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201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264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310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348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404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401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386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386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124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151">
                <a:tc gridSpan="14">
                  <a:txBody>
                    <a:bodyPr/>
                    <a:lstStyle/>
                    <a:p>
                      <a:pPr algn="r"/>
                      <a:r>
                        <a:rPr lang="pt-BR" sz="3000" b="1" dirty="0">
                          <a:solidFill>
                            <a:srgbClr val="24ABDE"/>
                          </a:solidFill>
                        </a:rPr>
                        <a:t>TOTAL:</a:t>
                      </a:r>
                      <a:r>
                        <a:rPr lang="pt-BR" sz="3000" b="1" baseline="0" dirty="0">
                          <a:solidFill>
                            <a:srgbClr val="24ABDE"/>
                          </a:solidFill>
                        </a:rPr>
                        <a:t> 3.357 milhões  </a:t>
                      </a:r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3000" b="1" dirty="0">
                        <a:solidFill>
                          <a:srgbClr val="24ABD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2557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8" name="CaixaDeTexto 57"/>
          <p:cNvSpPr txBox="1"/>
          <p:nvPr/>
        </p:nvSpPr>
        <p:spPr>
          <a:xfrm>
            <a:off x="6135333" y="5113147"/>
            <a:ext cx="600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Fonte: RAIS 2005 - 2017 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3150263" y="2718241"/>
            <a:ext cx="6247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255785"/>
                </a:solidFill>
              </a:rPr>
              <a:t>NÚMERO DE APRENDIZES ADMITIDOS POR ANO (em mil)</a:t>
            </a:r>
          </a:p>
        </p:txBody>
      </p:sp>
    </p:spTree>
    <p:extLst>
      <p:ext uri="{BB962C8B-B14F-4D97-AF65-F5344CB8AC3E}">
        <p14:creationId xmlns:p14="http://schemas.microsoft.com/office/powerpoint/2010/main" val="652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8018" y="779318"/>
            <a:ext cx="704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O que outros Países estão fazendo?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xmlns="" id="{2551B2D6-B4EF-1847-B985-CF070981C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32" y="3490903"/>
            <a:ext cx="5470525" cy="474662"/>
          </a:xfrm>
          <a:prstGeom prst="homePlate">
            <a:avLst>
              <a:gd name="adj" fmla="val 44713"/>
            </a:avLst>
          </a:prstGeom>
          <a:gradFill flip="none" rotWithShape="1">
            <a:gsLst>
              <a:gs pos="0">
                <a:schemeClr val="tx2">
                  <a:lumMod val="10000"/>
                  <a:lumOff val="90000"/>
                </a:schemeClr>
              </a:gs>
              <a:gs pos="100000">
                <a:srgbClr val="7F94CF">
                  <a:alpha val="8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4306" tIns="52153" rIns="104306" bIns="52153" anchor="ctr"/>
          <a:lstStyle/>
          <a:p>
            <a:pPr algn="ctr" defTabSz="1042988"/>
            <a:r>
              <a:rPr lang="de-CH" sz="1200" i="1" baseline="0">
                <a:solidFill>
                  <a:schemeClr val="accent1"/>
                </a:solidFill>
              </a:rPr>
              <a:t>       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xmlns="" id="{0A74921F-2EE5-694A-8126-85E56D63A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32" y="4291003"/>
            <a:ext cx="5470525" cy="476250"/>
          </a:xfrm>
          <a:prstGeom prst="homePlate">
            <a:avLst>
              <a:gd name="adj" fmla="val 44564"/>
            </a:avLst>
          </a:prstGeom>
          <a:gradFill flip="none" rotWithShape="1">
            <a:gsLst>
              <a:gs pos="0">
                <a:schemeClr val="tx2">
                  <a:lumMod val="10000"/>
                  <a:lumOff val="90000"/>
                </a:schemeClr>
              </a:gs>
              <a:gs pos="100000">
                <a:srgbClr val="7F94CF">
                  <a:alpha val="8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4306" tIns="52153" rIns="104306" bIns="52153" anchor="ctr"/>
          <a:lstStyle/>
          <a:p>
            <a:pPr algn="ctr" defTabSz="1042988"/>
            <a:endParaRPr lang="de-DE" sz="1200" i="1" baseline="0">
              <a:solidFill>
                <a:schemeClr val="accent1"/>
              </a:solidFill>
            </a:endParaRP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xmlns="" id="{0A2E8846-8361-2744-8431-AAD11FBDA2AE}"/>
              </a:ext>
            </a:extLst>
          </p:cNvPr>
          <p:cNvSpPr txBox="1">
            <a:spLocks/>
          </p:cNvSpPr>
          <p:nvPr/>
        </p:nvSpPr>
        <p:spPr>
          <a:xfrm>
            <a:off x="6816409" y="1397336"/>
            <a:ext cx="3008858" cy="4767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ts val="1900"/>
              </a:lnSpc>
              <a:buFont typeface="Times" charset="0"/>
              <a:buNone/>
            </a:pPr>
            <a:r>
              <a:rPr lang="de-CH" sz="1500" b="1">
                <a:solidFill>
                  <a:srgbClr val="000000"/>
                </a:solidFill>
              </a:rPr>
              <a:t>Basic training</a:t>
            </a:r>
            <a:endParaRPr lang="de-CH" sz="1500">
              <a:solidFill>
                <a:srgbClr val="000000"/>
              </a:solidFill>
            </a:endParaRPr>
          </a:p>
          <a:p>
            <a:pPr marL="144000" lvl="1" indent="-144000">
              <a:lnSpc>
                <a:spcPts val="1900"/>
              </a:lnSpc>
            </a:pPr>
            <a:r>
              <a:rPr lang="de-CH" sz="1500">
                <a:solidFill>
                  <a:srgbClr val="000000"/>
                </a:solidFill>
              </a:rPr>
              <a:t>Design technics</a:t>
            </a:r>
          </a:p>
          <a:p>
            <a:pPr marL="144000" lvl="1" indent="-144000">
              <a:lnSpc>
                <a:spcPts val="1900"/>
              </a:lnSpc>
            </a:pPr>
            <a:r>
              <a:rPr lang="de-CH" sz="1500">
                <a:solidFill>
                  <a:srgbClr val="000000"/>
                </a:solidFill>
              </a:rPr>
              <a:t>Construction technics</a:t>
            </a:r>
          </a:p>
          <a:p>
            <a:pPr marL="144000" lvl="1" indent="-144000">
              <a:lnSpc>
                <a:spcPts val="1900"/>
              </a:lnSpc>
            </a:pPr>
            <a:r>
              <a:rPr lang="de-CH" sz="1500">
                <a:solidFill>
                  <a:srgbClr val="000000"/>
                </a:solidFill>
              </a:rPr>
              <a:t>CAD</a:t>
            </a:r>
          </a:p>
          <a:p>
            <a:pPr marL="144000" lvl="1" indent="-144000">
              <a:lnSpc>
                <a:spcPts val="1900"/>
              </a:lnSpc>
            </a:pPr>
            <a:r>
              <a:rPr lang="de-CH" sz="1500">
                <a:solidFill>
                  <a:srgbClr val="000000"/>
                </a:solidFill>
              </a:rPr>
              <a:t>Workshop training</a:t>
            </a:r>
          </a:p>
          <a:p>
            <a:pPr marL="144000" lvl="1" indent="-144000">
              <a:lnSpc>
                <a:spcPts val="1900"/>
              </a:lnSpc>
            </a:pPr>
            <a:r>
              <a:rPr lang="de-CH" sz="1500">
                <a:solidFill>
                  <a:srgbClr val="000000"/>
                </a:solidFill>
              </a:rPr>
              <a:t>In-depth studying and repetition</a:t>
            </a:r>
          </a:p>
          <a:p>
            <a:pPr marL="144000" lvl="1" indent="-144000">
              <a:lnSpc>
                <a:spcPts val="1900"/>
              </a:lnSpc>
            </a:pPr>
            <a:r>
              <a:rPr lang="de-CH" sz="1500">
                <a:solidFill>
                  <a:srgbClr val="000000"/>
                </a:solidFill>
              </a:rPr>
              <a:t>Preparation of exam</a:t>
            </a:r>
          </a:p>
          <a:p>
            <a:pPr marL="144000" lvl="1" indent="-144000">
              <a:lnSpc>
                <a:spcPts val="1900"/>
              </a:lnSpc>
            </a:pPr>
            <a:r>
              <a:rPr lang="de-CH" sz="1500">
                <a:solidFill>
                  <a:srgbClr val="000000"/>
                </a:solidFill>
              </a:rPr>
              <a:t>incl. training modules B1-B4</a:t>
            </a:r>
            <a:endParaRPr lang="de-CH" sz="1500" dirty="0">
              <a:solidFill>
                <a:srgbClr val="000000"/>
              </a:solidFill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xmlns="" id="{DB6426C5-0C4B-BE4F-BB91-5394E81A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383" y="1886489"/>
            <a:ext cx="5470525" cy="474662"/>
          </a:xfrm>
          <a:prstGeom prst="homePlate">
            <a:avLst>
              <a:gd name="adj" fmla="val 44713"/>
            </a:avLst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de-DE" sz="1200">
              <a:solidFill>
                <a:schemeClr val="accent1"/>
              </a:solidFill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xmlns="" id="{21F8E15A-600C-124E-B955-529A93B7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383" y="2688176"/>
            <a:ext cx="5470525" cy="474663"/>
          </a:xfrm>
          <a:prstGeom prst="homePlate">
            <a:avLst>
              <a:gd name="adj" fmla="val 44713"/>
            </a:avLst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4306" tIns="52153" rIns="104306" bIns="52153" anchor="ctr"/>
          <a:lstStyle/>
          <a:p>
            <a:pPr algn="ctr" defTabSz="1042988"/>
            <a:r>
              <a:rPr lang="de-CH" sz="1200" i="1" baseline="0">
                <a:solidFill>
                  <a:schemeClr val="accent1"/>
                </a:solidFill>
              </a:rPr>
              <a:t>       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2E4776EC-9D54-0549-9C40-DD07F50FC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383" y="1392776"/>
            <a:ext cx="726161" cy="28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52153" rIns="0" bIns="52153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222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652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CH" sz="1200" b="1" baseline="0" dirty="0">
                <a:solidFill>
                  <a:srgbClr val="000000"/>
                </a:solidFill>
                <a:latin typeface="Arial" charset="0"/>
              </a:rPr>
              <a:t>1. </a:t>
            </a:r>
            <a:r>
              <a:rPr lang="de-CH" sz="1200" b="1" baseline="0" dirty="0" err="1">
                <a:solidFill>
                  <a:srgbClr val="000000"/>
                </a:solidFill>
                <a:latin typeface="Arial" charset="0"/>
              </a:rPr>
              <a:t>Quarter</a:t>
            </a:r>
            <a:endParaRPr lang="de-CH" sz="1200" b="1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97900BE9-0977-5749-87D9-A6283C1A1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08" y="1392776"/>
            <a:ext cx="726161" cy="28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52153" rIns="0" bIns="52153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222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652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CH" sz="1200" b="1" baseline="0" dirty="0">
                <a:solidFill>
                  <a:srgbClr val="000000"/>
                </a:solidFill>
                <a:latin typeface="Arial" charset="0"/>
              </a:rPr>
              <a:t>2. </a:t>
            </a:r>
            <a:r>
              <a:rPr lang="de-CH" sz="1200" b="1" baseline="0" dirty="0" err="1">
                <a:solidFill>
                  <a:srgbClr val="000000"/>
                </a:solidFill>
                <a:latin typeface="Arial" charset="0"/>
              </a:rPr>
              <a:t>Quarter</a:t>
            </a:r>
            <a:endParaRPr lang="de-CH" sz="1200" b="1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xmlns="" id="{CB956A6B-BAD6-5940-843A-DE28746BF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33" y="1392776"/>
            <a:ext cx="726161" cy="28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52153" rIns="0" bIns="52153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222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652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CH" sz="1200" b="1" baseline="0" dirty="0">
                <a:solidFill>
                  <a:srgbClr val="000000"/>
                </a:solidFill>
                <a:latin typeface="Arial" charset="0"/>
              </a:rPr>
              <a:t>3. </a:t>
            </a:r>
            <a:r>
              <a:rPr lang="de-CH" sz="1200" b="1" baseline="0" dirty="0" err="1">
                <a:solidFill>
                  <a:srgbClr val="000000"/>
                </a:solidFill>
                <a:latin typeface="Arial" charset="0"/>
              </a:rPr>
              <a:t>Quarter</a:t>
            </a:r>
            <a:endParaRPr lang="de-CH" sz="1200" b="1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AC9ACEE3-AE69-F349-B90D-9C2032F27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070" y="1392776"/>
            <a:ext cx="726161" cy="28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52153" rIns="0" bIns="52153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222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652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CH" sz="1200" b="1" baseline="0" dirty="0">
                <a:solidFill>
                  <a:srgbClr val="000000"/>
                </a:solidFill>
                <a:latin typeface="Arial" charset="0"/>
              </a:rPr>
              <a:t>4. </a:t>
            </a:r>
            <a:r>
              <a:rPr lang="de-CH" sz="1200" b="1" baseline="0" dirty="0" err="1">
                <a:solidFill>
                  <a:srgbClr val="000000"/>
                </a:solidFill>
                <a:latin typeface="Arial" charset="0"/>
              </a:rPr>
              <a:t>Quarter</a:t>
            </a:r>
            <a:endParaRPr lang="de-CH" sz="1200" b="1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xmlns="" id="{81F9F6DD-2CCA-D144-9140-7D06299A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383" y="1637251"/>
            <a:ext cx="469680" cy="28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52153" rIns="0" bIns="52153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222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652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CH" sz="1200" baseline="0" dirty="0">
                <a:solidFill>
                  <a:srgbClr val="000000"/>
                </a:solidFill>
                <a:latin typeface="Arial" charset="0"/>
              </a:rPr>
              <a:t>1. </a:t>
            </a:r>
            <a:r>
              <a:rPr lang="de-CH" sz="1200" baseline="0" dirty="0" err="1">
                <a:solidFill>
                  <a:srgbClr val="000000"/>
                </a:solidFill>
                <a:latin typeface="Arial" charset="0"/>
              </a:rPr>
              <a:t>year</a:t>
            </a:r>
            <a:endParaRPr lang="de-CH" sz="1200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xmlns="" id="{7F9D124B-0CBD-AB42-9CBA-8DD419ED8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383" y="2438939"/>
            <a:ext cx="469680" cy="28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52153" rIns="0" bIns="52153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222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652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CH" sz="1200" baseline="0" dirty="0">
                <a:solidFill>
                  <a:srgbClr val="000000"/>
                </a:solidFill>
                <a:latin typeface="Arial" charset="0"/>
              </a:rPr>
              <a:t>2. </a:t>
            </a:r>
            <a:r>
              <a:rPr lang="de-CH" sz="1200" baseline="0" dirty="0" err="1">
                <a:solidFill>
                  <a:srgbClr val="000000"/>
                </a:solidFill>
                <a:latin typeface="Arial" charset="0"/>
              </a:rPr>
              <a:t>year</a:t>
            </a:r>
            <a:endParaRPr lang="de-CH" sz="1200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34C27B8D-514A-7D4F-89D7-9540FC540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383" y="3240626"/>
            <a:ext cx="469680" cy="28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52153" rIns="0" bIns="52153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222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652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CH" sz="1200" baseline="0" dirty="0">
                <a:solidFill>
                  <a:srgbClr val="000000"/>
                </a:solidFill>
                <a:latin typeface="Arial" charset="0"/>
              </a:rPr>
              <a:t>3. </a:t>
            </a:r>
            <a:r>
              <a:rPr lang="de-CH" sz="1200" baseline="0" dirty="0" err="1">
                <a:solidFill>
                  <a:srgbClr val="000000"/>
                </a:solidFill>
                <a:latin typeface="Arial" charset="0"/>
              </a:rPr>
              <a:t>year</a:t>
            </a:r>
            <a:endParaRPr lang="de-CH" sz="1200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xmlns="" id="{2DFF1CE0-F470-7D41-93DC-6E7C3139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383" y="4042314"/>
            <a:ext cx="469680" cy="28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52153" rIns="0" bIns="52153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222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652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CH" sz="1200" baseline="0" dirty="0">
                <a:solidFill>
                  <a:srgbClr val="000000"/>
                </a:solidFill>
                <a:latin typeface="Arial" charset="0"/>
              </a:rPr>
              <a:t>4. </a:t>
            </a:r>
            <a:r>
              <a:rPr lang="de-CH" sz="1200" baseline="0" dirty="0" err="1">
                <a:solidFill>
                  <a:srgbClr val="000000"/>
                </a:solidFill>
                <a:latin typeface="Arial" charset="0"/>
              </a:rPr>
              <a:t>year</a:t>
            </a:r>
            <a:endParaRPr lang="de-CH" sz="1200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F6AEE26E-9F39-0840-84A4-18EEEFD7B10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53712" y="2290299"/>
            <a:ext cx="1197444" cy="47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52153" rIns="0" bIns="52153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222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652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CH" sz="1200" b="1" baseline="0" dirty="0">
                <a:solidFill>
                  <a:srgbClr val="000000"/>
                </a:solidFill>
                <a:latin typeface="Arial" charset="0"/>
              </a:rPr>
              <a:t>Basic </a:t>
            </a:r>
            <a:r>
              <a:rPr lang="de-CH" sz="1200" b="1" baseline="0" dirty="0" err="1">
                <a:solidFill>
                  <a:srgbClr val="000000"/>
                </a:solidFill>
                <a:latin typeface="Arial" charset="0"/>
              </a:rPr>
              <a:t>training</a:t>
            </a:r>
            <a:r>
              <a:rPr lang="de-CH" sz="1200" b="1" baseline="0" dirty="0">
                <a:solidFill>
                  <a:srgbClr val="000000"/>
                </a:solidFill>
                <a:latin typeface="Arial" charset="0"/>
              </a:rPr>
              <a:t> at</a:t>
            </a:r>
            <a:br>
              <a:rPr lang="de-CH" sz="1200" b="1" baseline="0" dirty="0">
                <a:solidFill>
                  <a:srgbClr val="000000"/>
                </a:solidFill>
                <a:latin typeface="Arial" charset="0"/>
              </a:rPr>
            </a:br>
            <a:r>
              <a:rPr lang="de-CH" sz="1200" b="1" baseline="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CH" sz="1200" b="1" baseline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1200" b="1" baseline="0" dirty="0" err="1">
                <a:solidFill>
                  <a:srgbClr val="000000"/>
                </a:solidFill>
                <a:latin typeface="Arial" charset="0"/>
              </a:rPr>
              <a:t>azw</a:t>
            </a:r>
            <a:endParaRPr lang="de-CH" sz="1200" b="1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xmlns="" id="{92A29434-5412-9842-B0F8-7C6C5A44E0E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9082" y="3900590"/>
            <a:ext cx="1606210" cy="47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52153" rIns="0" bIns="52153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222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652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CH" sz="1200" b="1" baseline="0" dirty="0" err="1">
                <a:solidFill>
                  <a:srgbClr val="000000"/>
                </a:solidFill>
                <a:latin typeface="Arial" charset="0"/>
              </a:rPr>
              <a:t>Apprentice</a:t>
            </a:r>
            <a:r>
              <a:rPr lang="de-CH" sz="1200" b="1" baseline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1200" b="1" baseline="0" dirty="0" err="1">
                <a:solidFill>
                  <a:srgbClr val="000000"/>
                </a:solidFill>
                <a:latin typeface="Arial" charset="0"/>
              </a:rPr>
              <a:t>works</a:t>
            </a:r>
            <a:r>
              <a:rPr lang="de-CH" sz="1200" b="1" baseline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1200" b="1" baseline="0" dirty="0" err="1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CH" sz="1200" b="1" baseline="0" dirty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de-CH" sz="1200" b="1" baseline="0" dirty="0">
                <a:solidFill>
                  <a:srgbClr val="000000"/>
                </a:solidFill>
                <a:latin typeface="Arial" charset="0"/>
              </a:rPr>
            </a:br>
            <a:r>
              <a:rPr lang="de-CH" sz="1200" b="1" baseline="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de-CH" sz="1200" b="1" baseline="0" dirty="0" err="1">
                <a:solidFill>
                  <a:srgbClr val="000000"/>
                </a:solidFill>
                <a:latin typeface="Arial" charset="0"/>
              </a:rPr>
              <a:t>partner</a:t>
            </a:r>
            <a:r>
              <a:rPr lang="de-CH" sz="1200" b="1" baseline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1200" b="1" baseline="0" dirty="0" err="1">
                <a:solidFill>
                  <a:srgbClr val="000000"/>
                </a:solidFill>
                <a:latin typeface="Arial" charset="0"/>
              </a:rPr>
              <a:t>company</a:t>
            </a:r>
            <a:endParaRPr lang="de-CH" sz="1200" b="1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xmlns="" id="{C531274B-0C49-594F-97F3-ECBDF4615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995" y="4540789"/>
            <a:ext cx="1370013" cy="225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 sz="12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xmlns="" id="{31E44B63-9E09-9741-B25A-1E42DA86489A}"/>
              </a:ext>
            </a:extLst>
          </p:cNvPr>
          <p:cNvGrpSpPr>
            <a:grpSpLocks/>
          </p:cNvGrpSpPr>
          <p:nvPr/>
        </p:nvGrpSpPr>
        <p:grpSpPr bwMode="auto">
          <a:xfrm>
            <a:off x="2482808" y="1762664"/>
            <a:ext cx="2735262" cy="3003550"/>
            <a:chOff x="1261" y="1340"/>
            <a:chExt cx="1474" cy="1709"/>
          </a:xfrm>
        </p:grpSpPr>
        <p:sp>
          <p:nvSpPr>
            <p:cNvPr id="23" name="Line 23">
              <a:extLst>
                <a:ext uri="{FF2B5EF4-FFF2-40B4-BE49-F238E27FC236}">
                  <a16:creationId xmlns:a16="http://schemas.microsoft.com/office/drawing/2014/main" xmlns="" id="{AD3025FD-3E71-F142-834E-B68F1C2FA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1340"/>
              <a:ext cx="0" cy="1709"/>
            </a:xfrm>
            <a:prstGeom prst="line">
              <a:avLst/>
            </a:prstGeom>
            <a:noFill/>
            <a:ln w="952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>
                <a:solidFill>
                  <a:schemeClr val="accent1"/>
                </a:solidFill>
              </a:endParaRP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xmlns="" id="{2DD7F27E-B827-D64C-8F68-17042AFA5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8" y="1340"/>
              <a:ext cx="0" cy="1709"/>
            </a:xfrm>
            <a:prstGeom prst="line">
              <a:avLst/>
            </a:prstGeom>
            <a:noFill/>
            <a:ln w="952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>
                <a:solidFill>
                  <a:schemeClr val="accent1"/>
                </a:solidFill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xmlns="" id="{BDE3D71F-2B10-464E-8F91-DF0004E48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1340"/>
              <a:ext cx="0" cy="1709"/>
            </a:xfrm>
            <a:prstGeom prst="line">
              <a:avLst/>
            </a:prstGeom>
            <a:noFill/>
            <a:ln w="952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26" name="Rectangle 26">
            <a:extLst>
              <a:ext uri="{FF2B5EF4-FFF2-40B4-BE49-F238E27FC236}">
                <a16:creationId xmlns:a16="http://schemas.microsoft.com/office/drawing/2014/main" xmlns="" id="{97711F2A-9D76-9B42-932F-4907C3708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33" y="2688176"/>
            <a:ext cx="114300" cy="4746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200">
              <a:solidFill>
                <a:schemeClr val="accent1"/>
              </a:solidFill>
            </a:endParaRPr>
          </a:p>
        </p:txBody>
      </p:sp>
      <p:sp>
        <p:nvSpPr>
          <p:cNvPr id="27" name="Datumsplatzhalter 29">
            <a:extLst>
              <a:ext uri="{FF2B5EF4-FFF2-40B4-BE49-F238E27FC236}">
                <a16:creationId xmlns:a16="http://schemas.microsoft.com/office/drawing/2014/main" xmlns="" id="{22807163-8202-EC4B-B9B0-B86FAE51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686" y="6351420"/>
            <a:ext cx="1043669" cy="287338"/>
          </a:xfrm>
        </p:spPr>
        <p:txBody>
          <a:bodyPr/>
          <a:lstStyle/>
          <a:p>
            <a:fld id="{0E5A7DE5-C8B4-4D3A-9C70-E7D22AC8EB89}" type="datetime1">
              <a:rPr lang="de-CH" smtClean="0"/>
              <a:t>12.06.2018</a:t>
            </a:fld>
            <a:r>
              <a:rPr lang="de-CH" dirty="0"/>
              <a:t>   </a:t>
            </a:r>
            <a:r>
              <a:rPr lang="de-CH" b="1" dirty="0">
                <a:solidFill>
                  <a:srgbClr val="EE0000"/>
                </a:solidFill>
              </a:rPr>
              <a:t>•</a:t>
            </a:r>
            <a:r>
              <a:rPr lang="de-CH" dirty="0"/>
              <a:t> </a:t>
            </a:r>
          </a:p>
        </p:txBody>
      </p:sp>
      <p:grpSp>
        <p:nvGrpSpPr>
          <p:cNvPr id="28" name="Gruppierung 5">
            <a:extLst>
              <a:ext uri="{FF2B5EF4-FFF2-40B4-BE49-F238E27FC236}">
                <a16:creationId xmlns:a16="http://schemas.microsoft.com/office/drawing/2014/main" xmlns="" id="{ADFD01C1-D959-B54E-8994-C4C1F4C144FC}"/>
              </a:ext>
            </a:extLst>
          </p:cNvPr>
          <p:cNvGrpSpPr/>
          <p:nvPr/>
        </p:nvGrpSpPr>
        <p:grpSpPr>
          <a:xfrm>
            <a:off x="1094036" y="5234266"/>
            <a:ext cx="3987800" cy="843988"/>
            <a:chOff x="1422264" y="5940871"/>
            <a:chExt cx="3987800" cy="843988"/>
          </a:xfrm>
        </p:grpSpPr>
        <p:sp>
          <p:nvSpPr>
            <p:cNvPr id="29" name="Text Box 18">
              <a:extLst>
                <a:ext uri="{FF2B5EF4-FFF2-40B4-BE49-F238E27FC236}">
                  <a16:creationId xmlns:a16="http://schemas.microsoft.com/office/drawing/2014/main" xmlns="" id="{9F454577-89CE-7343-9341-B9B9407D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2264" y="5940871"/>
              <a:ext cx="3987800" cy="84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52153" rIns="0" bIns="52153">
              <a:spAutoFit/>
            </a:bodyPr>
            <a:lstStyle>
              <a:lvl1pPr indent="217488" defTabSz="104298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46100" defTabSz="104298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42988" defTabSz="104298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65275" defTabSz="104298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85975" defTabSz="104298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43175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3000375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57575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914775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marL="252000" indent="0">
                <a:buClr>
                  <a:schemeClr val="accent1"/>
                </a:buClr>
                <a:buSzPct val="100000"/>
              </a:pPr>
              <a:r>
                <a:rPr lang="de-CH" sz="1200" baseline="0" dirty="0" err="1">
                  <a:solidFill>
                    <a:srgbClr val="000000"/>
                  </a:solidFill>
                  <a:latin typeface="Arial" charset="0"/>
                </a:rPr>
                <a:t>Vocational</a:t>
              </a:r>
              <a:r>
                <a:rPr lang="de-CH" sz="1200" baseline="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de-CH" sz="1200" baseline="0" dirty="0" err="1">
                  <a:solidFill>
                    <a:srgbClr val="000000"/>
                  </a:solidFill>
                  <a:latin typeface="Arial" charset="0"/>
                </a:rPr>
                <a:t>school</a:t>
              </a:r>
              <a:r>
                <a:rPr lang="de-CH" sz="1200" baseline="0" dirty="0">
                  <a:solidFill>
                    <a:srgbClr val="000000"/>
                  </a:solidFill>
                  <a:latin typeface="Arial" charset="0"/>
                </a:rPr>
                <a:t>, </a:t>
              </a:r>
              <a:r>
                <a:rPr lang="de-CH" sz="1200" baseline="0" dirty="0" err="1">
                  <a:solidFill>
                    <a:srgbClr val="000000"/>
                  </a:solidFill>
                  <a:latin typeface="Arial" charset="0"/>
                </a:rPr>
                <a:t>basic</a:t>
              </a:r>
              <a:r>
                <a:rPr lang="de-CH" sz="1200" baseline="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de-CH" sz="1200" baseline="0" dirty="0" err="1">
                  <a:solidFill>
                    <a:srgbClr val="000000"/>
                  </a:solidFill>
                  <a:latin typeface="Arial" charset="0"/>
                </a:rPr>
                <a:t>formation</a:t>
              </a:r>
              <a:r>
                <a:rPr lang="de-CH" sz="1200" baseline="0" dirty="0">
                  <a:solidFill>
                    <a:srgbClr val="000000"/>
                  </a:solidFill>
                  <a:latin typeface="Arial" charset="0"/>
                </a:rPr>
                <a:t> in </a:t>
              </a:r>
              <a:r>
                <a:rPr lang="de-CH" sz="1200" baseline="0" dirty="0" err="1">
                  <a:solidFill>
                    <a:srgbClr val="000000"/>
                  </a:solidFill>
                  <a:latin typeface="Arial" charset="0"/>
                </a:rPr>
                <a:t>the</a:t>
              </a:r>
              <a:r>
                <a:rPr lang="de-CH" sz="1200" baseline="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de-CH" sz="1200" baseline="0" dirty="0" err="1">
                  <a:solidFill>
                    <a:srgbClr val="000000"/>
                  </a:solidFill>
                  <a:latin typeface="Arial" charset="0"/>
                </a:rPr>
                <a:t>azw</a:t>
              </a:r>
              <a:endParaRPr lang="de-CH" sz="1200" baseline="0" dirty="0">
                <a:solidFill>
                  <a:srgbClr val="000000"/>
                </a:solidFill>
                <a:latin typeface="Arial" charset="0"/>
              </a:endParaRPr>
            </a:p>
            <a:p>
              <a:pPr marL="252000" indent="0">
                <a:buClr>
                  <a:srgbClr val="FF0000"/>
                </a:buClr>
                <a:buSzPct val="100000"/>
              </a:pPr>
              <a:r>
                <a:rPr lang="de-CH" sz="1200" baseline="0" dirty="0">
                  <a:solidFill>
                    <a:srgbClr val="000000"/>
                  </a:solidFill>
                  <a:latin typeface="Arial" charset="0"/>
                </a:rPr>
                <a:t>TP (Mid-term </a:t>
              </a:r>
              <a:r>
                <a:rPr lang="de-CH" sz="1200" baseline="0" dirty="0" err="1">
                  <a:solidFill>
                    <a:srgbClr val="000000"/>
                  </a:solidFill>
                  <a:latin typeface="Arial" charset="0"/>
                </a:rPr>
                <a:t>exam</a:t>
              </a:r>
              <a:r>
                <a:rPr lang="de-CH" sz="1200" baseline="0" dirty="0">
                  <a:solidFill>
                    <a:srgbClr val="000000"/>
                  </a:solidFill>
                  <a:latin typeface="Arial" charset="0"/>
                </a:rPr>
                <a:t>)</a:t>
              </a:r>
            </a:p>
            <a:p>
              <a:pPr marL="252000" indent="0">
                <a:buClr>
                  <a:srgbClr val="7F94CF"/>
                </a:buClr>
                <a:buSzPct val="100000"/>
              </a:pPr>
              <a:r>
                <a:rPr lang="de-CH" sz="1200" baseline="0" dirty="0">
                  <a:solidFill>
                    <a:srgbClr val="000000"/>
                  </a:solidFill>
                  <a:latin typeface="Arial" charset="0"/>
                </a:rPr>
                <a:t>Partner </a:t>
              </a:r>
              <a:r>
                <a:rPr lang="de-CH" sz="1200" baseline="0" dirty="0" err="1">
                  <a:solidFill>
                    <a:srgbClr val="000000"/>
                  </a:solidFill>
                  <a:latin typeface="Arial" charset="0"/>
                </a:rPr>
                <a:t>company</a:t>
              </a:r>
              <a:endParaRPr lang="de-CH" sz="1200" baseline="0" dirty="0">
                <a:solidFill>
                  <a:srgbClr val="000000"/>
                </a:solidFill>
                <a:latin typeface="Arial" charset="0"/>
              </a:endParaRPr>
            </a:p>
            <a:p>
              <a:pPr marL="252000" indent="0">
                <a:buClr>
                  <a:schemeClr val="bg2">
                    <a:lumMod val="40000"/>
                    <a:lumOff val="60000"/>
                  </a:schemeClr>
                </a:buClr>
                <a:buSzPct val="100000"/>
              </a:pPr>
              <a:r>
                <a:rPr lang="de-CH" sz="1200" baseline="0" dirty="0">
                  <a:solidFill>
                    <a:srgbClr val="000000"/>
                  </a:solidFill>
                  <a:latin typeface="Arial" charset="0"/>
                </a:rPr>
                <a:t>Individual </a:t>
              </a:r>
              <a:r>
                <a:rPr lang="de-CH" sz="1200" baseline="0" dirty="0" err="1">
                  <a:solidFill>
                    <a:srgbClr val="000000"/>
                  </a:solidFill>
                  <a:latin typeface="Arial" charset="0"/>
                </a:rPr>
                <a:t>practical</a:t>
              </a:r>
              <a:r>
                <a:rPr lang="de-CH" sz="1200" baseline="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de-CH" sz="1200" baseline="0" dirty="0" err="1">
                  <a:solidFill>
                    <a:srgbClr val="000000"/>
                  </a:solidFill>
                  <a:latin typeface="Arial" charset="0"/>
                </a:rPr>
                <a:t>work</a:t>
              </a:r>
              <a:endParaRPr lang="de-CH" sz="1200" baseline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0" name="Gruppierung 4">
              <a:extLst>
                <a:ext uri="{FF2B5EF4-FFF2-40B4-BE49-F238E27FC236}">
                  <a16:creationId xmlns:a16="http://schemas.microsoft.com/office/drawing/2014/main" xmlns="" id="{A2EBC6F4-91CE-DE47-BF78-7D48917D7F0B}"/>
                </a:ext>
              </a:extLst>
            </p:cNvPr>
            <p:cNvGrpSpPr/>
            <p:nvPr/>
          </p:nvGrpSpPr>
          <p:grpSpPr>
            <a:xfrm>
              <a:off x="1447480" y="6030000"/>
              <a:ext cx="118800" cy="666075"/>
              <a:chOff x="1447480" y="6030000"/>
              <a:chExt cx="118800" cy="666075"/>
            </a:xfrm>
          </p:grpSpPr>
          <p:sp>
            <p:nvSpPr>
              <p:cNvPr id="31" name="Rechteck 2">
                <a:extLst>
                  <a:ext uri="{FF2B5EF4-FFF2-40B4-BE49-F238E27FC236}">
                    <a16:creationId xmlns:a16="http://schemas.microsoft.com/office/drawing/2014/main" xmlns="" id="{6EAC2869-A343-8749-A850-2AF0A3D6B04A}"/>
                  </a:ext>
                </a:extLst>
              </p:cNvPr>
              <p:cNvSpPr/>
              <p:nvPr/>
            </p:nvSpPr>
            <p:spPr bwMode="auto">
              <a:xfrm>
                <a:off x="1447480" y="6030000"/>
                <a:ext cx="118800" cy="118800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7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xmlns="" id="{ECB45BAD-D93A-8648-8969-7350AA37E6B4}"/>
                  </a:ext>
                </a:extLst>
              </p:cNvPr>
              <p:cNvSpPr/>
              <p:nvPr/>
            </p:nvSpPr>
            <p:spPr bwMode="auto">
              <a:xfrm>
                <a:off x="1447480" y="6210000"/>
                <a:ext cx="118800" cy="1188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7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xmlns="" id="{FD834108-B4C8-F14E-A8CC-29AE9AC64D75}"/>
                  </a:ext>
                </a:extLst>
              </p:cNvPr>
              <p:cNvSpPr/>
              <p:nvPr/>
            </p:nvSpPr>
            <p:spPr bwMode="auto">
              <a:xfrm>
                <a:off x="1447480" y="6390000"/>
                <a:ext cx="118800" cy="118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700" b="0" i="0" u="none" strike="noStrike" cap="none" normalizeH="0" baseline="3000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xmlns="" id="{AB6A4ACA-7D52-7E40-B254-45EFA9849241}"/>
                  </a:ext>
                </a:extLst>
              </p:cNvPr>
              <p:cNvSpPr/>
              <p:nvPr/>
            </p:nvSpPr>
            <p:spPr bwMode="auto">
              <a:xfrm>
                <a:off x="1447480" y="6577275"/>
                <a:ext cx="118800" cy="118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7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</p:grpSp>
      <p:grpSp>
        <p:nvGrpSpPr>
          <p:cNvPr id="35" name="Group 22">
            <a:extLst>
              <a:ext uri="{FF2B5EF4-FFF2-40B4-BE49-F238E27FC236}">
                <a16:creationId xmlns:a16="http://schemas.microsoft.com/office/drawing/2014/main" xmlns="" id="{8AC4F1A1-1F78-B640-9403-D9F30A61CE0B}"/>
              </a:ext>
            </a:extLst>
          </p:cNvPr>
          <p:cNvGrpSpPr>
            <a:grpSpLocks/>
          </p:cNvGrpSpPr>
          <p:nvPr/>
        </p:nvGrpSpPr>
        <p:grpSpPr bwMode="auto">
          <a:xfrm>
            <a:off x="2482808" y="2469269"/>
            <a:ext cx="2735262" cy="3003550"/>
            <a:chOff x="1261" y="1340"/>
            <a:chExt cx="1474" cy="1709"/>
          </a:xfrm>
        </p:grpSpPr>
        <p:sp>
          <p:nvSpPr>
            <p:cNvPr id="36" name="Line 23">
              <a:extLst>
                <a:ext uri="{FF2B5EF4-FFF2-40B4-BE49-F238E27FC236}">
                  <a16:creationId xmlns:a16="http://schemas.microsoft.com/office/drawing/2014/main" xmlns="" id="{32DBA88B-FE1B-A74A-8152-998177D0E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1340"/>
              <a:ext cx="0" cy="1709"/>
            </a:xfrm>
            <a:prstGeom prst="line">
              <a:avLst/>
            </a:prstGeom>
            <a:noFill/>
            <a:ln w="952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>
                <a:solidFill>
                  <a:schemeClr val="accent1"/>
                </a:solidFill>
              </a:endParaRPr>
            </a:p>
          </p:txBody>
        </p:sp>
        <p:sp>
          <p:nvSpPr>
            <p:cNvPr id="37" name="Line 24">
              <a:extLst>
                <a:ext uri="{FF2B5EF4-FFF2-40B4-BE49-F238E27FC236}">
                  <a16:creationId xmlns:a16="http://schemas.microsoft.com/office/drawing/2014/main" xmlns="" id="{AB8C8FE8-7F79-DB41-9985-2074AD700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8" y="1340"/>
              <a:ext cx="0" cy="1709"/>
            </a:xfrm>
            <a:prstGeom prst="line">
              <a:avLst/>
            </a:prstGeom>
            <a:noFill/>
            <a:ln w="952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>
                <a:solidFill>
                  <a:schemeClr val="accent1"/>
                </a:solidFill>
              </a:endParaRPr>
            </a:p>
          </p:txBody>
        </p:sp>
        <p:sp>
          <p:nvSpPr>
            <p:cNvPr id="38" name="Line 25">
              <a:extLst>
                <a:ext uri="{FF2B5EF4-FFF2-40B4-BE49-F238E27FC236}">
                  <a16:creationId xmlns:a16="http://schemas.microsoft.com/office/drawing/2014/main" xmlns="" id="{CF14E3D7-6EE3-8B45-AF68-B15E3A283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1340"/>
              <a:ext cx="0" cy="1709"/>
            </a:xfrm>
            <a:prstGeom prst="line">
              <a:avLst/>
            </a:prstGeom>
            <a:noFill/>
            <a:ln w="952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200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Chave Direita 39">
            <a:extLst>
              <a:ext uri="{FF2B5EF4-FFF2-40B4-BE49-F238E27FC236}">
                <a16:creationId xmlns:a16="http://schemas.microsoft.com/office/drawing/2014/main" xmlns="" id="{2FD252FD-C8F7-824E-9E6C-39B869B3C792}"/>
              </a:ext>
            </a:extLst>
          </p:cNvPr>
          <p:cNvSpPr/>
          <p:nvPr/>
        </p:nvSpPr>
        <p:spPr>
          <a:xfrm>
            <a:off x="6522916" y="3490903"/>
            <a:ext cx="378764" cy="1450120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047C7509-B269-BE4E-8C14-9C94E4B3DD6D}"/>
              </a:ext>
            </a:extLst>
          </p:cNvPr>
          <p:cNvSpPr txBox="1"/>
          <p:nvPr/>
        </p:nvSpPr>
        <p:spPr>
          <a:xfrm>
            <a:off x="7257734" y="4010989"/>
            <a:ext cx="340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srgbClr val="C00000"/>
                </a:solidFill>
              </a:rPr>
              <a:t>Continua na escola com menos carga teórica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srgbClr val="C00000"/>
                </a:solidFill>
              </a:rPr>
              <a:t>Prática feita na empresa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11" y="361019"/>
            <a:ext cx="3414251" cy="22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05690" y="779318"/>
            <a:ext cx="877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Alguns Desafios</a:t>
            </a:r>
          </a:p>
        </p:txBody>
      </p:sp>
      <p:pic>
        <p:nvPicPr>
          <p:cNvPr id="4" name="Bildplatzhalter 5">
            <a:extLst>
              <a:ext uri="{FF2B5EF4-FFF2-40B4-BE49-F238E27FC236}">
                <a16:creationId xmlns:a16="http://schemas.microsoft.com/office/drawing/2014/main" xmlns="" id="{90473174-9424-4942-9419-7A782D7AE6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b="16620"/>
          <a:stretch/>
        </p:blipFill>
        <p:spPr>
          <a:xfrm>
            <a:off x="8743124" y="1425649"/>
            <a:ext cx="3058638" cy="176089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1DB9A10-F980-254B-B4F3-F3A7490BF442}"/>
              </a:ext>
            </a:extLst>
          </p:cNvPr>
          <p:cNvSpPr/>
          <p:nvPr/>
        </p:nvSpPr>
        <p:spPr>
          <a:xfrm>
            <a:off x="836899" y="1402011"/>
            <a:ext cx="79062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pt-BR" sz="2800" dirty="0"/>
              <a:t>Atuação conjunta Governo e escola para avaliar as melhores práticas.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800" dirty="0"/>
              <a:t>Interlocução Ministérios, Empresas, Entidades Profissionais e Escolas para desenho do perfil profissional.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800" dirty="0"/>
              <a:t>Processo de orientação profissional aos jovens do ensino fundamental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800" dirty="0"/>
              <a:t>Envolvimento da família na escolha com palestras ofertadas pelas escolas, etc.</a:t>
            </a:r>
          </a:p>
        </p:txBody>
      </p:sp>
    </p:spTree>
    <p:extLst>
      <p:ext uri="{BB962C8B-B14F-4D97-AF65-F5344CB8AC3E}">
        <p14:creationId xmlns:p14="http://schemas.microsoft.com/office/powerpoint/2010/main" val="35712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05690" y="779318"/>
            <a:ext cx="877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Uma sugestão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1DB9A10-F980-254B-B4F3-F3A7490BF442}"/>
              </a:ext>
            </a:extLst>
          </p:cNvPr>
          <p:cNvSpPr/>
          <p:nvPr/>
        </p:nvSpPr>
        <p:spPr>
          <a:xfrm>
            <a:off x="836899" y="1402011"/>
            <a:ext cx="79062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dirty="0"/>
              <a:t>Criação de um </a:t>
            </a:r>
            <a:r>
              <a:rPr lang="pt-BR" sz="2800" b="1" dirty="0">
                <a:solidFill>
                  <a:srgbClr val="0070C0"/>
                </a:solidFill>
              </a:rPr>
              <a:t>SELO</a:t>
            </a:r>
            <a:r>
              <a:rPr lang="pt-BR" sz="2000" dirty="0"/>
              <a:t> para as empresas que melhor desenvolverem a Aprendizagem: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pt-BR" sz="2000" dirty="0"/>
              <a:t>Percentual de jovens aprendizes inseridos nas atividades estratégicas – relacionadas ao </a:t>
            </a:r>
            <a:r>
              <a:rPr lang="pt-BR" sz="2000" i="1" dirty="0"/>
              <a:t>Business Core</a:t>
            </a:r>
            <a:r>
              <a:rPr lang="pt-BR" sz="2000" dirty="0"/>
              <a:t>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pt-BR" sz="2000" dirty="0"/>
              <a:t>Tutores das empresas com qualificação em didática (certificados pelo MEC);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pt-BR" sz="2000" dirty="0"/>
              <a:t>Percentual de professores das escolas de Educação Profissional treinados nos dois últimos anos nas inovações tecnológicas  (com certificados das empresas) – palestras, visitas técnicas, imersões;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pt-BR" sz="2000" dirty="0"/>
              <a:t>Percentual de jovens contratados ao término do contrato</a:t>
            </a:r>
            <a:r>
              <a:rPr lang="pt-BR" dirty="0"/>
              <a:t>. 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Este selo seria de especial relevância para as empresas de médio e pequeno porte e poderia ter uma chancela conjunta MTE, MEC, CNI, CNC, por exemplo.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pt-BR" sz="2000" dirty="0"/>
          </a:p>
        </p:txBody>
      </p:sp>
      <p:pic>
        <p:nvPicPr>
          <p:cNvPr id="7" name="Picture 2" descr="C:\Users\Olivier\Documents\Kunden\azw\Website\Website 2015\Bilder Lehrabschlussfeier 2015\azw_625.jpg">
            <a:extLst>
              <a:ext uri="{FF2B5EF4-FFF2-40B4-BE49-F238E27FC236}">
                <a16:creationId xmlns:a16="http://schemas.microsoft.com/office/drawing/2014/main" xmlns="" id="{1662125B-C7F8-3242-B135-7F14ECCBB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3594" b="7463"/>
          <a:stretch/>
        </p:blipFill>
        <p:spPr bwMode="auto">
          <a:xfrm>
            <a:off x="8743124" y="1034355"/>
            <a:ext cx="3096776" cy="202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07886" y="5017825"/>
            <a:ext cx="304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Autor: Deputado IZALCI LUCAS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7559" y="1939636"/>
            <a:ext cx="10671346" cy="29371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Ementa: 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Altera os artigos 428 e 432 da Consolidação das Leis do Trabalho – CLT e acrescenta inciso ao art. 29 da Lei nº 8.666, de 21 de junho de 1993, para dispor sobre a </a:t>
            </a:r>
            <a:r>
              <a:rPr lang="pt-BR" sz="2800" b="1" dirty="0">
                <a:solidFill>
                  <a:srgbClr val="0070C0"/>
                </a:solidFill>
              </a:rPr>
              <a:t>jornada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de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trabalho</a:t>
            </a:r>
            <a:r>
              <a:rPr lang="pt-BR" sz="2400" dirty="0">
                <a:solidFill>
                  <a:schemeClr val="tx1"/>
                </a:solidFill>
              </a:rPr>
              <a:t>, o </a:t>
            </a:r>
            <a:r>
              <a:rPr lang="pt-BR" sz="2800" b="1" dirty="0">
                <a:solidFill>
                  <a:srgbClr val="0070C0"/>
                </a:solidFill>
              </a:rPr>
              <a:t>prazo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do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contrato</a:t>
            </a:r>
            <a:r>
              <a:rPr lang="pt-BR" sz="2400" dirty="0">
                <a:solidFill>
                  <a:schemeClr val="tx1"/>
                </a:solidFill>
              </a:rPr>
              <a:t> e a </a:t>
            </a:r>
            <a:r>
              <a:rPr lang="pt-BR" sz="2800" b="1" dirty="0">
                <a:solidFill>
                  <a:srgbClr val="0070C0"/>
                </a:solidFill>
              </a:rPr>
              <a:t>obrigação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da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contratação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de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aprendizes</a:t>
            </a:r>
            <a:r>
              <a:rPr lang="pt-BR" sz="2400" dirty="0">
                <a:solidFill>
                  <a:schemeClr val="tx1"/>
                </a:solidFill>
              </a:rPr>
              <a:t> pelas empresas privadas que se submeterem </a:t>
            </a:r>
            <a:r>
              <a:rPr lang="pt-BR" sz="2800" b="1" dirty="0">
                <a:solidFill>
                  <a:srgbClr val="0070C0"/>
                </a:solidFill>
              </a:rPr>
              <a:t>às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rgbClr val="0070C0"/>
                </a:solidFill>
              </a:rPr>
              <a:t>licitações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7559" y="904673"/>
            <a:ext cx="6088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Projeto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de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Lei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nº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10.088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de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2018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6A208C2-427C-DE46-B6A5-4A0AB4AFC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121" y="384414"/>
            <a:ext cx="2328879" cy="22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gov_fe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4085</TotalTime>
  <Words>1309</Words>
  <Application>Microsoft Office PowerPoint</Application>
  <PresentationFormat>Widescreen</PresentationFormat>
  <Paragraphs>150</Paragraphs>
  <Slides>15</Slides>
  <Notes>1</Notes>
  <HiddenSlides>5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Open Sans</vt:lpstr>
      <vt:lpstr>Times</vt:lpstr>
      <vt:lpstr>Times New Roman</vt:lpstr>
      <vt:lpstr>Wingdings</vt:lpstr>
      <vt:lpstr>4_gov_feed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Ministério da Educação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 da Silva Santos</dc:creator>
  <cp:lastModifiedBy>Angela Silva Da Veiga</cp:lastModifiedBy>
  <cp:revision>559</cp:revision>
  <cp:lastPrinted>2017-03-02T13:55:30Z</cp:lastPrinted>
  <dcterms:created xsi:type="dcterms:W3CDTF">2016-08-03T13:39:45Z</dcterms:created>
  <dcterms:modified xsi:type="dcterms:W3CDTF">2018-06-12T12:54:17Z</dcterms:modified>
</cp:coreProperties>
</file>