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62" r:id="rId6"/>
    <p:sldId id="267" r:id="rId7"/>
    <p:sldId id="259" r:id="rId8"/>
    <p:sldId id="263" r:id="rId9"/>
    <p:sldId id="264" r:id="rId10"/>
    <p:sldId id="265" r:id="rId11"/>
    <p:sldId id="266" r:id="rId12"/>
    <p:sldId id="260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A66"/>
    <a:srgbClr val="1337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ao.reis\Google%20Drive\Profissional%20SIT\S&#233;rie%20hist&#243;rica%20nacio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Planilha1!$C$1</c:f>
              <c:strCache>
                <c:ptCount val="1"/>
                <c:pt idx="0">
                  <c:v>TRABALHO INFANTIL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A75-4B3F-B25B-797EAA661A8E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6A75-4B3F-B25B-797EAA661A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Planilha1!$B$2:$B$12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Planilha1!$C$2:$C$12</c:f>
              <c:numCache>
                <c:formatCode>#,##0</c:formatCode>
                <c:ptCount val="11"/>
                <c:pt idx="0">
                  <c:v>5520000</c:v>
                </c:pt>
                <c:pt idx="1">
                  <c:v>4857000</c:v>
                </c:pt>
                <c:pt idx="2">
                  <c:v>4452000</c:v>
                </c:pt>
                <c:pt idx="3">
                  <c:v>4250401</c:v>
                </c:pt>
                <c:pt idx="4">
                  <c:v>3406514</c:v>
                </c:pt>
                <c:pt idx="5">
                  <c:v>3700000</c:v>
                </c:pt>
                <c:pt idx="6">
                  <c:v>3567589</c:v>
                </c:pt>
                <c:pt idx="7">
                  <c:v>3187838</c:v>
                </c:pt>
                <c:pt idx="8">
                  <c:v>3331000</c:v>
                </c:pt>
                <c:pt idx="9">
                  <c:v>2600000</c:v>
                </c:pt>
                <c:pt idx="10">
                  <c:v>998000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75-4B3F-B25B-797EAA661A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4738496"/>
        <c:axId val="94736928"/>
      </c:barChart>
      <c:catAx>
        <c:axId val="9473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4736928"/>
        <c:crosses val="autoZero"/>
        <c:auto val="1"/>
        <c:lblAlgn val="ctr"/>
        <c:lblOffset val="100"/>
        <c:noMultiLvlLbl val="0"/>
      </c:catAx>
      <c:valAx>
        <c:axId val="9473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473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63D12-9D00-4B9A-8F75-C96B55733A03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74472-1DDD-46B2-8807-7954C6195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2684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3EFE8-BF8F-4B15-BA80-C3EF173156EA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308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17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92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81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897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83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8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731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474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45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374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34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7568-D957-4D63-B72C-F3BCEAE2733E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D64F4-B523-4E33-A2C6-80B9C6D7D03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6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983545"/>
            <a:ext cx="9144000" cy="2278966"/>
          </a:xfrm>
        </p:spPr>
        <p:txBody>
          <a:bodyPr>
            <a:noAutofit/>
          </a:bodyPr>
          <a:lstStyle/>
          <a:p>
            <a:r>
              <a:rPr lang="pt-BR" sz="4800" dirty="0">
                <a:solidFill>
                  <a:schemeClr val="bg1"/>
                </a:solidFill>
              </a:rPr>
              <a:t>Lei de Aprendizagem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62511"/>
            <a:ext cx="9144000" cy="1561513"/>
          </a:xfrm>
        </p:spPr>
        <p:txBody>
          <a:bodyPr>
            <a:norm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12 de junho – Dia Mundial de Combate ao Trabalho Infantil</a:t>
            </a:r>
          </a:p>
        </p:txBody>
      </p:sp>
    </p:spTree>
    <p:extLst>
      <p:ext uri="{BB962C8B-B14F-4D97-AF65-F5344CB8AC3E}">
        <p14:creationId xmlns:p14="http://schemas.microsoft.com/office/powerpoint/2010/main" val="931665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2A3A66"/>
                </a:solidFill>
              </a:rPr>
              <a:t>Ensino Médio: Aprendizagem Profissional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433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pt-BR" sz="2600" dirty="0">
                <a:solidFill>
                  <a:srgbClr val="2A3A66"/>
                </a:solidFill>
              </a:rPr>
              <a:t>Enfatizar a associação, já existente, entre a aprendizagem profissional e a escola regular;</a:t>
            </a: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pt-BR" sz="2600" dirty="0">
                <a:solidFill>
                  <a:srgbClr val="2A3A66"/>
                </a:solidFill>
              </a:rPr>
              <a:t>Dar destaque à formação técnica e profissional.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x-none" sz="26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387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682439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2A3A66"/>
                </a:solidFill>
              </a:rPr>
              <a:t>Regulamentação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97981"/>
            <a:ext cx="10515600" cy="421197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pt-BR" sz="2600" dirty="0">
                <a:solidFill>
                  <a:srgbClr val="FF0000"/>
                </a:solidFill>
              </a:rPr>
              <a:t>TRABALHO: já existe</a:t>
            </a:r>
          </a:p>
          <a:p>
            <a:pPr algn="just">
              <a:lnSpc>
                <a:spcPct val="80000"/>
              </a:lnSpc>
            </a:pPr>
            <a:r>
              <a:rPr lang="pt-BR" sz="2600" dirty="0">
                <a:solidFill>
                  <a:srgbClr val="2A3A66"/>
                </a:solidFill>
              </a:rPr>
              <a:t>Decreto 5.598/2005;</a:t>
            </a:r>
          </a:p>
          <a:p>
            <a:pPr algn="just">
              <a:lnSpc>
                <a:spcPct val="80000"/>
              </a:lnSpc>
            </a:pPr>
            <a:r>
              <a:rPr lang="pt-BR" sz="2600" dirty="0">
                <a:solidFill>
                  <a:srgbClr val="2A3A66"/>
                </a:solidFill>
              </a:rPr>
              <a:t>Portaria 723/2012.</a:t>
            </a: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pt-BR" sz="2600" dirty="0">
                <a:solidFill>
                  <a:srgbClr val="FF0000"/>
                </a:solidFill>
              </a:rPr>
              <a:t>ENSINO MÉDIO: em elaboração</a:t>
            </a:r>
          </a:p>
          <a:p>
            <a:pPr algn="just">
              <a:lnSpc>
                <a:spcPct val="80000"/>
              </a:lnSpc>
            </a:pPr>
            <a:r>
              <a:rPr lang="pt-BR" sz="2600" dirty="0">
                <a:solidFill>
                  <a:srgbClr val="2A3A66"/>
                </a:solidFill>
              </a:rPr>
              <a:t>Necessidade de considerar o histórico da aprendizagem profissional existente;</a:t>
            </a:r>
          </a:p>
          <a:p>
            <a:pPr algn="just">
              <a:lnSpc>
                <a:spcPct val="80000"/>
              </a:lnSpc>
            </a:pPr>
            <a:r>
              <a:rPr lang="pt-BR" sz="2600" dirty="0">
                <a:solidFill>
                  <a:srgbClr val="2A3A66"/>
                </a:solidFill>
              </a:rPr>
              <a:t>Necessidade de participação do Ministério do Trabalho;</a:t>
            </a:r>
          </a:p>
          <a:p>
            <a:pPr algn="just">
              <a:lnSpc>
                <a:spcPct val="80000"/>
              </a:lnSpc>
            </a:pPr>
            <a:r>
              <a:rPr lang="pt-BR" sz="2600" dirty="0">
                <a:solidFill>
                  <a:srgbClr val="2A3A66"/>
                </a:solidFill>
              </a:rPr>
              <a:t>Propositura de instrumentos normativos interinstitucionais.</a:t>
            </a: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pt-BR" sz="2600" dirty="0">
              <a:solidFill>
                <a:srgbClr val="2A3A66"/>
              </a:solidFill>
            </a:endParaRPr>
          </a:p>
          <a:p>
            <a:pPr algn="just">
              <a:lnSpc>
                <a:spcPct val="80000"/>
              </a:lnSpc>
            </a:pPr>
            <a:endParaRPr lang="x-none" sz="26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728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6437" y="112542"/>
            <a:ext cx="9298745" cy="759656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Muito obrigado!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6438" y="1139483"/>
            <a:ext cx="10789920" cy="4684542"/>
          </a:xfrm>
        </p:spPr>
        <p:txBody>
          <a:bodyPr/>
          <a:lstStyle/>
          <a:p>
            <a:pPr marL="0" indent="0" algn="ctr">
              <a:buNone/>
            </a:pPr>
            <a:endParaRPr lang="pt-BR" dirty="0">
              <a:solidFill>
                <a:srgbClr val="2A3A66"/>
              </a:solidFill>
            </a:endParaRPr>
          </a:p>
          <a:p>
            <a:pPr marL="0" indent="0" algn="ctr">
              <a:buNone/>
            </a:pPr>
            <a:endParaRPr lang="pt-BR" dirty="0">
              <a:solidFill>
                <a:srgbClr val="2A3A66"/>
              </a:solidFill>
            </a:endParaRPr>
          </a:p>
          <a:p>
            <a:pPr marL="0" indent="0" algn="ctr">
              <a:buNone/>
            </a:pPr>
            <a:r>
              <a:rPr lang="pt-BR" sz="2400" dirty="0">
                <a:solidFill>
                  <a:srgbClr val="2A3A66"/>
                </a:solidFill>
              </a:rPr>
              <a:t>Antônio Alves Mendonça Júnior</a:t>
            </a:r>
          </a:p>
          <a:p>
            <a:pPr marL="0" indent="0" algn="ctr">
              <a:buNone/>
            </a:pPr>
            <a:r>
              <a:rPr lang="pt-BR" sz="2400" dirty="0">
                <a:solidFill>
                  <a:srgbClr val="2A3A66"/>
                </a:solidFill>
              </a:rPr>
              <a:t>Auditor Fiscal do Trabalho</a:t>
            </a:r>
          </a:p>
          <a:p>
            <a:pPr marL="0" indent="0" algn="ctr">
              <a:buNone/>
            </a:pPr>
            <a:r>
              <a:rPr lang="pt-BR" sz="2400" dirty="0">
                <a:solidFill>
                  <a:srgbClr val="2A3A66"/>
                </a:solidFill>
              </a:rPr>
              <a:t>Coordenador Nacional de Aprendizagem</a:t>
            </a:r>
          </a:p>
          <a:p>
            <a:pPr marL="0" indent="0" algn="ctr">
              <a:buNone/>
            </a:pPr>
            <a:r>
              <a:rPr lang="pt-BR" sz="2400" dirty="0">
                <a:solidFill>
                  <a:srgbClr val="2A3A66"/>
                </a:solidFill>
              </a:rPr>
              <a:t>Secretaria de Inspeção do Trabalho</a:t>
            </a:r>
          </a:p>
          <a:p>
            <a:pPr marL="0" indent="0" algn="ctr">
              <a:buNone/>
            </a:pPr>
            <a:r>
              <a:rPr lang="pt-BR" sz="2400" dirty="0">
                <a:solidFill>
                  <a:srgbClr val="2A3A66"/>
                </a:solidFill>
              </a:rPr>
              <a:t>antonio.m.junior@mte.gov.br </a:t>
            </a:r>
          </a:p>
        </p:txBody>
      </p:sp>
    </p:spTree>
    <p:extLst>
      <p:ext uri="{BB962C8B-B14F-4D97-AF65-F5344CB8AC3E}">
        <p14:creationId xmlns:p14="http://schemas.microsoft.com/office/powerpoint/2010/main" val="314477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1524000" y="2082018"/>
            <a:ext cx="9144000" cy="2630657"/>
          </a:xfrm>
        </p:spPr>
        <p:txBody>
          <a:bodyPr>
            <a:noAutofit/>
          </a:bodyPr>
          <a:lstStyle/>
          <a:p>
            <a:r>
              <a:rPr lang="pt-BR" sz="4000" dirty="0"/>
              <a:t>A Lei da Aprendizagem e suas possibilidades para o desenvolvimento sustentável do Brasil à luz do novo Ensino Médio</a:t>
            </a: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524000" y="4712676"/>
            <a:ext cx="9144000" cy="1139483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Antônio Alves Mendonça Júnior</a:t>
            </a:r>
            <a:br>
              <a:rPr lang="pt-BR" dirty="0"/>
            </a:br>
            <a:r>
              <a:rPr lang="pt-BR" sz="2200" dirty="0"/>
              <a:t>Coordenador Nacional do Projeto de Inserção de Aprendizes no Mercado de Trabalho</a:t>
            </a:r>
            <a:br>
              <a:rPr lang="pt-BR" sz="2200" dirty="0"/>
            </a:br>
            <a:r>
              <a:rPr lang="pt-BR" sz="2200" dirty="0"/>
              <a:t>Secretaria de Inspeção do Trabalho</a:t>
            </a:r>
            <a:br>
              <a:rPr lang="pt-BR" sz="2200" dirty="0"/>
            </a:br>
            <a:r>
              <a:rPr lang="pt-BR" sz="2200" dirty="0"/>
              <a:t>Ministério do Trabalho</a:t>
            </a:r>
          </a:p>
          <a:p>
            <a:endParaRPr lang="pt-BR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297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2A3A66"/>
                </a:solidFill>
              </a:rPr>
              <a:t>Aprendizes Admitidos</a:t>
            </a:r>
          </a:p>
        </p:txBody>
      </p:sp>
      <p:pic>
        <p:nvPicPr>
          <p:cNvPr id="6" name="chart">
            <a:extLst>
              <a:ext uri="{FF2B5EF4-FFF2-40B4-BE49-F238E27FC236}">
                <a16:creationId xmlns:a16="http://schemas.microsoft.com/office/drawing/2014/main" xmlns="" id="{0F943629-E9C7-4A12-9973-C3BDC8DEAA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43" t="10399" r="1125" b="1259"/>
          <a:stretch/>
        </p:blipFill>
        <p:spPr>
          <a:xfrm>
            <a:off x="1198484" y="2130641"/>
            <a:ext cx="9286043" cy="373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16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2A3A66"/>
                </a:solidFill>
              </a:rPr>
              <a:t>Trabalho Infantil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566DC7E3-A786-455B-A854-8E394CD6A11B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38200" y="1403677"/>
          <a:ext cx="10515600" cy="3217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tângulo 4"/>
          <p:cNvSpPr/>
          <p:nvPr/>
        </p:nvSpPr>
        <p:spPr>
          <a:xfrm>
            <a:off x="838200" y="4620779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Fonte: PNAD/IBGE</a:t>
            </a:r>
          </a:p>
        </p:txBody>
      </p:sp>
      <p:sp>
        <p:nvSpPr>
          <p:cNvPr id="6" name="Retângulo 5"/>
          <p:cNvSpPr/>
          <p:nvPr/>
        </p:nvSpPr>
        <p:spPr>
          <a:xfrm>
            <a:off x="838200" y="4959333"/>
            <a:ext cx="1104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Nota 1: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Os dados de 2010 representam crianças e adolescentes de 10 a 17 anos, ao contrário do restante da série histórica que trabalha com a faixa de 05 a 17 anos.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Nota 2: </a:t>
            </a:r>
            <a:r>
              <a:rPr kumimoji="0" lang="pt-B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 2016, o IBGE passou a divulgar os dados de trabalho infantil com base PNAD contínua, que utiliza parâmetros diversos para definição de trabalho infantil.</a:t>
            </a:r>
          </a:p>
        </p:txBody>
      </p:sp>
    </p:spTree>
    <p:extLst>
      <p:ext uri="{BB962C8B-B14F-4D97-AF65-F5344CB8AC3E}">
        <p14:creationId xmlns:p14="http://schemas.microsoft.com/office/powerpoint/2010/main" val="3471656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2A3A66"/>
                </a:solidFill>
              </a:rPr>
              <a:t>Desenvolvimento Sustentável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4332"/>
          </a:xfrm>
        </p:spPr>
        <p:txBody>
          <a:bodyPr/>
          <a:lstStyle/>
          <a:p>
            <a:r>
              <a:rPr lang="pt-BR" dirty="0">
                <a:solidFill>
                  <a:srgbClr val="2A3A66"/>
                </a:solidFill>
              </a:rPr>
              <a:t>2015: 2.600.000 crianças e adolescentes em situação de trabalho infantil (PNAD/IBGE);</a:t>
            </a:r>
          </a:p>
          <a:p>
            <a:r>
              <a:rPr lang="pt-BR" dirty="0">
                <a:solidFill>
                  <a:srgbClr val="2A3A66"/>
                </a:solidFill>
              </a:rPr>
              <a:t>2015: 2.200.000 adolescentes em idade de serem aprendizes (PNAD/IBGE).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xmlns="" id="{8278A5D5-4376-49B9-8B9E-49286BCD2D05}"/>
              </a:ext>
            </a:extLst>
          </p:cNvPr>
          <p:cNvSpPr/>
          <p:nvPr/>
        </p:nvSpPr>
        <p:spPr>
          <a:xfrm>
            <a:off x="2974018" y="3471169"/>
            <a:ext cx="5672832" cy="260115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dirty="0"/>
              <a:t>                     </a:t>
            </a:r>
            <a:r>
              <a:rPr lang="pt-BR" sz="5400" dirty="0"/>
              <a:t>81%</a:t>
            </a:r>
            <a:endParaRPr lang="pt-BR" sz="3600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xmlns="" id="{28AC9E83-9CD4-433E-98A3-FA7813296823}"/>
              </a:ext>
            </a:extLst>
          </p:cNvPr>
          <p:cNvSpPr/>
          <p:nvPr/>
        </p:nvSpPr>
        <p:spPr>
          <a:xfrm>
            <a:off x="3950565" y="4343399"/>
            <a:ext cx="1109707" cy="85669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19%</a:t>
            </a:r>
          </a:p>
        </p:txBody>
      </p:sp>
    </p:spTree>
    <p:extLst>
      <p:ext uri="{BB962C8B-B14F-4D97-AF65-F5344CB8AC3E}">
        <p14:creationId xmlns:p14="http://schemas.microsoft.com/office/powerpoint/2010/main" val="144061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2A3A66"/>
                </a:solidFill>
              </a:rPr>
              <a:t>Desenvolvimento Sustentável</a:t>
            </a:r>
          </a:p>
        </p:txBody>
      </p:sp>
      <p:sp>
        <p:nvSpPr>
          <p:cNvPr id="4" name="Rolagem: Horizontal 3">
            <a:extLst>
              <a:ext uri="{FF2B5EF4-FFF2-40B4-BE49-F238E27FC236}">
                <a16:creationId xmlns:a16="http://schemas.microsoft.com/office/drawing/2014/main" xmlns="" id="{C843B21B-C8DC-418D-B5D2-20B7D7D74431}"/>
              </a:ext>
            </a:extLst>
          </p:cNvPr>
          <p:cNvSpPr/>
          <p:nvPr/>
        </p:nvSpPr>
        <p:spPr>
          <a:xfrm>
            <a:off x="1553593" y="1837679"/>
            <a:ext cx="8327254" cy="3133816"/>
          </a:xfrm>
          <a:prstGeom prst="horizontalScroll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tx1"/>
                </a:solidFill>
              </a:rPr>
              <a:t>A Aprendizagem Profissional é a mais importante política pública voltada para à profissionalização da juventude, servindo como instrumento de prevenção e combate ao trabalho infantil.</a:t>
            </a:r>
          </a:p>
        </p:txBody>
      </p:sp>
    </p:spTree>
    <p:extLst>
      <p:ext uri="{BB962C8B-B14F-4D97-AF65-F5344CB8AC3E}">
        <p14:creationId xmlns:p14="http://schemas.microsoft.com/office/powerpoint/2010/main" val="1917004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2A3A66"/>
                </a:solidFill>
              </a:rPr>
              <a:t>Lei de Diretrizes Básicas da Educação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433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>
                <a:solidFill>
                  <a:srgbClr val="2A3A66"/>
                </a:solidFill>
              </a:rPr>
              <a:t>Art. 36. O </a:t>
            </a:r>
            <a:r>
              <a:rPr lang="pt-BR" dirty="0">
                <a:solidFill>
                  <a:srgbClr val="FF0000"/>
                </a:solidFill>
              </a:rPr>
              <a:t>currículo do ensino médio </a:t>
            </a:r>
            <a:r>
              <a:rPr lang="pt-BR" dirty="0">
                <a:solidFill>
                  <a:srgbClr val="2A3A66"/>
                </a:solidFill>
              </a:rPr>
              <a:t>será composto pela Base Nacional Comum Curricular e por itinerários formativos, que deverão ser organizados por meio da oferta de diferentes arranjos curriculares, conforme a relevância para o contexto local e a possibilidade dos sistemas de ensino, a saber:</a:t>
            </a:r>
          </a:p>
          <a:p>
            <a:endParaRPr lang="pt-BR" dirty="0">
              <a:solidFill>
                <a:srgbClr val="2A3A66"/>
              </a:solidFill>
            </a:endParaRPr>
          </a:p>
          <a:p>
            <a:r>
              <a:rPr lang="pt-BR" dirty="0">
                <a:solidFill>
                  <a:srgbClr val="2A3A66"/>
                </a:solidFill>
              </a:rPr>
              <a:t>I - linguagens e suas tecnologias;</a:t>
            </a:r>
          </a:p>
          <a:p>
            <a:r>
              <a:rPr lang="pt-BR" dirty="0">
                <a:solidFill>
                  <a:srgbClr val="2A3A66"/>
                </a:solidFill>
              </a:rPr>
              <a:t>II - matemática e suas tecnologias;</a:t>
            </a:r>
          </a:p>
          <a:p>
            <a:r>
              <a:rPr lang="pt-BR" dirty="0">
                <a:solidFill>
                  <a:srgbClr val="2A3A66"/>
                </a:solidFill>
              </a:rPr>
              <a:t>III - ciências da natureza e suas tecnologias;</a:t>
            </a:r>
          </a:p>
          <a:p>
            <a:r>
              <a:rPr lang="pt-BR" dirty="0">
                <a:solidFill>
                  <a:srgbClr val="2A3A66"/>
                </a:solidFill>
              </a:rPr>
              <a:t>IV - ciências humanas e sociais aplicadas;</a:t>
            </a:r>
          </a:p>
          <a:p>
            <a:r>
              <a:rPr lang="pt-BR" dirty="0">
                <a:solidFill>
                  <a:srgbClr val="2A3A66"/>
                </a:solidFill>
              </a:rPr>
              <a:t>V - </a:t>
            </a:r>
            <a:r>
              <a:rPr lang="pt-BR" dirty="0">
                <a:solidFill>
                  <a:srgbClr val="FF0000"/>
                </a:solidFill>
              </a:rPr>
              <a:t>formação técnica e profissional.</a:t>
            </a:r>
          </a:p>
        </p:txBody>
      </p:sp>
    </p:spTree>
    <p:extLst>
      <p:ext uri="{BB962C8B-B14F-4D97-AF65-F5344CB8AC3E}">
        <p14:creationId xmlns:p14="http://schemas.microsoft.com/office/powerpoint/2010/main" val="96374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2A3A66"/>
                </a:solidFill>
              </a:rPr>
              <a:t>Lei de Diretrizes Básicas da Educação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433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pt-BR" sz="2600" dirty="0">
                <a:solidFill>
                  <a:srgbClr val="2A3A66"/>
                </a:solidFill>
              </a:rPr>
              <a:t>Art. 36 - § 6º A critério dos sistemas de ensino, </a:t>
            </a:r>
            <a:r>
              <a:rPr lang="pt-BR" sz="2600" dirty="0">
                <a:solidFill>
                  <a:srgbClr val="002060"/>
                </a:solidFill>
              </a:rPr>
              <a:t>a oferta de </a:t>
            </a:r>
            <a:r>
              <a:rPr lang="pt-BR" sz="2600" dirty="0">
                <a:solidFill>
                  <a:srgbClr val="FF0000"/>
                </a:solidFill>
              </a:rPr>
              <a:t>formação com ênfase técnica e profissional </a:t>
            </a:r>
            <a:r>
              <a:rPr lang="pt-BR" sz="2600" dirty="0">
                <a:solidFill>
                  <a:srgbClr val="002060"/>
                </a:solidFill>
              </a:rPr>
              <a:t>considerará</a:t>
            </a:r>
            <a:r>
              <a:rPr lang="pt-BR" sz="2600" dirty="0">
                <a:solidFill>
                  <a:srgbClr val="2A3A66"/>
                </a:solidFill>
              </a:rPr>
              <a:t>:</a:t>
            </a:r>
          </a:p>
          <a:p>
            <a:pPr marL="0" indent="0" algn="just">
              <a:lnSpc>
                <a:spcPct val="80000"/>
              </a:lnSpc>
              <a:buFont typeface="Arial" panose="020B0604020202020204" pitchFamily="34" charset="0"/>
              <a:buNone/>
            </a:pPr>
            <a:endParaRPr lang="pt-BR" sz="2600" dirty="0">
              <a:solidFill>
                <a:srgbClr val="2A3A66"/>
              </a:solidFill>
            </a:endParaRPr>
          </a:p>
          <a:p>
            <a:pPr marL="0" indent="0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pt-BR" sz="2600" dirty="0">
                <a:solidFill>
                  <a:srgbClr val="2A3A66"/>
                </a:solidFill>
              </a:rPr>
              <a:t>I - a inclusão de experiência prática de trabalho no setor produtivo ou em ambientes de simulação, </a:t>
            </a:r>
            <a:r>
              <a:rPr lang="pt-BR" sz="2600" dirty="0">
                <a:solidFill>
                  <a:srgbClr val="FF0000"/>
                </a:solidFill>
              </a:rPr>
              <a:t>estabelecendo parcerias e fazendo uso, quando aplicável, de instrumentos estabelecidos pela legislação sobre aprendizagem profissional.</a:t>
            </a:r>
          </a:p>
          <a:p>
            <a:pPr marL="0" indent="0" algn="just">
              <a:lnSpc>
                <a:spcPct val="80000"/>
              </a:lnSpc>
              <a:buFont typeface="Arial" panose="020B0604020202020204" pitchFamily="34" charset="0"/>
              <a:buNone/>
            </a:pPr>
            <a:endParaRPr lang="x-none" sz="26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03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2A3A66"/>
                </a:solidFill>
              </a:rPr>
              <a:t>Aprendizagem Profissional</a:t>
            </a:r>
          </a:p>
        </p:txBody>
      </p:sp>
      <p:pic>
        <p:nvPicPr>
          <p:cNvPr id="2050" name="Picture 2" descr="Resultado de imagem para carteira de trabalho">
            <a:extLst>
              <a:ext uri="{FF2B5EF4-FFF2-40B4-BE49-F238E27FC236}">
                <a16:creationId xmlns:a16="http://schemas.microsoft.com/office/drawing/2014/main" xmlns="" id="{08B9712C-659B-46F2-BCD9-2D9348722D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095" y="2170062"/>
            <a:ext cx="3842800" cy="31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Resultado de imagem para caderno">
            <a:extLst>
              <a:ext uri="{FF2B5EF4-FFF2-40B4-BE49-F238E27FC236}">
                <a16:creationId xmlns:a16="http://schemas.microsoft.com/office/drawing/2014/main" xmlns="" id="{E2F379DB-2394-4BD5-A657-2E388E5B8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2" y="2170062"/>
            <a:ext cx="3516828" cy="329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inal de Adição 5">
            <a:extLst>
              <a:ext uri="{FF2B5EF4-FFF2-40B4-BE49-F238E27FC236}">
                <a16:creationId xmlns:a16="http://schemas.microsoft.com/office/drawing/2014/main" xmlns="" id="{481240E4-5CD3-4654-954E-F415AC941F9E}"/>
              </a:ext>
            </a:extLst>
          </p:cNvPr>
          <p:cNvSpPr/>
          <p:nvPr/>
        </p:nvSpPr>
        <p:spPr>
          <a:xfrm>
            <a:off x="5752732" y="3099500"/>
            <a:ext cx="1383920" cy="1257549"/>
          </a:xfrm>
          <a:prstGeom prst="mathPlu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93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411</Words>
  <Application>Microsoft Office PowerPoint</Application>
  <PresentationFormat>Widescreen</PresentationFormat>
  <Paragraphs>60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do Office</vt:lpstr>
      <vt:lpstr>Lei de Aprendizagem</vt:lpstr>
      <vt:lpstr>A Lei da Aprendizagem e suas possibilidades para o desenvolvimento sustentável do Brasil à luz do novo Ensino Médio</vt:lpstr>
      <vt:lpstr>Aprendizes Admitidos</vt:lpstr>
      <vt:lpstr>Trabalho Infantil</vt:lpstr>
      <vt:lpstr>Desenvolvimento Sustentável</vt:lpstr>
      <vt:lpstr>Desenvolvimento Sustentável</vt:lpstr>
      <vt:lpstr>Lei de Diretrizes Básicas da Educação</vt:lpstr>
      <vt:lpstr>Lei de Diretrizes Básicas da Educação</vt:lpstr>
      <vt:lpstr>Aprendizagem Profissional</vt:lpstr>
      <vt:lpstr>Ensino Médio: Aprendizagem Profissional </vt:lpstr>
      <vt:lpstr>Regulamentação</vt:lpstr>
      <vt:lpstr>Muito 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Angela Silva Da Veiga</cp:lastModifiedBy>
  <cp:revision>19</cp:revision>
  <dcterms:created xsi:type="dcterms:W3CDTF">2017-07-21T16:50:50Z</dcterms:created>
  <dcterms:modified xsi:type="dcterms:W3CDTF">2018-06-12T12:58:34Z</dcterms:modified>
</cp:coreProperties>
</file>