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50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Velocidade de Acesso Instalada PBLE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Contagem de Vel. Acesso Instalada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4BACC6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F79646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6"/>
                <c:pt idx="0">
                  <c:v>1 Mbps</c:v>
                </c:pt>
                <c:pt idx="1">
                  <c:v>2 Mbps</c:v>
                </c:pt>
                <c:pt idx="2">
                  <c:v>4 Mbps</c:v>
                </c:pt>
                <c:pt idx="3">
                  <c:v>5 Mbps</c:v>
                </c:pt>
                <c:pt idx="4">
                  <c:v>8 Mbps</c:v>
                </c:pt>
                <c:pt idx="5">
                  <c:v>10 Mbps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1.95749352991922E-2</c:v>
                </c:pt>
                <c:pt idx="1">
                  <c:v>0.74991765351737205</c:v>
                </c:pt>
                <c:pt idx="2">
                  <c:v>2.3088385224688299E-2</c:v>
                </c:pt>
                <c:pt idx="3">
                  <c:v>0.16121088542075099</c:v>
                </c:pt>
                <c:pt idx="4">
                  <c:v>1.42420202337072E-2</c:v>
                </c:pt>
                <c:pt idx="5">
                  <c:v>2.5770527801741001E-2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Escolas Rurais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Escolas Rurais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  <c:pt idx="5">
                  <c:v>Total Geral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1542</c:v>
                </c:pt>
                <c:pt idx="1">
                  <c:v>31619</c:v>
                </c:pt>
                <c:pt idx="2">
                  <c:v>9824</c:v>
                </c:pt>
                <c:pt idx="3">
                  <c:v>6736</c:v>
                </c:pt>
                <c:pt idx="4">
                  <c:v>4467</c:v>
                </c:pt>
                <c:pt idx="5">
                  <c:v>54188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Escolas atendidas 4G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  <c:pt idx="5">
                  <c:v>Total Geral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1529</c:v>
                </c:pt>
                <c:pt idx="1">
                  <c:v>12934</c:v>
                </c:pt>
                <c:pt idx="2">
                  <c:v>1389</c:v>
                </c:pt>
                <c:pt idx="3">
                  <c:v>5193</c:v>
                </c:pt>
                <c:pt idx="4">
                  <c:v>4213</c:v>
                </c:pt>
                <c:pt idx="5">
                  <c:v>25258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971224"/>
        <c:axId val="294972008"/>
      </c:barChart>
      <c:catAx>
        <c:axId val="29497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294972008"/>
        <c:crosses val="autoZero"/>
        <c:auto val="1"/>
        <c:lblAlgn val="ctr"/>
        <c:lblOffset val="100"/>
        <c:noMultiLvlLbl val="1"/>
      </c:catAx>
      <c:valAx>
        <c:axId val="29497200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29497122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Escolas atendidas por Gesac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94</c:v>
                </c:pt>
                <c:pt idx="1">
                  <c:v>2024</c:v>
                </c:pt>
                <c:pt idx="2">
                  <c:v>583</c:v>
                </c:pt>
                <c:pt idx="3">
                  <c:v>346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65592"/>
        <c:axId val="152064808"/>
      </c:barChart>
      <c:catAx>
        <c:axId val="15206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152064808"/>
        <c:crosses val="autoZero"/>
        <c:auto val="1"/>
        <c:lblAlgn val="ctr"/>
        <c:lblOffset val="100"/>
        <c:noMultiLvlLbl val="1"/>
      </c:catAx>
      <c:valAx>
        <c:axId val="15206480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15206559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Tipos de atendimento nas escolas</a:t>
            </a:r>
          </a:p>
        </c:rich>
      </c:tx>
      <c:layout>
        <c:manualLayout>
          <c:xMode val="edge"/>
          <c:yMode val="edge"/>
          <c:x val="0.357294467242111"/>
          <c:y val="2.11224489795917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Escolas atendidas PBLE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4757</c:v>
                </c:pt>
                <c:pt idx="1">
                  <c:v>19862</c:v>
                </c:pt>
                <c:pt idx="2">
                  <c:v>5006</c:v>
                </c:pt>
                <c:pt idx="3">
                  <c:v>23299</c:v>
                </c:pt>
                <c:pt idx="4">
                  <c:v>10831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Escolas atendidas 4G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1529</c:v>
                </c:pt>
                <c:pt idx="1">
                  <c:v>12934</c:v>
                </c:pt>
                <c:pt idx="2">
                  <c:v>1389</c:v>
                </c:pt>
                <c:pt idx="3">
                  <c:v>5193</c:v>
                </c:pt>
                <c:pt idx="4">
                  <c:v>4213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Escolas atendidas Gesac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94</c:v>
                </c:pt>
                <c:pt idx="1">
                  <c:v>2024</c:v>
                </c:pt>
                <c:pt idx="2">
                  <c:v>583</c:v>
                </c:pt>
                <c:pt idx="3">
                  <c:v>346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21280"/>
        <c:axId val="95883400"/>
      </c:barChart>
      <c:catAx>
        <c:axId val="2926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95883400"/>
        <c:crosses val="autoZero"/>
        <c:auto val="1"/>
        <c:lblAlgn val="ctr"/>
        <c:lblOffset val="100"/>
        <c:noMultiLvlLbl val="1"/>
      </c:catAx>
      <c:valAx>
        <c:axId val="9588340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t-BR"/>
          </a:p>
        </c:txPr>
        <c:crossAx val="29262128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6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DF47B84-9CD5-44DB-800B-DD660AFC4376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18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A6C68E8-FD19-4D9F-93B9-D37213597F12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</p:sp>
      <p:sp>
        <p:nvSpPr>
          <p:cNvPr id="254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1710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E3D7604-A1D8-415E-8613-BF5F9CDC6405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680" y="685800"/>
            <a:ext cx="6092280" cy="3428280"/>
          </a:xfrm>
          <a:prstGeom prst="rect">
            <a:avLst/>
          </a:prstGeom>
        </p:spPr>
      </p:sp>
      <p:sp>
        <p:nvSpPr>
          <p:cNvPr id="257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9854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499A35E-F00D-46E6-A414-3F9127F868B7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</p:sp>
      <p:sp>
        <p:nvSpPr>
          <p:cNvPr id="260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9746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4855FAB-69D4-41C9-936B-F30E1392FEE4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680" y="685800"/>
            <a:ext cx="6092280" cy="3428280"/>
          </a:xfrm>
          <a:prstGeom prst="rect">
            <a:avLst/>
          </a:prstGeom>
        </p:spPr>
      </p:sp>
      <p:sp>
        <p:nvSpPr>
          <p:cNvPr id="263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0138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439A00C-DA04-4B6E-96C4-D7A5F18E82F3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</p:sp>
      <p:sp>
        <p:nvSpPr>
          <p:cNvPr id="266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985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8C83CAA-8296-4BB3-B2A7-03631A769B8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680" y="695160"/>
            <a:ext cx="6090480" cy="3428280"/>
          </a:xfrm>
          <a:prstGeom prst="rect">
            <a:avLst/>
          </a:prstGeom>
        </p:spPr>
      </p:sp>
      <p:sp>
        <p:nvSpPr>
          <p:cNvPr id="269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2519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B39DD95-9FFE-4F79-8C29-FB13239D1A29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prstGeom prst="rect">
            <a:avLst/>
          </a:prstGeom>
        </p:spPr>
      </p:sp>
      <p:sp>
        <p:nvSpPr>
          <p:cNvPr id="272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8002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6271CF8-209C-4108-AC7B-4B03C98FC98F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</p:sp>
      <p:sp>
        <p:nvSpPr>
          <p:cNvPr id="275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045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4760" y="8685360"/>
            <a:ext cx="2967840" cy="45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D9834A5-D277-4736-95C8-60EDB3818612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680" y="685800"/>
            <a:ext cx="6092280" cy="3428280"/>
          </a:xfrm>
          <a:prstGeom prst="rect">
            <a:avLst/>
          </a:prstGeom>
        </p:spPr>
      </p:sp>
      <p:sp>
        <p:nvSpPr>
          <p:cNvPr id="278" name="CustomShape 3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5196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1"/>
          <p:cNvSpPr/>
          <p:nvPr/>
        </p:nvSpPr>
        <p:spPr>
          <a:xfrm flipH="1">
            <a:off x="-112680" y="561960"/>
            <a:ext cx="933192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447480" y="130680"/>
            <a:ext cx="6095880" cy="3560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1870" b="1" strike="noStrike" spc="-1">
                <a:solidFill>
                  <a:srgbClr val="000000"/>
                </a:solidFill>
                <a:latin typeface="Raleway"/>
              </a:rPr>
              <a:t>CLICK TO EDIT MASTER TITLE STYLE</a:t>
            </a:r>
            <a:endParaRPr lang="pt-BR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56840" y="6252120"/>
            <a:ext cx="213300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en-US" sz="1800" b="0" strike="noStrike" spc="-1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/>
          </p:nvPr>
        </p:nvSpPr>
        <p:spPr>
          <a:xfrm>
            <a:off x="6553080" y="472536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3937ED-F991-4C44-9DF6-D101BC62D791}" type="slidenum">
              <a:rPr lang="en-US" sz="1600" b="0" strike="noStrike" spc="-1">
                <a:solidFill>
                  <a:srgbClr val="8B8B8B"/>
                </a:solidFill>
                <a:latin typeface="Calibri Light"/>
              </a:rPr>
              <a:t>‹nº›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6840" y="1203480"/>
            <a:ext cx="8229240" cy="2984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Raleway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84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Raleway"/>
              </a:rPr>
              <a:t>2.º nível da estrutura de tópicos</a:t>
            </a:r>
          </a:p>
          <a:p>
            <a:pPr marL="1296000" lvl="2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Raleway"/>
              </a:rPr>
              <a:t>3.º nível da estrutura de tópicos</a:t>
            </a:r>
          </a:p>
          <a:p>
            <a:pPr marL="1728000" lvl="3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0000"/>
                </a:solidFill>
                <a:latin typeface="Raleway"/>
              </a:rPr>
              <a:t>4.º nível da estrutura de tópicos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Raleway"/>
              </a:rPr>
              <a:t>5.º nível da estrutura de tópicos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Raleway"/>
              </a:rPr>
              <a:t>6.º nível da estrutura de tópicos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latin typeface="Raleway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48200" y="916200"/>
            <a:ext cx="5976000" cy="70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US" sz="2000" b="1" strike="noStrike" spc="-1">
                <a:solidFill>
                  <a:srgbClr val="071140"/>
                </a:solidFill>
                <a:latin typeface="Verdana"/>
                <a:ea typeface="Microsoft YaHei"/>
              </a:rPr>
              <a:t>Ministério da Ciência, Tecnologia, Inovações e Comunicações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6566040" y="0"/>
            <a:ext cx="2581920" cy="514440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755640" y="1636560"/>
            <a:ext cx="5649120" cy="100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71140"/>
                </a:solidFill>
                <a:latin typeface="Verdana"/>
                <a:ea typeface="Microsoft YaHei"/>
              </a:rPr>
              <a:t>Secretaria de Telecomunicações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071140"/>
                </a:solidFill>
                <a:latin typeface="Verdana"/>
                <a:ea typeface="Microsoft YaHei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251640" y="3220560"/>
            <a:ext cx="6192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Política públicas para acesso à internet das escolas públicas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4"/>
          <a:stretch/>
        </p:blipFill>
        <p:spPr>
          <a:xfrm>
            <a:off x="0" y="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Objetivo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451440" y="1113840"/>
            <a:ext cx="8260560" cy="1296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4160" tIns="37080" rIns="74160" bIns="37080" anchor="ctr"/>
          <a:lstStyle/>
          <a:p>
            <a:pPr algn="ctr">
              <a:lnSpc>
                <a:spcPct val="100000"/>
              </a:lnSpc>
            </a:pP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Universalizar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 a 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conexão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 das escolas públicas brasileiras de 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Ensino Fundamental e Médio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 à Banda Larga, permitindo o 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amplo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acesso de alunos e professores 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à internet de 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alta velocidade 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para</a:t>
            </a:r>
            <a:r>
              <a:rPr lang="en-US" sz="19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 fins pedagógicos</a:t>
            </a:r>
            <a:r>
              <a:rPr lang="en-US" sz="19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.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2680560"/>
            <a:ext cx="816804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160" tIns="37080" rIns="74160" bIns="37080"/>
          <a:lstStyle/>
          <a:p>
            <a:pPr marL="640080" lvl="1" indent="-227880" algn="just">
              <a:lnSpc>
                <a:spcPct val="100000"/>
              </a:lnSpc>
              <a:spcBef>
                <a:spcPts val="1134"/>
              </a:spcBef>
              <a:buClr>
                <a:srgbClr val="C0504D"/>
              </a:buClr>
              <a:buFont typeface="Arial"/>
              <a:buChar char="•"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Universalizar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= implementação faseada por custo-benefício, mas universalizando até 2021</a:t>
            </a:r>
            <a:endParaRPr lang="en-US" sz="1400" b="0" strike="noStrike" spc="-1">
              <a:latin typeface="Arial"/>
            </a:endParaRPr>
          </a:p>
          <a:p>
            <a:pPr marL="640080" lvl="1" indent="-227880" algn="just">
              <a:lnSpc>
                <a:spcPct val="100000"/>
              </a:lnSpc>
              <a:spcBef>
                <a:spcPts val="1134"/>
              </a:spcBef>
              <a:buClr>
                <a:srgbClr val="C0504D"/>
              </a:buClr>
              <a:buFont typeface="Arial"/>
              <a:buChar char="•"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Conexão 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= foco do programa federal é conectividade. Aparelhos, produtos e formação de professores como responsabilidade dos Estados e municípios</a:t>
            </a:r>
            <a:endParaRPr lang="en-US" sz="1400" b="0" strike="noStrike" spc="-1">
              <a:latin typeface="Arial"/>
            </a:endParaRPr>
          </a:p>
          <a:p>
            <a:pPr marL="640080" lvl="1" indent="-227880" algn="just">
              <a:lnSpc>
                <a:spcPct val="100000"/>
              </a:lnSpc>
              <a:spcBef>
                <a:spcPts val="1134"/>
              </a:spcBef>
              <a:buClr>
                <a:srgbClr val="C0504D"/>
              </a:buClr>
              <a:buFont typeface="Arial"/>
              <a:buChar char="•"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Fundamental e Médio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= etapas em que a internet pode ser melhor aproveitada para a educação</a:t>
            </a:r>
            <a:endParaRPr lang="en-US" sz="1400" b="0" strike="noStrike" spc="-1">
              <a:latin typeface="Arial"/>
            </a:endParaRPr>
          </a:p>
          <a:p>
            <a:pPr marL="640080" lvl="1" indent="-227880" algn="just">
              <a:lnSpc>
                <a:spcPct val="100000"/>
              </a:lnSpc>
              <a:spcBef>
                <a:spcPts val="1134"/>
              </a:spcBef>
              <a:buClr>
                <a:srgbClr val="C0504D"/>
              </a:buClr>
              <a:buFont typeface="Arial"/>
              <a:buChar char="•"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Amplo acesso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, permitindo uso por alunos e professores na sala de aula</a:t>
            </a:r>
            <a:endParaRPr lang="en-US" sz="1400" b="0" strike="noStrike" spc="-1">
              <a:latin typeface="Arial"/>
            </a:endParaRPr>
          </a:p>
          <a:p>
            <a:pPr marL="640080" lvl="1" indent="-227880" algn="just">
              <a:lnSpc>
                <a:spcPct val="100000"/>
              </a:lnSpc>
              <a:spcBef>
                <a:spcPts val="1134"/>
              </a:spcBef>
              <a:buClr>
                <a:srgbClr val="C0504D"/>
              </a:buClr>
              <a:buFont typeface="Arial"/>
              <a:buChar char="•"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Acesso de alunos e professores para fins pedagógicos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= permitindo uso de recursos digitais de alta qualidade para transformar a qualidade do ensino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Impacto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04920" y="1167840"/>
            <a:ext cx="8623080" cy="360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Melhoria dos índices de aprendizagem, frequência, permanência e graduação na idade certa 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através da personalização do ensino e maior interesse dos alunos;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Maior equidade no acesso ao mundo do conhecimento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, para todos os alunos terem oportunidades similares, independente de onde estudem;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Aproximação do Brasil a parâmetros internacionais 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de infraestrutura escolar;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Qualificação dos alunos 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para o mercado de trabalho do futuro;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Inclusão 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de alunos com necessidades especiais;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Digitalização da gestão escolar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, controle de recursos e redução do tempo da equipe para questões burocráticas;</a:t>
            </a:r>
            <a:endParaRPr lang="en-US" sz="15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972"/>
              </a:spcBef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Eventual </a:t>
            </a: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redução de gastos </a:t>
            </a: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(Ex: Avaliações Nacionais, PNLD, </a:t>
            </a:r>
            <a:endParaRPr lang="en-US" sz="1500" b="0" strike="noStrike" spc="-1">
              <a:latin typeface="Arial"/>
            </a:endParaRPr>
          </a:p>
          <a:p>
            <a:pPr marL="292680" indent="-342360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e flexibilização do Ensino Médio).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0" y="4571280"/>
            <a:ext cx="9143280" cy="593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4160" tIns="37080" rIns="74160" bIns="3708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Atender a todas as escolas públicas brasileiras do EF+EM impacta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30,2 milhões de alunos  e 118 mil escolas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3130920" y="976320"/>
            <a:ext cx="2479320" cy="3883680"/>
          </a:xfrm>
          <a:prstGeom prst="rect">
            <a:avLst/>
          </a:prstGeom>
          <a:noFill/>
          <a:ln w="19080">
            <a:solidFill>
              <a:schemeClr val="accent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1498680" y="1140120"/>
            <a:ext cx="531360" cy="482400"/>
          </a:xfrm>
          <a:custGeom>
            <a:avLst/>
            <a:gdLst/>
            <a:ahLst/>
            <a:cxnLst/>
            <a:rect l="l" t="t" r="r" b="b"/>
            <a:pathLst>
              <a:path w="186" h="169">
                <a:moveTo>
                  <a:pt x="186" y="51"/>
                </a:moveTo>
                <a:cubicBezTo>
                  <a:pt x="186" y="44"/>
                  <a:pt x="180" y="38"/>
                  <a:pt x="173" y="38"/>
                </a:cubicBezTo>
                <a:cubicBezTo>
                  <a:pt x="170" y="38"/>
                  <a:pt x="167" y="40"/>
                  <a:pt x="164" y="42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7" y="150"/>
                  <a:pt x="55" y="153"/>
                  <a:pt x="55" y="157"/>
                </a:cubicBezTo>
                <a:cubicBezTo>
                  <a:pt x="55" y="164"/>
                  <a:pt x="61" y="169"/>
                  <a:pt x="68" y="169"/>
                </a:cubicBezTo>
                <a:cubicBezTo>
                  <a:pt x="71" y="169"/>
                  <a:pt x="74" y="168"/>
                  <a:pt x="77" y="165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5" y="58"/>
                  <a:pt x="186" y="55"/>
                  <a:pt x="186" y="51"/>
                </a:cubicBezTo>
                <a:close/>
                <a:moveTo>
                  <a:pt x="176" y="54"/>
                </a:moveTo>
                <a:cubicBezTo>
                  <a:pt x="156" y="74"/>
                  <a:pt x="156" y="74"/>
                  <a:pt x="156" y="74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71" y="47"/>
                  <a:pt x="172" y="47"/>
                  <a:pt x="173" y="47"/>
                </a:cubicBezTo>
                <a:cubicBezTo>
                  <a:pt x="176" y="47"/>
                  <a:pt x="177" y="49"/>
                  <a:pt x="177" y="51"/>
                </a:cubicBezTo>
                <a:cubicBezTo>
                  <a:pt x="177" y="52"/>
                  <a:pt x="177" y="53"/>
                  <a:pt x="176" y="54"/>
                </a:cubicBezTo>
                <a:close/>
                <a:moveTo>
                  <a:pt x="68" y="127"/>
                </a:moveTo>
                <a:cubicBezTo>
                  <a:pt x="13" y="127"/>
                  <a:pt x="13" y="127"/>
                  <a:pt x="13" y="127"/>
                </a:cubicBezTo>
                <a:cubicBezTo>
                  <a:pt x="11" y="127"/>
                  <a:pt x="9" y="125"/>
                  <a:pt x="9" y="123"/>
                </a:cubicBezTo>
                <a:cubicBezTo>
                  <a:pt x="9" y="120"/>
                  <a:pt x="11" y="119"/>
                  <a:pt x="13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9"/>
                  <a:pt x="34" y="9"/>
                  <a:pt x="34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42"/>
                  <a:pt x="152" y="42"/>
                  <a:pt x="152" y="42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1" y="5"/>
                  <a:pt x="161" y="5"/>
                  <a:pt x="161" y="5"/>
                </a:cubicBezTo>
                <a:cubicBezTo>
                  <a:pt x="161" y="2"/>
                  <a:pt x="159" y="0"/>
                  <a:pt x="15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0"/>
                  <a:pt x="26" y="2"/>
                  <a:pt x="26" y="5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6" y="110"/>
                  <a:pt x="0" y="116"/>
                  <a:pt x="0" y="123"/>
                </a:cubicBezTo>
                <a:cubicBezTo>
                  <a:pt x="0" y="130"/>
                  <a:pt x="6" y="135"/>
                  <a:pt x="13" y="135"/>
                </a:cubicBezTo>
                <a:cubicBezTo>
                  <a:pt x="59" y="135"/>
                  <a:pt x="59" y="135"/>
                  <a:pt x="59" y="135"/>
                </a:cubicBezTo>
                <a:lnTo>
                  <a:pt x="68" y="127"/>
                </a:lnTo>
                <a:close/>
                <a:moveTo>
                  <a:pt x="173" y="110"/>
                </a:moveTo>
                <a:cubicBezTo>
                  <a:pt x="161" y="110"/>
                  <a:pt x="161" y="110"/>
                  <a:pt x="161" y="110"/>
                </a:cubicBezTo>
                <a:cubicBezTo>
                  <a:pt x="161" y="94"/>
                  <a:pt x="161" y="94"/>
                  <a:pt x="161" y="94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73" y="119"/>
                  <a:pt x="173" y="119"/>
                  <a:pt x="173" y="119"/>
                </a:cubicBezTo>
                <a:cubicBezTo>
                  <a:pt x="176" y="119"/>
                  <a:pt x="177" y="120"/>
                  <a:pt x="177" y="123"/>
                </a:cubicBezTo>
                <a:cubicBezTo>
                  <a:pt x="177" y="125"/>
                  <a:pt x="176" y="127"/>
                  <a:pt x="173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80" y="135"/>
                  <a:pt x="186" y="130"/>
                  <a:pt x="186" y="123"/>
                </a:cubicBezTo>
                <a:cubicBezTo>
                  <a:pt x="186" y="116"/>
                  <a:pt x="180" y="110"/>
                  <a:pt x="173" y="11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4157640" y="1142280"/>
            <a:ext cx="425880" cy="392760"/>
          </a:xfrm>
          <a:custGeom>
            <a:avLst/>
            <a:gdLst/>
            <a:ahLst/>
            <a:cxnLst/>
            <a:rect l="l" t="t" r="r" b="b"/>
            <a:pathLst>
              <a:path w="186" h="186">
                <a:moveTo>
                  <a:pt x="182" y="127"/>
                </a:moveTo>
                <a:cubicBezTo>
                  <a:pt x="161" y="127"/>
                  <a:pt x="161" y="127"/>
                  <a:pt x="161" y="127"/>
                </a:cubicBezTo>
                <a:cubicBezTo>
                  <a:pt x="159" y="105"/>
                  <a:pt x="143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48" y="9"/>
                  <a:pt x="79" y="30"/>
                  <a:pt x="97" y="71"/>
                </a:cubicBezTo>
                <a:cubicBezTo>
                  <a:pt x="107" y="96"/>
                  <a:pt x="109" y="118"/>
                  <a:pt x="110" y="127"/>
                </a:cubicBezTo>
                <a:cubicBezTo>
                  <a:pt x="89" y="127"/>
                  <a:pt x="89" y="127"/>
                  <a:pt x="89" y="127"/>
                </a:cubicBezTo>
                <a:cubicBezTo>
                  <a:pt x="87" y="127"/>
                  <a:pt x="85" y="129"/>
                  <a:pt x="85" y="131"/>
                </a:cubicBezTo>
                <a:cubicBezTo>
                  <a:pt x="85" y="132"/>
                  <a:pt x="85" y="133"/>
                  <a:pt x="86" y="134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3" y="185"/>
                  <a:pt x="134" y="186"/>
                  <a:pt x="135" y="186"/>
                </a:cubicBezTo>
                <a:cubicBezTo>
                  <a:pt x="136" y="186"/>
                  <a:pt x="138" y="185"/>
                  <a:pt x="138" y="185"/>
                </a:cubicBezTo>
                <a:cubicBezTo>
                  <a:pt x="185" y="134"/>
                  <a:pt x="185" y="134"/>
                  <a:pt x="185" y="134"/>
                </a:cubicBezTo>
                <a:cubicBezTo>
                  <a:pt x="185" y="133"/>
                  <a:pt x="186" y="132"/>
                  <a:pt x="186" y="131"/>
                </a:cubicBezTo>
                <a:cubicBezTo>
                  <a:pt x="186" y="129"/>
                  <a:pt x="184" y="127"/>
                  <a:pt x="182" y="127"/>
                </a:cubicBezTo>
                <a:close/>
                <a:moveTo>
                  <a:pt x="135" y="176"/>
                </a:moveTo>
                <a:cubicBezTo>
                  <a:pt x="98" y="135"/>
                  <a:pt x="98" y="135"/>
                  <a:pt x="98" y="13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7" y="135"/>
                  <a:pt x="118" y="133"/>
                  <a:pt x="118" y="131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7" y="110"/>
                  <a:pt x="111" y="48"/>
                  <a:pt x="64" y="17"/>
                </a:cubicBezTo>
                <a:cubicBezTo>
                  <a:pt x="141" y="42"/>
                  <a:pt x="151" y="109"/>
                  <a:pt x="152" y="127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2" y="133"/>
                  <a:pt x="154" y="135"/>
                  <a:pt x="156" y="135"/>
                </a:cubicBezTo>
                <a:cubicBezTo>
                  <a:pt x="172" y="135"/>
                  <a:pt x="172" y="135"/>
                  <a:pt x="172" y="135"/>
                </a:cubicBezTo>
                <a:lnTo>
                  <a:pt x="135" y="17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6736680" y="1119600"/>
            <a:ext cx="469440" cy="432360"/>
          </a:xfrm>
          <a:custGeom>
            <a:avLst/>
            <a:gdLst/>
            <a:ahLst/>
            <a:cxnLst/>
            <a:rect l="l" t="t" r="r" b="b"/>
            <a:pathLst>
              <a:path w="186" h="185">
                <a:moveTo>
                  <a:pt x="186" y="93"/>
                </a:moveTo>
                <a:cubicBezTo>
                  <a:pt x="186" y="88"/>
                  <a:pt x="183" y="84"/>
                  <a:pt x="179" y="82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83" y="64"/>
                  <a:pt x="186" y="60"/>
                  <a:pt x="186" y="55"/>
                </a:cubicBezTo>
                <a:cubicBezTo>
                  <a:pt x="186" y="50"/>
                  <a:pt x="183" y="46"/>
                  <a:pt x="179" y="44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7" y="0"/>
                  <a:pt x="95" y="0"/>
                  <a:pt x="93" y="0"/>
                </a:cubicBezTo>
                <a:cubicBezTo>
                  <a:pt x="91" y="0"/>
                  <a:pt x="89" y="0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3" y="46"/>
                  <a:pt x="0" y="50"/>
                  <a:pt x="0" y="55"/>
                </a:cubicBezTo>
                <a:cubicBezTo>
                  <a:pt x="0" y="60"/>
                  <a:pt x="3" y="64"/>
                  <a:pt x="7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22" y="74"/>
                  <a:pt x="22" y="74"/>
                  <a:pt x="22" y="74"/>
                </a:cubicBezTo>
                <a:cubicBezTo>
                  <a:pt x="7" y="81"/>
                  <a:pt x="7" y="81"/>
                  <a:pt x="7" y="81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4"/>
                  <a:pt x="0" y="88"/>
                  <a:pt x="0" y="93"/>
                </a:cubicBezTo>
                <a:cubicBezTo>
                  <a:pt x="0" y="98"/>
                  <a:pt x="3" y="102"/>
                  <a:pt x="7" y="104"/>
                </a:cubicBezTo>
                <a:cubicBezTo>
                  <a:pt x="7" y="104"/>
                  <a:pt x="7" y="104"/>
                  <a:pt x="7" y="104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7" y="119"/>
                  <a:pt x="7" y="119"/>
                  <a:pt x="7" y="119"/>
                </a:cubicBezTo>
                <a:cubicBezTo>
                  <a:pt x="7" y="119"/>
                  <a:pt x="7" y="119"/>
                  <a:pt x="7" y="119"/>
                </a:cubicBezTo>
                <a:cubicBezTo>
                  <a:pt x="3" y="122"/>
                  <a:pt x="0" y="126"/>
                  <a:pt x="0" y="131"/>
                </a:cubicBezTo>
                <a:cubicBezTo>
                  <a:pt x="0" y="136"/>
                  <a:pt x="3" y="140"/>
                  <a:pt x="7" y="142"/>
                </a:cubicBezTo>
                <a:cubicBezTo>
                  <a:pt x="7" y="142"/>
                  <a:pt x="7" y="142"/>
                  <a:pt x="7" y="142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9" y="185"/>
                  <a:pt x="91" y="185"/>
                  <a:pt x="93" y="185"/>
                </a:cubicBezTo>
                <a:cubicBezTo>
                  <a:pt x="95" y="185"/>
                  <a:pt x="97" y="185"/>
                  <a:pt x="99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179" y="142"/>
                  <a:pt x="179" y="142"/>
                  <a:pt x="179" y="142"/>
                </a:cubicBezTo>
                <a:cubicBezTo>
                  <a:pt x="179" y="142"/>
                  <a:pt x="179" y="142"/>
                  <a:pt x="179" y="142"/>
                </a:cubicBezTo>
                <a:cubicBezTo>
                  <a:pt x="183" y="140"/>
                  <a:pt x="186" y="136"/>
                  <a:pt x="186" y="131"/>
                </a:cubicBezTo>
                <a:cubicBezTo>
                  <a:pt x="186" y="126"/>
                  <a:pt x="183" y="122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83" y="102"/>
                  <a:pt x="186" y="98"/>
                  <a:pt x="186" y="93"/>
                </a:cubicBezTo>
                <a:close/>
                <a:moveTo>
                  <a:pt x="11" y="58"/>
                </a:moveTo>
                <a:cubicBezTo>
                  <a:pt x="11" y="58"/>
                  <a:pt x="11" y="58"/>
                  <a:pt x="11" y="58"/>
                </a:cubicBezTo>
                <a:cubicBezTo>
                  <a:pt x="10" y="58"/>
                  <a:pt x="9" y="56"/>
                  <a:pt x="9" y="55"/>
                </a:cubicBezTo>
                <a:cubicBezTo>
                  <a:pt x="9" y="53"/>
                  <a:pt x="10" y="52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2" y="9"/>
                  <a:pt x="93" y="8"/>
                  <a:pt x="93" y="8"/>
                </a:cubicBezTo>
                <a:cubicBezTo>
                  <a:pt x="94" y="8"/>
                  <a:pt x="95" y="9"/>
                  <a:pt x="95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7" y="52"/>
                  <a:pt x="178" y="53"/>
                  <a:pt x="178" y="55"/>
                </a:cubicBezTo>
                <a:cubicBezTo>
                  <a:pt x="178" y="56"/>
                  <a:pt x="177" y="58"/>
                  <a:pt x="175" y="58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5" y="101"/>
                  <a:pt x="94" y="101"/>
                  <a:pt x="93" y="101"/>
                </a:cubicBezTo>
                <a:cubicBezTo>
                  <a:pt x="93" y="101"/>
                  <a:pt x="92" y="101"/>
                  <a:pt x="91" y="101"/>
                </a:cubicBezTo>
                <a:cubicBezTo>
                  <a:pt x="91" y="101"/>
                  <a:pt x="91" y="101"/>
                  <a:pt x="91" y="101"/>
                </a:cubicBezTo>
                <a:lnTo>
                  <a:pt x="11" y="58"/>
                </a:lnTo>
                <a:close/>
                <a:moveTo>
                  <a:pt x="175" y="127"/>
                </a:moveTo>
                <a:cubicBezTo>
                  <a:pt x="175" y="127"/>
                  <a:pt x="175" y="127"/>
                  <a:pt x="175" y="127"/>
                </a:cubicBezTo>
                <a:cubicBezTo>
                  <a:pt x="177" y="128"/>
                  <a:pt x="178" y="129"/>
                  <a:pt x="178" y="131"/>
                </a:cubicBezTo>
                <a:cubicBezTo>
                  <a:pt x="178" y="132"/>
                  <a:pt x="177" y="134"/>
                  <a:pt x="175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95" y="177"/>
                  <a:pt x="95" y="177"/>
                  <a:pt x="95" y="177"/>
                </a:cubicBezTo>
                <a:cubicBezTo>
                  <a:pt x="95" y="177"/>
                  <a:pt x="95" y="177"/>
                  <a:pt x="95" y="177"/>
                </a:cubicBezTo>
                <a:cubicBezTo>
                  <a:pt x="95" y="177"/>
                  <a:pt x="94" y="177"/>
                  <a:pt x="93" y="177"/>
                </a:cubicBezTo>
                <a:cubicBezTo>
                  <a:pt x="93" y="177"/>
                  <a:pt x="92" y="177"/>
                  <a:pt x="91" y="177"/>
                </a:cubicBezTo>
                <a:cubicBezTo>
                  <a:pt x="91" y="177"/>
                  <a:pt x="91" y="177"/>
                  <a:pt x="91" y="177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0" y="134"/>
                  <a:pt x="9" y="132"/>
                  <a:pt x="9" y="131"/>
                </a:cubicBezTo>
                <a:cubicBezTo>
                  <a:pt x="9" y="129"/>
                  <a:pt x="10" y="128"/>
                  <a:pt x="11" y="127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9" y="147"/>
                  <a:pt x="91" y="148"/>
                  <a:pt x="93" y="148"/>
                </a:cubicBezTo>
                <a:cubicBezTo>
                  <a:pt x="95" y="148"/>
                  <a:pt x="97" y="147"/>
                  <a:pt x="99" y="146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155" y="116"/>
                  <a:pt x="155" y="116"/>
                  <a:pt x="155" y="116"/>
                </a:cubicBezTo>
                <a:lnTo>
                  <a:pt x="175" y="127"/>
                </a:lnTo>
                <a:close/>
                <a:moveTo>
                  <a:pt x="175" y="96"/>
                </a:moveTo>
                <a:cubicBezTo>
                  <a:pt x="175" y="96"/>
                  <a:pt x="175" y="96"/>
                  <a:pt x="175" y="96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9"/>
                  <a:pt x="94" y="139"/>
                  <a:pt x="93" y="139"/>
                </a:cubicBezTo>
                <a:cubicBezTo>
                  <a:pt x="93" y="139"/>
                  <a:pt x="92" y="139"/>
                  <a:pt x="91" y="139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0" y="96"/>
                  <a:pt x="9" y="94"/>
                  <a:pt x="9" y="93"/>
                </a:cubicBezTo>
                <a:cubicBezTo>
                  <a:pt x="9" y="91"/>
                  <a:pt x="10" y="90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31" y="78"/>
                  <a:pt x="31" y="78"/>
                  <a:pt x="31" y="78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9" y="109"/>
                  <a:pt x="91" y="110"/>
                  <a:pt x="93" y="110"/>
                </a:cubicBezTo>
                <a:cubicBezTo>
                  <a:pt x="95" y="110"/>
                  <a:pt x="97" y="109"/>
                  <a:pt x="99" y="108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7" y="90"/>
                  <a:pt x="178" y="91"/>
                  <a:pt x="178" y="93"/>
                </a:cubicBezTo>
                <a:cubicBezTo>
                  <a:pt x="178" y="94"/>
                  <a:pt x="177" y="96"/>
                  <a:pt x="175" y="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Imagem 26"/>
          <p:cNvPicPr/>
          <p:nvPr/>
        </p:nvPicPr>
        <p:blipFill>
          <a:blip r:embed="rId3"/>
          <a:srcRect r="1552" b="12871"/>
          <a:stretch/>
        </p:blipFill>
        <p:spPr>
          <a:xfrm>
            <a:off x="527760" y="1714680"/>
            <a:ext cx="2472840" cy="12308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1" name="Group 5"/>
          <p:cNvGrpSpPr/>
          <p:nvPr/>
        </p:nvGrpSpPr>
        <p:grpSpPr>
          <a:xfrm>
            <a:off x="3191400" y="1678320"/>
            <a:ext cx="2366280" cy="1266480"/>
            <a:chOff x="3191400" y="1678320"/>
            <a:chExt cx="2366280" cy="1266480"/>
          </a:xfrm>
        </p:grpSpPr>
        <p:pic>
          <p:nvPicPr>
            <p:cNvPr id="222" name="Picture 4"/>
            <p:cNvPicPr/>
            <p:nvPr/>
          </p:nvPicPr>
          <p:blipFill>
            <a:blip r:embed="rId4"/>
            <a:stretch/>
          </p:blipFill>
          <p:spPr>
            <a:xfrm>
              <a:off x="3258720" y="1851840"/>
              <a:ext cx="1012320" cy="36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8"/>
            <p:cNvPicPr/>
            <p:nvPr/>
          </p:nvPicPr>
          <p:blipFill>
            <a:blip r:embed="rId5"/>
            <a:srcRect l="3811" t="5608" r="3651" b="15825"/>
            <a:stretch/>
          </p:blipFill>
          <p:spPr>
            <a:xfrm>
              <a:off x="4389840" y="2174400"/>
              <a:ext cx="1046520" cy="429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10"/>
            <p:cNvPicPr/>
            <p:nvPr/>
          </p:nvPicPr>
          <p:blipFill>
            <a:blip r:embed="rId6"/>
            <a:stretch/>
          </p:blipFill>
          <p:spPr>
            <a:xfrm>
              <a:off x="3285000" y="2345760"/>
              <a:ext cx="968040" cy="310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12"/>
            <p:cNvPicPr/>
            <p:nvPr/>
          </p:nvPicPr>
          <p:blipFill>
            <a:blip r:embed="rId7"/>
            <a:stretch/>
          </p:blipFill>
          <p:spPr>
            <a:xfrm>
              <a:off x="4362480" y="1883160"/>
              <a:ext cx="1195200" cy="302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6" name="CustomShape 6"/>
            <p:cNvSpPr/>
            <p:nvPr/>
          </p:nvSpPr>
          <p:spPr>
            <a:xfrm>
              <a:off x="3191400" y="1678320"/>
              <a:ext cx="2359800" cy="114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" name="CustomShape 7"/>
            <p:cNvSpPr/>
            <p:nvPr/>
          </p:nvSpPr>
          <p:spPr>
            <a:xfrm>
              <a:off x="3469320" y="2692800"/>
              <a:ext cx="1828440" cy="25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1070" b="1" strike="noStrike" spc="-1">
                  <a:solidFill>
                    <a:srgbClr val="A6A6A6"/>
                  </a:solidFill>
                  <a:latin typeface="Calibri"/>
                </a:rPr>
                <a:t>Exemplos ilustrativos</a:t>
              </a:r>
              <a:endParaRPr lang="en-US" sz="1070" b="0" strike="noStrike" spc="-1">
                <a:latin typeface="Arial"/>
              </a:endParaRPr>
            </a:p>
          </p:txBody>
        </p:sp>
      </p:grpSp>
      <p:sp>
        <p:nvSpPr>
          <p:cNvPr id="228" name="CustomShape 8"/>
          <p:cNvSpPr/>
          <p:nvPr/>
        </p:nvSpPr>
        <p:spPr>
          <a:xfrm>
            <a:off x="527760" y="976320"/>
            <a:ext cx="2472840" cy="3883680"/>
          </a:xfrm>
          <a:prstGeom prst="rect">
            <a:avLst/>
          </a:prstGeom>
          <a:noFill/>
          <a:ln w="19080">
            <a:solidFill>
              <a:schemeClr val="accent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CustomShape 9"/>
          <p:cNvSpPr/>
          <p:nvPr/>
        </p:nvSpPr>
        <p:spPr>
          <a:xfrm>
            <a:off x="5740200" y="976320"/>
            <a:ext cx="2462040" cy="3890160"/>
          </a:xfrm>
          <a:prstGeom prst="rect">
            <a:avLst/>
          </a:prstGeom>
          <a:noFill/>
          <a:ln w="19080">
            <a:solidFill>
              <a:schemeClr val="accent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0" name="CustomShape 10"/>
          <p:cNvSpPr/>
          <p:nvPr/>
        </p:nvSpPr>
        <p:spPr>
          <a:xfrm>
            <a:off x="527760" y="3127680"/>
            <a:ext cx="2472840" cy="17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400" b="0" strike="noStrike" spc="-1">
                <a:latin typeface="Arial"/>
              </a:rPr>
              <a:t>A Plataforma Integradas está organizada da seguinte maneira: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595959"/>
              </a:buClr>
              <a:buFont typeface="Arial"/>
              <a:buChar char="•"/>
            </a:pPr>
            <a:r>
              <a:rPr lang="en-US" sz="1400" b="0" strike="noStrike" spc="-1">
                <a:latin typeface="Arial"/>
              </a:rPr>
              <a:t>Recursos Didáticos;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595959"/>
              </a:buClr>
              <a:buFont typeface="Arial"/>
              <a:buChar char="•"/>
            </a:pPr>
            <a:r>
              <a:rPr lang="en-US" sz="1400" b="0" strike="noStrike" spc="-1">
                <a:latin typeface="Arial"/>
              </a:rPr>
              <a:t>Formação;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595959"/>
              </a:buClr>
              <a:buFont typeface="Arial"/>
              <a:buChar char="•"/>
            </a:pPr>
            <a:r>
              <a:rPr lang="en-US" sz="1400" b="0" strike="noStrike" spc="-1">
                <a:latin typeface="Arial"/>
              </a:rPr>
              <a:t>Coleções dos Usuários</a:t>
            </a: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595959"/>
              </a:buClr>
              <a:buFont typeface="Wingdings" charset="2"/>
              <a:buChar char=""/>
            </a:pPr>
            <a:r>
              <a:rPr lang="en-US" sz="1400" b="0" strike="noStrike" spc="-1">
                <a:latin typeface="Arial"/>
              </a:rPr>
              <a:t>R$ 2 milhões</a:t>
            </a:r>
          </a:p>
        </p:txBody>
      </p:sp>
      <p:sp>
        <p:nvSpPr>
          <p:cNvPr id="231" name="Line 11"/>
          <p:cNvSpPr/>
          <p:nvPr/>
        </p:nvSpPr>
        <p:spPr>
          <a:xfrm flipH="1">
            <a:off x="527760" y="1685520"/>
            <a:ext cx="247320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2" name="Line 12"/>
          <p:cNvSpPr/>
          <p:nvPr/>
        </p:nvSpPr>
        <p:spPr>
          <a:xfrm flipH="1">
            <a:off x="527760" y="2938320"/>
            <a:ext cx="24732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3" name="Line 13"/>
          <p:cNvSpPr/>
          <p:nvPr/>
        </p:nvSpPr>
        <p:spPr>
          <a:xfrm flipH="1">
            <a:off x="3137400" y="2927160"/>
            <a:ext cx="247284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4" name="Line 14"/>
          <p:cNvSpPr/>
          <p:nvPr/>
        </p:nvSpPr>
        <p:spPr>
          <a:xfrm flipH="1">
            <a:off x="3137400" y="1695960"/>
            <a:ext cx="247284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5" name="Line 15"/>
          <p:cNvSpPr/>
          <p:nvPr/>
        </p:nvSpPr>
        <p:spPr>
          <a:xfrm flipH="1">
            <a:off x="5729400" y="2945520"/>
            <a:ext cx="247320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6" name="Line 16"/>
          <p:cNvSpPr/>
          <p:nvPr/>
        </p:nvSpPr>
        <p:spPr>
          <a:xfrm flipH="1">
            <a:off x="5729400" y="1714320"/>
            <a:ext cx="24732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37" name="Picture 13"/>
          <p:cNvPicPr/>
          <p:nvPr/>
        </p:nvPicPr>
        <p:blipFill>
          <a:blip r:embed="rId8"/>
          <a:stretch/>
        </p:blipFill>
        <p:spPr>
          <a:xfrm>
            <a:off x="5878800" y="1799280"/>
            <a:ext cx="2216160" cy="1060920"/>
          </a:xfrm>
          <a:prstGeom prst="rect">
            <a:avLst/>
          </a:prstGeom>
          <a:ln>
            <a:noFill/>
          </a:ln>
        </p:spPr>
      </p:pic>
      <p:sp>
        <p:nvSpPr>
          <p:cNvPr id="238" name="CustomShape 17"/>
          <p:cNvSpPr/>
          <p:nvPr/>
        </p:nvSpPr>
        <p:spPr>
          <a:xfrm>
            <a:off x="3130920" y="3024000"/>
            <a:ext cx="2472840" cy="18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latin typeface="Arial"/>
              </a:rPr>
              <a:t>O MEC selecionará parceiros que ofertem conteúdos digitais gratuitos a serem disponibilizados no Portal do MEC.</a:t>
            </a:r>
          </a:p>
          <a:p>
            <a:r>
              <a:rPr lang="en-US" sz="1400" b="0" strike="noStrike" spc="-1">
                <a:latin typeface="Arial"/>
              </a:rPr>
              <a:t>Haverá processo de curadoria e alinhamento com a BNCC</a:t>
            </a:r>
          </a:p>
        </p:txBody>
      </p:sp>
      <p:sp>
        <p:nvSpPr>
          <p:cNvPr id="239" name="CustomShape 18"/>
          <p:cNvSpPr/>
          <p:nvPr/>
        </p:nvSpPr>
        <p:spPr>
          <a:xfrm>
            <a:off x="5735160" y="3077280"/>
            <a:ext cx="2472840" cy="179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latin typeface="Arial"/>
              </a:rPr>
              <a:t>O PNLD e o Guia de Tecnologias estão passando por uma grande transformação.</a:t>
            </a:r>
          </a:p>
          <a:p>
            <a:r>
              <a:rPr lang="en-US" sz="1400" b="0" strike="noStrike" spc="-1">
                <a:latin typeface="Arial"/>
              </a:rPr>
              <a:t>O PNLD permitirá que os estados e municípios optem pela aquisição de livros ou recursos digitais</a:t>
            </a:r>
          </a:p>
        </p:txBody>
      </p:sp>
      <p:sp>
        <p:nvSpPr>
          <p:cNvPr id="240" name="CustomShape 19"/>
          <p:cNvSpPr/>
          <p:nvPr/>
        </p:nvSpPr>
        <p:spPr>
          <a:xfrm>
            <a:off x="0" y="0"/>
            <a:ext cx="633600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Plataforma Integrada de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Recursos Educacionais Digitais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Table 1"/>
          <p:cNvGraphicFramePr/>
          <p:nvPr/>
        </p:nvGraphicFramePr>
        <p:xfrm>
          <a:off x="456840" y="1200600"/>
          <a:ext cx="7619400" cy="1387440"/>
        </p:xfrm>
        <a:graphic>
          <a:graphicData uri="http://schemas.openxmlformats.org/drawingml/2006/table">
            <a:tbl>
              <a:tblPr/>
              <a:tblGrid>
                <a:gridCol w="2530080"/>
                <a:gridCol w="853200"/>
                <a:gridCol w="1401840"/>
                <a:gridCol w="1716480"/>
                <a:gridCol w="1118160"/>
              </a:tblGrid>
              <a:tr h="300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Escola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595959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595959"/>
                      </a:solidFill>
                    </a:lnB>
                    <a:solidFill>
                      <a:srgbClr val="808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Metas de velocidade (Mbps)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595959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595959"/>
                      </a:solidFill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00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B050"/>
                          </a:solidFill>
                          <a:latin typeface="Calibri"/>
                        </a:rPr>
                        <a:t>2018</a:t>
                      </a:r>
                      <a:r>
                        <a:rPr lang="en-US" sz="1400" b="1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 | Até </a:t>
                      </a:r>
                      <a:r>
                        <a:rPr lang="en-US" sz="1400" b="1" strike="noStrike" spc="-1">
                          <a:solidFill>
                            <a:srgbClr val="FF4B4B"/>
                          </a:solidFill>
                          <a:latin typeface="Calibri"/>
                        </a:rPr>
                        <a:t>2021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595959"/>
                      </a:solidFill>
                    </a:lnL>
                    <a:lnR w="12240">
                      <a:solidFill>
                        <a:srgbClr val="595959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2023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595959"/>
                      </a:solidFill>
                    </a:lnL>
                    <a:lnR w="12240">
                      <a:solidFill>
                        <a:srgbClr val="595959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2028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595959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Grandes (&gt;500 alunos)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=0,120/aluno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595959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Médias (200-500 alunos)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=0,152/aluno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Pequenas (&lt;200 alunos)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=0,149/aluno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77400" marR="7740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2" name="CustomShape 2"/>
          <p:cNvSpPr/>
          <p:nvPr/>
        </p:nvSpPr>
        <p:spPr>
          <a:xfrm>
            <a:off x="365760" y="3467520"/>
            <a:ext cx="7923960" cy="12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160" tIns="37080" rIns="74160" bIns="37080"/>
          <a:lstStyle/>
          <a:p>
            <a:pPr marL="231120" indent="-230400">
              <a:lnSpc>
                <a:spcPct val="100000"/>
              </a:lnSpc>
              <a:spcBef>
                <a:spcPts val="485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Parâmetros iniciais: </a:t>
            </a:r>
            <a:r>
              <a:rPr lang="en-US" sz="16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mínimo de 100 Kbps por aluno </a:t>
            </a:r>
            <a:endParaRPr lang="en-US" sz="1600" b="0" strike="noStrike" spc="-1">
              <a:latin typeface="Arial"/>
            </a:endParaRPr>
          </a:p>
          <a:p>
            <a:pPr marL="448200" indent="-230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100 Kbps é a referência internacional para uso pedagógico</a:t>
            </a:r>
            <a:endParaRPr lang="en-US" sz="1600" b="0" strike="noStrike" spc="-1">
              <a:latin typeface="Arial"/>
            </a:endParaRPr>
          </a:p>
          <a:p>
            <a:pPr marL="448200" indent="-230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Foi a meta utilizada no programa federal E-Rate dos Estados Unidos. </a:t>
            </a:r>
            <a:endParaRPr lang="en-US" sz="1600" b="0" strike="noStrike" spc="-1">
              <a:latin typeface="Arial"/>
            </a:endParaRPr>
          </a:p>
          <a:p>
            <a:pPr marL="448200" indent="-230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Nos EUA a meta foi elevada a 1 Mbps nos próximos anos, para refletir aumento na demanda por banda larga dos recursos pedagógicos online.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487800" y="2788560"/>
            <a:ext cx="597312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160" tIns="37080" rIns="74160" bIns="3708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B050"/>
                </a:solidFill>
                <a:latin typeface="Arial"/>
                <a:ea typeface="DejaVu Sans"/>
              </a:rPr>
              <a:t>Verde:</a:t>
            </a:r>
            <a:r>
              <a:rPr lang="en-US" sz="1400" b="1" strike="noStrike" spc="-1">
                <a:solidFill>
                  <a:srgbClr val="953735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escolas próximas à infraestrutura de alta velocidade  (22,4 mil)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4B4B"/>
                </a:solidFill>
                <a:latin typeface="Arial"/>
                <a:ea typeface="DejaVu Sans"/>
              </a:rPr>
              <a:t>Vermelho: 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demais</a:t>
            </a:r>
            <a:r>
              <a:rPr lang="en-U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escolas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Metas de qualidade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Conectividade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47" name="Picture 2"/>
          <p:cNvPicPr/>
          <p:nvPr/>
        </p:nvPicPr>
        <p:blipFill>
          <a:blip r:embed="rId2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  <p:graphicFrame>
        <p:nvGraphicFramePr>
          <p:cNvPr id="248" name="Table 2"/>
          <p:cNvGraphicFramePr/>
          <p:nvPr/>
        </p:nvGraphicFramePr>
        <p:xfrm>
          <a:off x="236880" y="1026000"/>
          <a:ext cx="8907120" cy="4466160"/>
        </p:xfrm>
        <a:graphic>
          <a:graphicData uri="http://schemas.openxmlformats.org/drawingml/2006/table">
            <a:tbl>
              <a:tblPr/>
              <a:tblGrid>
                <a:gridCol w="1094760"/>
                <a:gridCol w="1123560"/>
                <a:gridCol w="1904040"/>
                <a:gridCol w="2202480"/>
                <a:gridCol w="2582280"/>
              </a:tblGrid>
              <a:tr h="436680">
                <a:tc rowSpan="2" gridSpan="2">
                  <a:txBody>
                    <a:bodyPr/>
                    <a:lstStyle/>
                    <a:p>
                      <a:endParaRPr lang="pt-BR"/>
                    </a:p>
                  </a:txBody>
                  <a:tcPr marL="121680" marR="121680">
                    <a:lnL w="28080">
                      <a:solidFill>
                        <a:srgbClr val="80808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808080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2017-2018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80808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2019-2021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80808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2022-2024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80808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</a:tr>
              <a:tr h="46440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INDUÇÃO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EXPANSÃO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SUSTENTABILIDADE</a:t>
                      </a:r>
                      <a:endParaRPr lang="en-US" sz="22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0D47A1"/>
                    </a:solidFill>
                  </a:tcPr>
                </a:tc>
              </a:tr>
              <a:tr h="7948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Meta escolas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808080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Urbanas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81080" indent="-18072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22,4 mil escolas urbanas (MEC - terrestre)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7748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68,5 mil escolas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1080" indent="-18072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100% das escolas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70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Rurais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81080" indent="-18072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6,5 mil escolas rurais 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  <a:p>
                      <a:pPr marL="181080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(MCTIC - satélite)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7748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7,5 mil escolas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1080" indent="-18072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100% das escolas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842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Meta alunos 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(urbanas e rurais)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808080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44,6% dos alunos da educação básica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7840" indent="-17748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85% dos alunos da educação básica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100% dos alunos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709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Velocidade da internet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80808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808080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Urbanas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100 Kbps/aluno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140 Kbps/aluno até 2020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200 Kbps/aluno até 2022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280 Kbps/aluno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48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>
                          <a:solidFill>
                            <a:srgbClr val="FFFFFF"/>
                          </a:solidFill>
                          <a:latin typeface="Liberation Sans Narrow"/>
                        </a:rPr>
                        <a:t>Rurais</a:t>
                      </a:r>
                      <a:endParaRPr lang="en-US" sz="20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808080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 Mbps/escola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Em definição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404040"/>
                        </a:buClr>
                        <a:buFont typeface="Arial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404040"/>
                          </a:solidFill>
                          <a:latin typeface="Liberation Sans Narrow"/>
                        </a:rPr>
                        <a:t>100% com 100 Kbps/aluno</a:t>
                      </a:r>
                      <a:endParaRPr lang="en-US" sz="1400" b="0" strike="noStrike" spc="-1">
                        <a:latin typeface="Liberation Sans Narrow"/>
                      </a:endParaRPr>
                    </a:p>
                  </a:txBody>
                  <a:tcPr marL="121680" marR="12168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808080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0"/>
            <a:ext cx="5145480" cy="1345320"/>
          </a:xfrm>
          <a:prstGeom prst="rect">
            <a:avLst/>
          </a:prstGeom>
          <a:solidFill>
            <a:srgbClr val="FF542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Obrigado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251640" y="1748520"/>
            <a:ext cx="8640360" cy="32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ahoma"/>
                <a:ea typeface="Tahoma"/>
              </a:rPr>
              <a:t>Américo T. Bernardes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Departamento de Inclusão Digital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Secretaria de Telecomunicações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Ministério da Ciência, Tecnologia, Inovações e Comunicações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americo.bernardes@mctic.gov.br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(61) 2027 6344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251" name="Picture 2"/>
          <p:cNvPicPr/>
          <p:nvPr/>
        </p:nvPicPr>
        <p:blipFill>
          <a:blip r:embed="rId2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               </a:t>
            </a: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PBLE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57200" y="1200240"/>
            <a:ext cx="8228880" cy="339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62532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Tahoma"/>
              </a:rPr>
              <a:t>O Programa Banda Larga nas Escolas (PBLE) tem como objetivo conectar todas as escolas públicas urbanas à internet por meio de tecnologias que propiciem qualidade, velocidade e serviços para incrementar o ensino público no País. </a:t>
            </a:r>
            <a:endParaRPr lang="en-US" sz="2200" b="0" strike="noStrike" spc="-1">
              <a:latin typeface="Arial"/>
            </a:endParaRPr>
          </a:p>
          <a:p>
            <a:pPr marL="33984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62532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Tahoma"/>
              </a:rPr>
              <a:t>O Programa Banda Larga nas Escolas foi lançado no dia 04 de abril de 2008.</a:t>
            </a:r>
            <a:endParaRPr lang="en-US" sz="2200" b="0" strike="noStrike" spc="-1">
              <a:latin typeface="Arial"/>
            </a:endParaRPr>
          </a:p>
          <a:p>
            <a:pPr marL="33984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3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               </a:t>
            </a: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PBLE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170" name="Gráfico 5"/>
          <p:cNvGraphicFramePr/>
          <p:nvPr/>
        </p:nvGraphicFramePr>
        <p:xfrm>
          <a:off x="1763640" y="1492560"/>
          <a:ext cx="5651280" cy="316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1" name="Picture 2"/>
          <p:cNvPicPr/>
          <p:nvPr/>
        </p:nvPicPr>
        <p:blipFill>
          <a:blip r:embed="rId4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    Licitação 4G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200240"/>
            <a:ext cx="8228880" cy="339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62532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Tahoma"/>
              </a:rPr>
              <a:t>O Projeto de Conectividade às Escolas Rurais foi criado a partir de um obrigação imposta pela ANATEL</a:t>
            </a:r>
            <a:endParaRPr lang="en-US" sz="2200" b="0" strike="noStrike" spc="-1">
              <a:latin typeface="Arial"/>
            </a:endParaRPr>
          </a:p>
          <a:p>
            <a:pPr marL="10256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Tahoma"/>
                <a:ea typeface="Tahoma"/>
              </a:rPr>
              <a:t>disponibilizar acesso à internet para as escolas rurais de todos os municípios brasileiros  e que estejam a uma distância de até 30 km a partir da sede de cada município.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62532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Tahoma"/>
              </a:rPr>
              <a:t>O compromisso será mantido gratuitamente até 2027 com velocidade inicial de 256 kbps com previsão de ampliação, atingindo a taxa de 1Mbps em 2017.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3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              4G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176" name="Gráfico 4"/>
          <p:cNvGraphicFramePr/>
          <p:nvPr/>
        </p:nvGraphicFramePr>
        <p:xfrm>
          <a:off x="1619640" y="1348560"/>
          <a:ext cx="5650200" cy="328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7" name="Picture 2"/>
          <p:cNvPicPr/>
          <p:nvPr/>
        </p:nvPicPr>
        <p:blipFill>
          <a:blip r:embed="rId4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5142960" cy="134244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DejaVu Sans"/>
              </a:rPr>
              <a:t>GESAC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19120" y="1673280"/>
            <a:ext cx="7808040" cy="279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4200" indent="-212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DejaVu Sans"/>
              </a:rPr>
              <a:t> O programa Gesac oferece gratuitamente conexão à Internet em banda larga.</a:t>
            </a:r>
            <a:endParaRPr lang="en-US" sz="2200" b="0" strike="noStrike" spc="-1">
              <a:latin typeface="Arial"/>
            </a:endParaRPr>
          </a:p>
          <a:p>
            <a:pPr marL="214200" indent="-21204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214200" indent="-212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DejaVu Sans"/>
              </a:rPr>
              <a:t> Direcionado, prioritariamente, para comunidades em estado de vulnerabilidade social e com precária ou nenhuma conexão à internet.</a:t>
            </a:r>
            <a:endParaRPr lang="en-US" sz="2200" b="0" strike="noStrike" spc="-1">
              <a:latin typeface="Arial"/>
            </a:endParaRPr>
          </a:p>
          <a:p>
            <a:pPr marL="214200" indent="-21204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214200" indent="-212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Tahoma"/>
                <a:ea typeface="DejaVu Sans"/>
              </a:rPr>
              <a:t> Iniciado em 2002, o programa aumentou o número de atendimentos e ampliou a banda de conexão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80" name="Picture 3"/>
          <p:cNvPicPr/>
          <p:nvPr/>
        </p:nvPicPr>
        <p:blipFill>
          <a:blip r:embed="rId3"/>
          <a:stretch/>
        </p:blipFill>
        <p:spPr>
          <a:xfrm>
            <a:off x="6878520" y="39600"/>
            <a:ext cx="2264760" cy="93132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2"/>
          <p:cNvPicPr/>
          <p:nvPr/>
        </p:nvPicPr>
        <p:blipFill>
          <a:blip r:embed="rId4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5142960" cy="134244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DejaVu Sans"/>
              </a:rPr>
              <a:t>GESAC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183" name="Gráfico 5"/>
          <p:cNvGraphicFramePr/>
          <p:nvPr/>
        </p:nvGraphicFramePr>
        <p:xfrm>
          <a:off x="2051640" y="1780560"/>
          <a:ext cx="4787280" cy="28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" name="Picture 2"/>
          <p:cNvPicPr/>
          <p:nvPr/>
        </p:nvPicPr>
        <p:blipFill>
          <a:blip r:embed="rId4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532692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                  Atendimento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57200" y="1200240"/>
            <a:ext cx="8228880" cy="339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87" name="Gráfico 4"/>
          <p:cNvGraphicFramePr/>
          <p:nvPr/>
        </p:nvGraphicFramePr>
        <p:xfrm>
          <a:off x="1115640" y="1276560"/>
          <a:ext cx="7632000" cy="35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8" name="Picture 2"/>
          <p:cNvPicPr/>
          <p:nvPr/>
        </p:nvPicPr>
        <p:blipFill>
          <a:blip r:embed="rId4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/>
          <p:cNvPicPr/>
          <p:nvPr/>
        </p:nvPicPr>
        <p:blipFill>
          <a:blip r:embed="rId2"/>
          <a:stretch/>
        </p:blipFill>
        <p:spPr>
          <a:xfrm>
            <a:off x="7519680" y="4479120"/>
            <a:ext cx="1623600" cy="66528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0" y="0"/>
            <a:ext cx="4608000" cy="936000"/>
          </a:xfrm>
          <a:prstGeom prst="rect">
            <a:avLst/>
          </a:prstGeom>
          <a:solidFill>
            <a:srgbClr val="FF542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Política de Inovação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Verdana"/>
                <a:ea typeface="Verdana"/>
              </a:rPr>
              <a:t>Educação Conectada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476000" y="900000"/>
            <a:ext cx="6724440" cy="35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latin typeface="Arial"/>
              </a:rPr>
              <a:t>DIMENSÕES PARA GARANTIR A EFETIVIDADE DA POLÍTICA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0" y="1214640"/>
            <a:ext cx="2228040" cy="3957480"/>
          </a:xfrm>
          <a:prstGeom prst="rect">
            <a:avLst/>
          </a:prstGeom>
          <a:solidFill>
            <a:schemeClr val="accent1">
              <a:alpha val="89962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2215800" y="1214640"/>
            <a:ext cx="2317320" cy="3954960"/>
          </a:xfrm>
          <a:prstGeom prst="rect">
            <a:avLst/>
          </a:prstGeom>
          <a:solidFill>
            <a:schemeClr val="accent2">
              <a:alpha val="89962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4512960" y="1214640"/>
            <a:ext cx="2317320" cy="3954960"/>
          </a:xfrm>
          <a:prstGeom prst="rect">
            <a:avLst/>
          </a:prstGeom>
          <a:solidFill>
            <a:schemeClr val="accent3">
              <a:alpha val="89962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6"/>
          <p:cNvSpPr/>
          <p:nvPr/>
        </p:nvSpPr>
        <p:spPr>
          <a:xfrm>
            <a:off x="6826320" y="1214640"/>
            <a:ext cx="2317320" cy="3954960"/>
          </a:xfrm>
          <a:prstGeom prst="rect">
            <a:avLst/>
          </a:prstGeom>
          <a:solidFill>
            <a:schemeClr val="accent4">
              <a:alpha val="89962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7"/>
          <p:cNvSpPr/>
          <p:nvPr/>
        </p:nvSpPr>
        <p:spPr>
          <a:xfrm>
            <a:off x="5525280" y="2836800"/>
            <a:ext cx="291240" cy="812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5340" b="1" strike="noStrike" spc="-41">
                <a:solidFill>
                  <a:srgbClr val="FFFFFF"/>
                </a:solidFill>
                <a:latin typeface="Raleway"/>
                <a:ea typeface="Rajdhani Semibold"/>
              </a:rPr>
              <a:t>3</a:t>
            </a:r>
            <a:endParaRPr lang="en-US" sz="5340" b="0" strike="noStrike" spc="-1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4680000" y="3795480"/>
            <a:ext cx="2016000" cy="1141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7680" rIns="67680" bIns="67680" anchor="ctr"/>
          <a:lstStyle/>
          <a:p>
            <a:pPr algn="ctr"/>
            <a:r>
              <a:rPr lang="en-US" sz="2200" b="1" strike="noStrike" spc="-52">
                <a:solidFill>
                  <a:srgbClr val="FFFFFF"/>
                </a:solidFill>
                <a:latin typeface="Arial"/>
                <a:ea typeface="Rajdhani Semibold"/>
              </a:rPr>
              <a:t>RECURSOS DIDÁTICOS DIGITAIS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98" name="CustomShape 9"/>
          <p:cNvSpPr/>
          <p:nvPr/>
        </p:nvSpPr>
        <p:spPr>
          <a:xfrm>
            <a:off x="7850160" y="2836800"/>
            <a:ext cx="284040" cy="812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5340" b="1" strike="noStrike" spc="-41">
                <a:solidFill>
                  <a:srgbClr val="FFFFFF"/>
                </a:solidFill>
                <a:latin typeface="Raleway"/>
                <a:ea typeface="Rajdhani Semibold"/>
              </a:rPr>
              <a:t>4</a:t>
            </a:r>
            <a:endParaRPr lang="en-US" sz="5340" b="0" strike="noStrike" spc="-1"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6888960" y="3700800"/>
            <a:ext cx="2206440" cy="804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7680" rIns="67680" bIns="67680" anchor="ctr"/>
          <a:lstStyle/>
          <a:p>
            <a:pPr algn="ctr"/>
            <a:r>
              <a:rPr lang="en-US" sz="2200" b="1" strike="noStrike" spc="-52">
                <a:solidFill>
                  <a:srgbClr val="FFFFFF"/>
                </a:solidFill>
                <a:latin typeface="Arial"/>
                <a:ea typeface="Rajdhani Semibold"/>
              </a:rPr>
              <a:t>INFRA-ESTRUTURA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00" name="CustomShape 11"/>
          <p:cNvSpPr/>
          <p:nvPr/>
        </p:nvSpPr>
        <p:spPr>
          <a:xfrm>
            <a:off x="260280" y="3866760"/>
            <a:ext cx="1615680" cy="471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7680" rIns="67680" bIns="6768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52">
                <a:solidFill>
                  <a:srgbClr val="FFFFFF"/>
                </a:solidFill>
                <a:latin typeface="Arial"/>
                <a:ea typeface="Rajdhani Semibold"/>
              </a:rPr>
              <a:t>VISÃO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01" name="CustomShape 12"/>
          <p:cNvSpPr/>
          <p:nvPr/>
        </p:nvSpPr>
        <p:spPr>
          <a:xfrm>
            <a:off x="3212280" y="2836800"/>
            <a:ext cx="322200" cy="812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5340" b="1" strike="noStrike" spc="-41">
                <a:solidFill>
                  <a:srgbClr val="FFFFFF"/>
                </a:solidFill>
                <a:latin typeface="Raleway"/>
                <a:ea typeface="Rajdhani Semibold"/>
              </a:rPr>
              <a:t>2</a:t>
            </a:r>
            <a:endParaRPr lang="en-US" sz="5340" b="0" strike="noStrike" spc="-1">
              <a:latin typeface="Arial"/>
            </a:endParaRPr>
          </a:p>
        </p:txBody>
      </p:sp>
      <p:sp>
        <p:nvSpPr>
          <p:cNvPr id="202" name="CustomShape 13"/>
          <p:cNvSpPr/>
          <p:nvPr/>
        </p:nvSpPr>
        <p:spPr>
          <a:xfrm>
            <a:off x="2456640" y="3867840"/>
            <a:ext cx="1833840" cy="469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7680" rIns="67680" bIns="67680" anchor="ctr"/>
          <a:lstStyle/>
          <a:p>
            <a:pPr algn="ctr"/>
            <a:r>
              <a:rPr lang="en-US" sz="2200" b="1" strike="noStrike" spc="-52">
                <a:solidFill>
                  <a:srgbClr val="FFFFFF"/>
                </a:solidFill>
                <a:latin typeface="Arial"/>
                <a:ea typeface="Rajdhani Semibold"/>
              </a:rPr>
              <a:t>FORMAÇÃO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7631280" y="1871280"/>
            <a:ext cx="721440" cy="578160"/>
          </a:xfrm>
          <a:custGeom>
            <a:avLst/>
            <a:gdLst/>
            <a:ahLst/>
            <a:cxnLst/>
            <a:rect l="l" t="t" r="r" b="b"/>
            <a:pathLst>
              <a:path w="185" h="185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5"/>
          <p:cNvSpPr/>
          <p:nvPr/>
        </p:nvSpPr>
        <p:spPr>
          <a:xfrm>
            <a:off x="636840" y="1888200"/>
            <a:ext cx="862560" cy="544320"/>
          </a:xfrm>
          <a:custGeom>
            <a:avLst/>
            <a:gdLst/>
            <a:ahLst/>
            <a:cxnLst/>
            <a:rect l="l" t="t" r="r" b="b"/>
            <a:pathLst>
              <a:path w="186" h="118">
                <a:moveTo>
                  <a:pt x="93" y="16"/>
                </a:moveTo>
                <a:cubicBezTo>
                  <a:pt x="70" y="16"/>
                  <a:pt x="51" y="35"/>
                  <a:pt x="51" y="59"/>
                </a:cubicBezTo>
                <a:cubicBezTo>
                  <a:pt x="51" y="82"/>
                  <a:pt x="70" y="101"/>
                  <a:pt x="93" y="101"/>
                </a:cubicBezTo>
                <a:cubicBezTo>
                  <a:pt x="117" y="101"/>
                  <a:pt x="135" y="82"/>
                  <a:pt x="135" y="59"/>
                </a:cubicBezTo>
                <a:cubicBezTo>
                  <a:pt x="135" y="35"/>
                  <a:pt x="117" y="16"/>
                  <a:pt x="93" y="16"/>
                </a:cubicBezTo>
                <a:close/>
                <a:moveTo>
                  <a:pt x="93" y="92"/>
                </a:moveTo>
                <a:cubicBezTo>
                  <a:pt x="75" y="92"/>
                  <a:pt x="59" y="77"/>
                  <a:pt x="59" y="59"/>
                </a:cubicBezTo>
                <a:cubicBezTo>
                  <a:pt x="59" y="40"/>
                  <a:pt x="75" y="25"/>
                  <a:pt x="93" y="25"/>
                </a:cubicBezTo>
                <a:cubicBezTo>
                  <a:pt x="112" y="25"/>
                  <a:pt x="127" y="40"/>
                  <a:pt x="127" y="59"/>
                </a:cubicBezTo>
                <a:cubicBezTo>
                  <a:pt x="127" y="77"/>
                  <a:pt x="112" y="92"/>
                  <a:pt x="93" y="92"/>
                </a:cubicBezTo>
                <a:close/>
                <a:moveTo>
                  <a:pt x="93" y="46"/>
                </a:moveTo>
                <a:cubicBezTo>
                  <a:pt x="86" y="46"/>
                  <a:pt x="81" y="52"/>
                  <a:pt x="81" y="59"/>
                </a:cubicBezTo>
                <a:cubicBezTo>
                  <a:pt x="81" y="66"/>
                  <a:pt x="86" y="71"/>
                  <a:pt x="93" y="71"/>
                </a:cubicBezTo>
                <a:cubicBezTo>
                  <a:pt x="100" y="71"/>
                  <a:pt x="106" y="66"/>
                  <a:pt x="106" y="59"/>
                </a:cubicBezTo>
                <a:cubicBezTo>
                  <a:pt x="106" y="52"/>
                  <a:pt x="100" y="46"/>
                  <a:pt x="93" y="46"/>
                </a:cubicBezTo>
                <a:close/>
                <a:moveTo>
                  <a:pt x="93" y="0"/>
                </a:moveTo>
                <a:cubicBezTo>
                  <a:pt x="42" y="0"/>
                  <a:pt x="0" y="42"/>
                  <a:pt x="0" y="59"/>
                </a:cubicBezTo>
                <a:cubicBezTo>
                  <a:pt x="0" y="76"/>
                  <a:pt x="42" y="118"/>
                  <a:pt x="93" y="118"/>
                </a:cubicBezTo>
                <a:cubicBezTo>
                  <a:pt x="144" y="118"/>
                  <a:pt x="186" y="76"/>
                  <a:pt x="186" y="59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09"/>
                </a:moveTo>
                <a:cubicBezTo>
                  <a:pt x="47" y="109"/>
                  <a:pt x="9" y="73"/>
                  <a:pt x="9" y="59"/>
                </a:cubicBezTo>
                <a:cubicBezTo>
                  <a:pt x="9" y="44"/>
                  <a:pt x="47" y="8"/>
                  <a:pt x="93" y="8"/>
                </a:cubicBezTo>
                <a:cubicBezTo>
                  <a:pt x="140" y="8"/>
                  <a:pt x="178" y="44"/>
                  <a:pt x="178" y="59"/>
                </a:cubicBezTo>
                <a:cubicBezTo>
                  <a:pt x="178" y="73"/>
                  <a:pt x="140" y="109"/>
                  <a:pt x="93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"/>
          <p:cNvSpPr/>
          <p:nvPr/>
        </p:nvSpPr>
        <p:spPr>
          <a:xfrm>
            <a:off x="2969640" y="1865520"/>
            <a:ext cx="807120" cy="589680"/>
          </a:xfrm>
          <a:custGeom>
            <a:avLst/>
            <a:gdLst/>
            <a:ahLst/>
            <a:cxnLst/>
            <a:rect l="l" t="t" r="r" b="b"/>
            <a:pathLst>
              <a:path w="185" h="135">
                <a:moveTo>
                  <a:pt x="185" y="38"/>
                </a:moveTo>
                <a:cubicBezTo>
                  <a:pt x="185" y="36"/>
                  <a:pt x="184" y="35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5"/>
                  <a:pt x="0" y="36"/>
                  <a:pt x="0" y="38"/>
                </a:cubicBezTo>
                <a:cubicBezTo>
                  <a:pt x="0" y="40"/>
                  <a:pt x="1" y="41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0" y="45"/>
                  <a:pt x="10" y="45"/>
                  <a:pt x="10" y="4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6"/>
                  <a:pt x="0" y="89"/>
                  <a:pt x="0" y="93"/>
                </a:cubicBezTo>
                <a:cubicBezTo>
                  <a:pt x="0" y="97"/>
                  <a:pt x="4" y="101"/>
                  <a:pt x="8" y="101"/>
                </a:cubicBezTo>
                <a:cubicBezTo>
                  <a:pt x="13" y="101"/>
                  <a:pt x="17" y="97"/>
                  <a:pt x="17" y="93"/>
                </a:cubicBezTo>
                <a:cubicBezTo>
                  <a:pt x="17" y="90"/>
                  <a:pt x="15" y="88"/>
                  <a:pt x="13" y="86"/>
                </a:cubicBezTo>
                <a:cubicBezTo>
                  <a:pt x="18" y="48"/>
                  <a:pt x="18" y="48"/>
                  <a:pt x="18" y="48"/>
                </a:cubicBezTo>
                <a:cubicBezTo>
                  <a:pt x="33" y="53"/>
                  <a:pt x="33" y="53"/>
                  <a:pt x="33" y="5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5" y="116"/>
                  <a:pt x="27" y="118"/>
                  <a:pt x="29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1" y="135"/>
                  <a:pt x="92" y="135"/>
                  <a:pt x="93" y="135"/>
                </a:cubicBezTo>
                <a:cubicBezTo>
                  <a:pt x="93" y="135"/>
                  <a:pt x="94" y="135"/>
                  <a:pt x="95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60" y="118"/>
                  <a:pt x="160" y="118"/>
                </a:cubicBezTo>
                <a:cubicBezTo>
                  <a:pt x="162" y="118"/>
                  <a:pt x="164" y="116"/>
                  <a:pt x="164" y="114"/>
                </a:cubicBezTo>
                <a:cubicBezTo>
                  <a:pt x="164" y="114"/>
                  <a:pt x="164" y="113"/>
                  <a:pt x="164" y="113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4" y="41"/>
                  <a:pt x="185" y="40"/>
                  <a:pt x="185" y="38"/>
                </a:cubicBezTo>
                <a:close/>
                <a:moveTo>
                  <a:pt x="155" y="108"/>
                </a:move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6" y="101"/>
                </a:cubicBezTo>
                <a:cubicBezTo>
                  <a:pt x="125" y="101"/>
                  <a:pt x="125" y="102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5" y="102"/>
                  <a:pt x="64" y="101"/>
                  <a:pt x="63" y="101"/>
                </a:cubicBezTo>
                <a:cubicBezTo>
                  <a:pt x="63" y="101"/>
                  <a:pt x="62" y="101"/>
                  <a:pt x="62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41" y="56"/>
                  <a:pt x="41" y="56"/>
                  <a:pt x="41" y="5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2" y="76"/>
                  <a:pt x="93" y="76"/>
                </a:cubicBezTo>
                <a:cubicBezTo>
                  <a:pt x="93" y="76"/>
                  <a:pt x="94" y="76"/>
                  <a:pt x="94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145" y="56"/>
                  <a:pt x="145" y="56"/>
                  <a:pt x="145" y="56"/>
                </a:cubicBezTo>
                <a:lnTo>
                  <a:pt x="155" y="108"/>
                </a:lnTo>
                <a:close/>
                <a:moveTo>
                  <a:pt x="93" y="67"/>
                </a:moveTo>
                <a:cubicBezTo>
                  <a:pt x="16" y="38"/>
                  <a:pt x="16" y="38"/>
                  <a:pt x="16" y="38"/>
                </a:cubicBezTo>
                <a:cubicBezTo>
                  <a:pt x="93" y="9"/>
                  <a:pt x="93" y="9"/>
                  <a:pt x="93" y="9"/>
                </a:cubicBezTo>
                <a:cubicBezTo>
                  <a:pt x="169" y="38"/>
                  <a:pt x="169" y="38"/>
                  <a:pt x="169" y="38"/>
                </a:cubicBezTo>
                <a:lnTo>
                  <a:pt x="93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7"/>
          <p:cNvSpPr/>
          <p:nvPr/>
        </p:nvSpPr>
        <p:spPr>
          <a:xfrm>
            <a:off x="5270400" y="1795680"/>
            <a:ext cx="800640" cy="729000"/>
          </a:xfrm>
          <a:custGeom>
            <a:avLst/>
            <a:gdLst/>
            <a:ahLst/>
            <a:cxnLst/>
            <a:rect l="l" t="t" r="r" b="b"/>
            <a:pathLst>
              <a:path w="186" h="186">
                <a:moveTo>
                  <a:pt x="140" y="68"/>
                </a:moveTo>
                <a:cubicBezTo>
                  <a:pt x="147" y="68"/>
                  <a:pt x="152" y="62"/>
                  <a:pt x="152" y="55"/>
                </a:cubicBezTo>
                <a:cubicBezTo>
                  <a:pt x="152" y="48"/>
                  <a:pt x="147" y="43"/>
                  <a:pt x="140" y="43"/>
                </a:cubicBezTo>
                <a:cubicBezTo>
                  <a:pt x="133" y="43"/>
                  <a:pt x="127" y="48"/>
                  <a:pt x="127" y="55"/>
                </a:cubicBezTo>
                <a:cubicBezTo>
                  <a:pt x="127" y="62"/>
                  <a:pt x="133" y="68"/>
                  <a:pt x="140" y="68"/>
                </a:cubicBezTo>
                <a:close/>
                <a:moveTo>
                  <a:pt x="140" y="51"/>
                </a:moveTo>
                <a:cubicBezTo>
                  <a:pt x="142" y="51"/>
                  <a:pt x="144" y="53"/>
                  <a:pt x="144" y="55"/>
                </a:cubicBezTo>
                <a:cubicBezTo>
                  <a:pt x="144" y="58"/>
                  <a:pt x="142" y="60"/>
                  <a:pt x="140" y="60"/>
                </a:cubicBezTo>
                <a:cubicBezTo>
                  <a:pt x="137" y="60"/>
                  <a:pt x="135" y="58"/>
                  <a:pt x="135" y="55"/>
                </a:cubicBezTo>
                <a:cubicBezTo>
                  <a:pt x="135" y="53"/>
                  <a:pt x="137" y="51"/>
                  <a:pt x="140" y="51"/>
                </a:cubicBezTo>
                <a:close/>
                <a:moveTo>
                  <a:pt x="178" y="9"/>
                </a:moveTo>
                <a:cubicBezTo>
                  <a:pt x="102" y="9"/>
                  <a:pt x="102" y="9"/>
                  <a:pt x="102" y="9"/>
                </a:cubicBezTo>
                <a:cubicBezTo>
                  <a:pt x="102" y="4"/>
                  <a:pt x="98" y="0"/>
                  <a:pt x="93" y="0"/>
                </a:cubicBezTo>
                <a:cubicBezTo>
                  <a:pt x="89" y="0"/>
                  <a:pt x="85" y="4"/>
                  <a:pt x="85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13"/>
                  <a:pt x="0" y="1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9" y="34"/>
                </a:cubicBezTo>
                <a:cubicBezTo>
                  <a:pt x="9" y="135"/>
                  <a:pt x="9" y="135"/>
                  <a:pt x="9" y="135"/>
                </a:cubicBezTo>
                <a:cubicBezTo>
                  <a:pt x="9" y="140"/>
                  <a:pt x="13" y="144"/>
                  <a:pt x="17" y="144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4" y="180"/>
                  <a:pt x="64" y="181"/>
                  <a:pt x="64" y="182"/>
                </a:cubicBezTo>
                <a:cubicBezTo>
                  <a:pt x="64" y="184"/>
                  <a:pt x="66" y="186"/>
                  <a:pt x="68" y="186"/>
                </a:cubicBezTo>
                <a:cubicBezTo>
                  <a:pt x="69" y="186"/>
                  <a:pt x="70" y="186"/>
                  <a:pt x="71" y="185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116" y="186"/>
                  <a:pt x="117" y="186"/>
                  <a:pt x="119" y="186"/>
                </a:cubicBezTo>
                <a:cubicBezTo>
                  <a:pt x="121" y="186"/>
                  <a:pt x="123" y="184"/>
                  <a:pt x="123" y="182"/>
                </a:cubicBezTo>
                <a:cubicBezTo>
                  <a:pt x="123" y="181"/>
                  <a:pt x="122" y="180"/>
                  <a:pt x="122" y="179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74" y="144"/>
                  <a:pt x="178" y="140"/>
                  <a:pt x="178" y="135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2" y="34"/>
                  <a:pt x="186" y="30"/>
                  <a:pt x="186" y="26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13"/>
                  <a:pt x="182" y="9"/>
                  <a:pt x="178" y="9"/>
                </a:cubicBezTo>
                <a:close/>
                <a:moveTo>
                  <a:pt x="169" y="135"/>
                </a:moveTo>
                <a:cubicBezTo>
                  <a:pt x="17" y="135"/>
                  <a:pt x="17" y="135"/>
                  <a:pt x="17" y="135"/>
                </a:cubicBezTo>
                <a:cubicBezTo>
                  <a:pt x="17" y="34"/>
                  <a:pt x="17" y="34"/>
                  <a:pt x="17" y="34"/>
                </a:cubicBezTo>
                <a:cubicBezTo>
                  <a:pt x="169" y="34"/>
                  <a:pt x="169" y="34"/>
                  <a:pt x="169" y="34"/>
                </a:cubicBezTo>
                <a:lnTo>
                  <a:pt x="169" y="135"/>
                </a:lnTo>
                <a:close/>
                <a:moveTo>
                  <a:pt x="178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78" y="17"/>
                  <a:pt x="178" y="17"/>
                  <a:pt x="178" y="17"/>
                </a:cubicBezTo>
                <a:lnTo>
                  <a:pt x="178" y="26"/>
                </a:lnTo>
                <a:close/>
                <a:moveTo>
                  <a:pt x="38" y="119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50" y="119"/>
                  <a:pt x="152" y="117"/>
                  <a:pt x="152" y="114"/>
                </a:cubicBezTo>
                <a:cubicBezTo>
                  <a:pt x="152" y="113"/>
                  <a:pt x="152" y="113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77"/>
                  <a:pt x="124" y="76"/>
                  <a:pt x="123" y="76"/>
                </a:cubicBezTo>
                <a:cubicBezTo>
                  <a:pt x="122" y="76"/>
                  <a:pt x="121" y="77"/>
                  <a:pt x="120" y="78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0"/>
                  <a:pt x="73" y="60"/>
                  <a:pt x="72" y="60"/>
                </a:cubicBezTo>
                <a:cubicBezTo>
                  <a:pt x="71" y="60"/>
                  <a:pt x="69" y="60"/>
                  <a:pt x="69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4" y="113"/>
                  <a:pt x="34" y="114"/>
                  <a:pt x="34" y="114"/>
                </a:cubicBezTo>
                <a:cubicBezTo>
                  <a:pt x="34" y="117"/>
                  <a:pt x="36" y="119"/>
                  <a:pt x="38" y="119"/>
                </a:cubicBezTo>
                <a:close/>
                <a:moveTo>
                  <a:pt x="73" y="70"/>
                </a:moveTo>
                <a:cubicBezTo>
                  <a:pt x="103" y="101"/>
                  <a:pt x="103" y="101"/>
                  <a:pt x="103" y="101"/>
                </a:cubicBezTo>
                <a:cubicBezTo>
                  <a:pt x="104" y="101"/>
                  <a:pt x="105" y="102"/>
                  <a:pt x="106" y="102"/>
                </a:cubicBezTo>
                <a:cubicBezTo>
                  <a:pt x="107" y="102"/>
                  <a:pt x="108" y="101"/>
                  <a:pt x="109" y="101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46" y="110"/>
                  <a:pt x="46" y="110"/>
                  <a:pt x="46" y="110"/>
                </a:cubicBezTo>
                <a:lnTo>
                  <a:pt x="73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8"/>
          <p:cNvSpPr/>
          <p:nvPr/>
        </p:nvSpPr>
        <p:spPr>
          <a:xfrm>
            <a:off x="901800" y="2859480"/>
            <a:ext cx="322200" cy="81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5340" b="1" strike="noStrike" spc="-41">
                <a:solidFill>
                  <a:srgbClr val="FFFFFF"/>
                </a:solidFill>
                <a:latin typeface="Raleway"/>
                <a:ea typeface="Rajdhani Semibold"/>
              </a:rPr>
              <a:t>1</a:t>
            </a:r>
            <a:endParaRPr lang="en-US" sz="534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841</Words>
  <Application>Microsoft Office PowerPoint</Application>
  <PresentationFormat>Personalizar</PresentationFormat>
  <Paragraphs>153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DejaVu Sans</vt:lpstr>
      <vt:lpstr>Liberation Sans Narrow</vt:lpstr>
      <vt:lpstr>Rajdhani Semibold</vt:lpstr>
      <vt:lpstr>Raleway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Kleber Farias de Lima</dc:creator>
  <dc:description/>
  <cp:lastModifiedBy>Elizabeth Gomes de Lima Santos</cp:lastModifiedBy>
  <cp:revision>152</cp:revision>
  <cp:lastPrinted>1601-01-01T00:00:00Z</cp:lastPrinted>
  <dcterms:created xsi:type="dcterms:W3CDTF">2014-05-29T19:54:29Z</dcterms:created>
  <dcterms:modified xsi:type="dcterms:W3CDTF">2018-08-07T13:19:50Z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