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29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33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00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549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405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21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251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540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906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38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27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71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088C0-096F-4C82-A086-72C3B7EBEF4E}" type="datetimeFigureOut">
              <a:rPr lang="pt-BR" smtClean="0"/>
              <a:t>06/12/2018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4FA03-D311-4D3C-99B3-79938CE14A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8829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ítulo 5"/>
          <p:cNvSpPr txBox="1">
            <a:spLocks/>
          </p:cNvSpPr>
          <p:nvPr/>
        </p:nvSpPr>
        <p:spPr>
          <a:xfrm>
            <a:off x="107504" y="764704"/>
            <a:ext cx="8784976" cy="122413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pt-BR" altLang="pt-BR" sz="32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Audiência na Comissão de Educação da Câmara dos Deputados: contribuições do CFB</a:t>
            </a:r>
            <a:r>
              <a:rPr lang="pt-BR" altLang="pt-BR" sz="36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 </a:t>
            </a:r>
            <a:endParaRPr lang="pt-BR" sz="3600" spc="300" dirty="0">
              <a:solidFill>
                <a:schemeClr val="bg1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195736" y="2996952"/>
            <a:ext cx="64087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pt-BR" altLang="pt-BR" sz="2800" b="1" dirty="0">
                <a:solidFill>
                  <a:schemeClr val="bg1"/>
                </a:solidFill>
                <a:cs typeface="Calibri" panose="020F0502020204030204" pitchFamily="34" charset="0"/>
              </a:rPr>
              <a:t>Prof. Dr. Raimundo Martins de Lima</a:t>
            </a:r>
          </a:p>
          <a:p>
            <a:pPr algn="r">
              <a:defRPr/>
            </a:pPr>
            <a:r>
              <a:rPr lang="pt-BR" altLang="pt-BR" sz="2800" dirty="0">
                <a:solidFill>
                  <a:schemeClr val="bg1"/>
                </a:solidFill>
                <a:cs typeface="Calibri" panose="020F0502020204030204" pitchFamily="34" charset="0"/>
              </a:rPr>
              <a:t>Conselho Federal de Biblioteconomia (CFB)</a:t>
            </a:r>
          </a:p>
        </p:txBody>
      </p:sp>
    </p:spTree>
    <p:extLst>
      <p:ext uri="{BB962C8B-B14F-4D97-AF65-F5344CB8AC3E}">
        <p14:creationId xmlns:p14="http://schemas.microsoft.com/office/powerpoint/2010/main" val="324411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0" y="39189"/>
            <a:ext cx="9113440" cy="6858000"/>
          </a:xfrm>
          <a:prstGeom prst="rect">
            <a:avLst/>
          </a:prstGeom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395536" y="476672"/>
            <a:ext cx="5842992" cy="108012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pt-BR" sz="3600" b="1" dirty="0" smtClean="0">
                <a:solidFill>
                  <a:srgbClr val="0066CC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Equipamento por número </a:t>
            </a:r>
            <a:br>
              <a:rPr lang="pt-BR" sz="3600" b="1" dirty="0" smtClean="0">
                <a:solidFill>
                  <a:srgbClr val="0066CC"/>
                </a:solidFill>
                <a:ea typeface="Verdana" panose="020B0604030504040204" pitchFamily="34" charset="0"/>
                <a:cs typeface="Calibri" panose="020F0502020204030204" pitchFamily="34" charset="0"/>
              </a:rPr>
            </a:br>
            <a:r>
              <a:rPr lang="pt-BR" sz="3600" b="1" dirty="0" smtClean="0">
                <a:solidFill>
                  <a:srgbClr val="0066CC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de matrículas  </a:t>
            </a:r>
            <a:endParaRPr lang="pt-BR" sz="3600" b="1" dirty="0">
              <a:solidFill>
                <a:srgbClr val="0066CC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251520" y="1628800"/>
            <a:ext cx="648072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- Até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150 alunos matriculados: Acervo de Classe, instalado na própria sala de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aula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pt-BR" sz="23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- De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151 a 300 alunos matriculados: Sala de Leitura, instalada em local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próprio,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aberta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diariamente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em todos os turnos de funcionamento da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escola;</a:t>
            </a:r>
          </a:p>
          <a:p>
            <a:pPr marL="0" indent="0">
              <a:buNone/>
            </a:pP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- De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301 a 500 alunos matriculados: Biblioteca Escolar Nível I, instalada em local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próprio,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aberta diariamente em todos os turnos de funcionamento da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escola;</a:t>
            </a:r>
          </a:p>
          <a:p>
            <a:pPr marL="0" indent="0">
              <a:buNone/>
            </a:pP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- Mais de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500 alunos matriculados: Biblioteca Escolar Nível II, instalada em local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próprio,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aberta diariamente em todos os turnos de funcionamento da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escola. </a:t>
            </a: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56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0" y="39189"/>
            <a:ext cx="9113440" cy="6858000"/>
          </a:xfrm>
          <a:prstGeom prst="rect">
            <a:avLst/>
          </a:prstGeom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395536" y="476672"/>
            <a:ext cx="5842992" cy="1080120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pt-BR" sz="3600" b="1" dirty="0" smtClean="0">
                <a:solidFill>
                  <a:srgbClr val="0066CC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Equipamento por quadro </a:t>
            </a:r>
            <a:br>
              <a:rPr lang="pt-BR" sz="3600" b="1" dirty="0" smtClean="0">
                <a:solidFill>
                  <a:srgbClr val="0066CC"/>
                </a:solidFill>
                <a:ea typeface="Verdana" panose="020B0604030504040204" pitchFamily="34" charset="0"/>
                <a:cs typeface="Calibri" panose="020F0502020204030204" pitchFamily="34" charset="0"/>
              </a:rPr>
            </a:br>
            <a:r>
              <a:rPr lang="pt-BR" sz="3600" b="1" dirty="0" smtClean="0">
                <a:solidFill>
                  <a:srgbClr val="0066CC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de pessoal </a:t>
            </a:r>
            <a:endParaRPr lang="pt-BR" sz="3600" b="1" dirty="0">
              <a:solidFill>
                <a:srgbClr val="0066CC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251520" y="1628800"/>
            <a:ext cx="648072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- Acervo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Classe: o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próprio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professor;</a:t>
            </a:r>
          </a:p>
          <a:p>
            <a:pPr marL="0" indent="0">
              <a:buNone/>
            </a:pP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- Sala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Leitura: um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professor ou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técnico administrativo, capacitados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para a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 função;</a:t>
            </a:r>
          </a:p>
          <a:p>
            <a:pPr marL="0" indent="0">
              <a:buNone/>
            </a:pP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- Biblioteca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Escolar Nível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I: um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Técnico em Biblioteconomia, professor ou técnico administrativo, com a supervisão obrigatória de um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bibliotecário externo;</a:t>
            </a:r>
          </a:p>
          <a:p>
            <a:pPr marL="0" indent="0">
              <a:buNone/>
            </a:pP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- A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Biblioteca Escolar Nível </a:t>
            </a:r>
            <a:r>
              <a:rPr lang="pt-BR" sz="2300" dirty="0" smtClean="0">
                <a:latin typeface="Calibri" panose="020F0502020204030204" pitchFamily="34" charset="0"/>
                <a:cs typeface="Calibri" panose="020F0502020204030204" pitchFamily="34" charset="0"/>
              </a:rPr>
              <a:t>II: um </a:t>
            </a:r>
            <a:r>
              <a:rPr lang="pt-BR" sz="2300" dirty="0">
                <a:latin typeface="Calibri" panose="020F0502020204030204" pitchFamily="34" charset="0"/>
                <a:cs typeface="Calibri" panose="020F0502020204030204" pitchFamily="34" charset="0"/>
              </a:rPr>
              <a:t>bibliotecário, que poderá supervisionar até outras três bibliotecas do mesmo sistema de ensino, desde que o número de matrículas destas, em conjunto, não ultrapasse a quatro mil alunos. </a:t>
            </a:r>
          </a:p>
          <a:p>
            <a:pPr marL="0" indent="0">
              <a:buNone/>
            </a:pPr>
            <a:endParaRPr lang="pt-BR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6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400247" y="462622"/>
            <a:ext cx="5842992" cy="1080120"/>
          </a:xfrm>
        </p:spPr>
        <p:txBody>
          <a:bodyPr>
            <a:no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pt-BR" altLang="pt-BR" sz="3200" b="1" dirty="0" smtClean="0">
                <a:solidFill>
                  <a:srgbClr val="0066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Equipamentos de informação por quantidade </a:t>
            </a:r>
            <a:r>
              <a:rPr lang="pt-BR" altLang="pt-BR" sz="3200" b="1" dirty="0">
                <a:solidFill>
                  <a:srgbClr val="0066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escolas </a:t>
            </a:r>
            <a:endParaRPr lang="pt-BR" altLang="pt-BR" sz="3200" b="1" dirty="0">
              <a:solidFill>
                <a:srgbClr val="0066CC"/>
              </a:solidFill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043140"/>
              </p:ext>
            </p:extLst>
          </p:nvPr>
        </p:nvGraphicFramePr>
        <p:xfrm>
          <a:off x="0" y="188640"/>
          <a:ext cx="8964486" cy="5760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3684">
                  <a:extLst>
                    <a:ext uri="{9D8B030D-6E8A-4147-A177-3AD203B41FA5}">
                      <a16:colId xmlns="" xmlns:a16="http://schemas.microsoft.com/office/drawing/2014/main" val="3883677917"/>
                    </a:ext>
                  </a:extLst>
                </a:gridCol>
                <a:gridCol w="1892503">
                  <a:extLst>
                    <a:ext uri="{9D8B030D-6E8A-4147-A177-3AD203B41FA5}">
                      <a16:colId xmlns="" xmlns:a16="http://schemas.microsoft.com/office/drawing/2014/main" val="3544115941"/>
                    </a:ext>
                  </a:extLst>
                </a:gridCol>
                <a:gridCol w="1892503">
                  <a:extLst>
                    <a:ext uri="{9D8B030D-6E8A-4147-A177-3AD203B41FA5}">
                      <a16:colId xmlns="" xmlns:a16="http://schemas.microsoft.com/office/drawing/2014/main" val="3783687473"/>
                    </a:ext>
                  </a:extLst>
                </a:gridCol>
                <a:gridCol w="1693292">
                  <a:extLst>
                    <a:ext uri="{9D8B030D-6E8A-4147-A177-3AD203B41FA5}">
                      <a16:colId xmlns="" xmlns:a16="http://schemas.microsoft.com/office/drawing/2014/main" val="1557010836"/>
                    </a:ext>
                  </a:extLst>
                </a:gridCol>
                <a:gridCol w="1892504">
                  <a:extLst>
                    <a:ext uri="{9D8B030D-6E8A-4147-A177-3AD203B41FA5}">
                      <a16:colId xmlns="" xmlns:a16="http://schemas.microsoft.com/office/drawing/2014/main" val="3904568488"/>
                    </a:ext>
                  </a:extLst>
                </a:gridCol>
              </a:tblGrid>
              <a:tr h="120938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Dependência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6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Equipamentos</a:t>
                      </a:r>
                      <a:r>
                        <a:rPr lang="pt-BR" sz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Informação/Escolas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74977254"/>
                  </a:ext>
                </a:extLst>
              </a:tr>
              <a:tr h="11164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Acervo de classe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até 150 alunos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Sala de leitura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151-300 alunos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Biblioteca Nível 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301-500 alunos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Biblioteca Nível II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 de 500 alunos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92375922"/>
                  </a:ext>
                </a:extLst>
              </a:tr>
              <a:tr h="558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Municipal 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63.773/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50.916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23.843/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13.748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13.600/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7.120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11.579/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4.641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88860091"/>
                  </a:ext>
                </a:extLst>
              </a:tr>
              <a:tr h="558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Estadual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5.595/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3.248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5.151/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1.968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6.240/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2.216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12.661/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4.479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10305516"/>
                  </a:ext>
                </a:extLst>
              </a:tr>
              <a:tr h="558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Federal 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340161633"/>
                  </a:ext>
                </a:extLst>
              </a:tr>
              <a:tr h="6436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Privada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21.635/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6.945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8.112/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2.049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4.173/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819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3.649/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482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318965322"/>
                  </a:ext>
                </a:extLst>
              </a:tr>
              <a:tr h="558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Subtotal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91.068/</a:t>
                      </a:r>
                      <a:r>
                        <a:rPr lang="pt-BR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61.109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37.120/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17.766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24.029/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10.157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27.925/</a:t>
                      </a:r>
                      <a:r>
                        <a:rPr lang="pt-BR" sz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9.603</a:t>
                      </a:r>
                      <a:endParaRPr lang="pt-BR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98674060"/>
                  </a:ext>
                </a:extLst>
              </a:tr>
              <a:tr h="5582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Geral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indent="-2495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180.142/98.635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51097687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047128"/>
            <a:ext cx="65882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Fonte: Censo das Bibliotecas Escolares do INEP/201</a:t>
            </a:r>
            <a:r>
              <a:rPr kumimoji="0" lang="pt-BR" altLang="pt-B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  <a:r>
              <a:rPr kumimoji="0" lang="pt-BR" altLang="pt-B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kumimoji="0" lang="pt-BR" altLang="pt-B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70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297</Words>
  <Application>Microsoft Office PowerPoint</Application>
  <PresentationFormat>Apresentação na tela (4:3)</PresentationFormat>
  <Paragraphs>55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Tema do Office</vt:lpstr>
      <vt:lpstr>Apresentação do PowerPoint</vt:lpstr>
      <vt:lpstr>Equipamento por número  de matrículas  </vt:lpstr>
      <vt:lpstr>Equipamento por quadro  de pessoal </vt:lpstr>
      <vt:lpstr>Equipamentos de informação por quantidade de escolas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Fernando</dc:creator>
  <cp:lastModifiedBy>Angela Silva Da Veiga</cp:lastModifiedBy>
  <cp:revision>37</cp:revision>
  <dcterms:created xsi:type="dcterms:W3CDTF">2015-02-03T19:21:37Z</dcterms:created>
  <dcterms:modified xsi:type="dcterms:W3CDTF">2018-12-06T12:09:25Z</dcterms:modified>
</cp:coreProperties>
</file>