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87" r:id="rId11"/>
    <p:sldId id="288" r:id="rId12"/>
    <p:sldId id="282" r:id="rId13"/>
    <p:sldId id="284" r:id="rId14"/>
    <p:sldId id="285" r:id="rId15"/>
    <p:sldId id="286" r:id="rId16"/>
    <p:sldId id="271" r:id="rId17"/>
    <p:sldId id="277" r:id="rId18"/>
    <p:sldId id="281" r:id="rId19"/>
    <p:sldId id="274" r:id="rId20"/>
  </p:sldIdLst>
  <p:sldSz cx="12192000" cy="6858000"/>
  <p:notesSz cx="6761163" cy="99425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7C5"/>
    <a:srgbClr val="FF2D30"/>
    <a:srgbClr val="292C2D"/>
    <a:srgbClr val="292929"/>
    <a:srgbClr val="030507"/>
    <a:srgbClr val="92C5EB"/>
    <a:srgbClr val="C3D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7AE9-BB34-4410-83C4-B82990B6A1D0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EF45B-B729-4BD7-9498-BF807F4027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049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33EDF-A737-4E83-B922-99D80106A83D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85FB1-32D9-475B-92E4-6281F4A443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>
              <a:ea typeface="Geneva"/>
              <a:cs typeface="Geneva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776549" y="10267026"/>
            <a:ext cx="2887580" cy="5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2C4667D-A722-4046-9A35-B755B81BE16A}" type="slidenum">
              <a:rPr lang="en-US" sz="1200">
                <a:latin typeface="Calibri" panose="020F0502020204030204" pitchFamily="34" charset="0"/>
              </a:rPr>
              <a:pPr algn="r" eaLnBrk="1" hangingPunct="1"/>
              <a:t>19</a:t>
            </a:fld>
            <a:endParaRPr lang="en-US" sz="1200">
              <a:latin typeface="Calibri" panose="020F0502020204030204" pitchFamily="34" charset="0"/>
            </a:endParaRPr>
          </a:p>
        </p:txBody>
      </p:sp>
      <p:sp>
        <p:nvSpPr>
          <p:cNvPr id="29701" name="Footer Placeholder 4"/>
          <p:cNvSpPr txBox="1">
            <a:spLocks noGrp="1"/>
          </p:cNvSpPr>
          <p:nvPr/>
        </p:nvSpPr>
        <p:spPr bwMode="auto">
          <a:xfrm>
            <a:off x="0" y="10267026"/>
            <a:ext cx="2887581" cy="5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latin typeface="Calibri" panose="020F0502020204030204" pitchFamily="34" charset="0"/>
              </a:rPr>
              <a:t>Nome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49655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732-3AD9-4705-9006-B69912229863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A83E-B6A2-452B-BB4C-6CD4D982D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6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732-3AD9-4705-9006-B69912229863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A83E-B6A2-452B-BB4C-6CD4D982D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69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732-3AD9-4705-9006-B69912229863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A83E-B6A2-452B-BB4C-6CD4D982D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14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732-3AD9-4705-9006-B69912229863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A83E-B6A2-452B-BB4C-6CD4D982D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50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732-3AD9-4705-9006-B69912229863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A83E-B6A2-452B-BB4C-6CD4D982D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38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732-3AD9-4705-9006-B69912229863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A83E-B6A2-452B-BB4C-6CD4D982D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1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732-3AD9-4705-9006-B69912229863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A83E-B6A2-452B-BB4C-6CD4D982D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26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732-3AD9-4705-9006-B69912229863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A83E-B6A2-452B-BB4C-6CD4D982D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04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732-3AD9-4705-9006-B69912229863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A83E-B6A2-452B-BB4C-6CD4D982D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58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732-3AD9-4705-9006-B69912229863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A83E-B6A2-452B-BB4C-6CD4D982D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25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732-3AD9-4705-9006-B69912229863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A83E-B6A2-452B-BB4C-6CD4D982D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59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A732-3AD9-4705-9006-B69912229863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A83E-B6A2-452B-BB4C-6CD4D982D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33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midia.org.br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midia.org.br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hyperlink" Target="https://novaescola.org.br/conteudo/12207/nova-escola-e-palavra-aberta-se-unem-para-criar-guias-contra-desinformacao-nas-escola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ducamidia.org.b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midia.org.br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3"/>
          <a:stretch/>
        </p:blipFill>
        <p:spPr>
          <a:xfrm>
            <a:off x="0" y="0"/>
            <a:ext cx="12192000" cy="693782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5911" y="3910862"/>
            <a:ext cx="6153374" cy="2308324"/>
          </a:xfrm>
          <a:prstGeom prst="rect">
            <a:avLst/>
          </a:prstGeom>
          <a:solidFill>
            <a:srgbClr val="030507">
              <a:alpha val="3686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Educação Midiática e Informacional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----------------</a:t>
            </a:r>
            <a:endParaRPr lang="pt-BR" sz="16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BNCC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Campo Jornalístico / Midiático</a:t>
            </a:r>
          </a:p>
        </p:txBody>
      </p:sp>
    </p:spTree>
    <p:extLst>
      <p:ext uri="{BB962C8B-B14F-4D97-AF65-F5344CB8AC3E}">
        <p14:creationId xmlns:p14="http://schemas.microsoft.com/office/powerpoint/2010/main" val="25721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9" y="5725549"/>
            <a:ext cx="744404" cy="9496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56068" y="6457154"/>
            <a:ext cx="1877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3"/>
              </a:rPr>
              <a:t>www.educamidia.org.br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9" name="CaixaDeTexto 8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Conector reto 10"/>
            <p:cNvCxnSpPr>
              <a:stCxn id="10" idx="3"/>
              <a:endCxn id="9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tângulo 2"/>
          <p:cNvSpPr/>
          <p:nvPr/>
        </p:nvSpPr>
        <p:spPr>
          <a:xfrm>
            <a:off x="2371275" y="1021977"/>
            <a:ext cx="2157286" cy="3603811"/>
          </a:xfrm>
          <a:prstGeom prst="rect">
            <a:avLst/>
          </a:prstGeom>
          <a:noFill/>
          <a:ln>
            <a:solidFill>
              <a:srgbClr val="C7C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Liberdade de expressão X direito a informação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Garantia ao direito à comunicação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382033" y="471663"/>
            <a:ext cx="2157286" cy="517825"/>
          </a:xfrm>
          <a:prstGeom prst="rect">
            <a:avLst/>
          </a:prstGeom>
          <a:solidFill>
            <a:srgbClr val="C7C7C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 </a:t>
            </a:r>
            <a:r>
              <a:rPr lang="pt-BR" sz="13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comunicação como direito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026977" y="471663"/>
            <a:ext cx="1322782" cy="517825"/>
          </a:xfrm>
          <a:prstGeom prst="rect">
            <a:avLst/>
          </a:prstGeom>
          <a:solidFill>
            <a:srgbClr val="C7C7C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Blocos</a:t>
            </a:r>
            <a:endParaRPr lang="pt-BR" sz="1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026977" y="1027051"/>
            <a:ext cx="1312024" cy="3590309"/>
          </a:xfrm>
          <a:prstGeom prst="rect">
            <a:avLst/>
          </a:prstGeom>
          <a:solidFill>
            <a:srgbClr val="C7C7C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Temas</a:t>
            </a:r>
            <a:endParaRPr lang="pt-BR" sz="1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26977" y="4658277"/>
            <a:ext cx="1322782" cy="1529621"/>
          </a:xfrm>
          <a:prstGeom prst="rect">
            <a:avLst/>
          </a:prstGeom>
          <a:solidFill>
            <a:srgbClr val="C7C7C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Habilidades</a:t>
            </a:r>
            <a:endParaRPr lang="pt-BR" sz="1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71275" y="4658277"/>
            <a:ext cx="2157286" cy="1529621"/>
          </a:xfrm>
          <a:prstGeom prst="rect">
            <a:avLst/>
          </a:prstGeom>
          <a:noFill/>
          <a:ln>
            <a:solidFill>
              <a:srgbClr val="C7C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(EF69LP01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(EF89LP17)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560835" y="1021976"/>
            <a:ext cx="2157286" cy="3603811"/>
          </a:xfrm>
          <a:prstGeom prst="rect">
            <a:avLst/>
          </a:prstGeom>
          <a:noFill/>
          <a:ln>
            <a:solidFill>
              <a:srgbClr val="C7C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Gêneros jornalísticos – informativos e opinativos – e os publicitários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 esfera jornalística-midiática: agentes, perspectivas, interesses, conflitos e práticas</a:t>
            </a:r>
          </a:p>
          <a:p>
            <a:pPr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Jornalismo e política: relações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perigosas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Sobreposição / debate fatos x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opiniões</a:t>
            </a: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571593" y="471662"/>
            <a:ext cx="2157286" cy="517825"/>
          </a:xfrm>
          <a:prstGeom prst="rect">
            <a:avLst/>
          </a:prstGeom>
          <a:solidFill>
            <a:srgbClr val="C7C7C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Caracterização </a:t>
            </a:r>
            <a:r>
              <a:rPr lang="pt-BR" sz="13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do Campo jornalístico-midiático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560835" y="4658277"/>
            <a:ext cx="2157286" cy="1529621"/>
          </a:xfrm>
          <a:prstGeom prst="rect">
            <a:avLst/>
          </a:prstGeom>
          <a:noFill/>
          <a:ln>
            <a:solidFill>
              <a:srgbClr val="C7C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(EF69LP02)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(EF89LP17)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(EF69LP04)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(EF69LP03)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(EF69LP03)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(EF69LP11)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750395" y="1021976"/>
            <a:ext cx="2157286" cy="3603812"/>
          </a:xfrm>
          <a:prstGeom prst="rect">
            <a:avLst/>
          </a:prstGeom>
          <a:noFill/>
          <a:ln>
            <a:solidFill>
              <a:srgbClr val="C7C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Produção e redistribuição de notícias: comparação e análise de notícias em diferentes fontes e mídias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 influência das mídias sociais e seu funcionamento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Da manipulação das massas à manipulação personalizada: os algoritmos das redes sociais, o mapeamento e uso dos dados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Segurança dos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dados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Fake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news: conceito e tentativas de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classificações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Fenômenos da pós-verdade, o efeito bolha e proliferação de discursos de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ódio</a:t>
            </a: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761153" y="471662"/>
            <a:ext cx="2157286" cy="517825"/>
          </a:xfrm>
          <a:prstGeom prst="rect">
            <a:avLst/>
          </a:prstGeom>
          <a:solidFill>
            <a:srgbClr val="C7C7C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Produção, circulação de conteúdo na era digital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750395" y="4658277"/>
            <a:ext cx="2157286" cy="1529621"/>
          </a:xfrm>
          <a:prstGeom prst="rect">
            <a:avLst/>
          </a:prstGeom>
          <a:noFill/>
          <a:ln>
            <a:solidFill>
              <a:srgbClr val="C7C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(EF69LP05)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(EF08LP01)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(EF04HI08)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(EF89LP03)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(EF89LP14)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(EF89LP15)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(EF89LP16)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(EF69LP01) 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8961471" y="1021976"/>
            <a:ext cx="2157286" cy="3603812"/>
          </a:xfrm>
          <a:prstGeom prst="rect">
            <a:avLst/>
          </a:prstGeom>
          <a:noFill/>
          <a:ln>
            <a:solidFill>
              <a:srgbClr val="C7C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Conceito e práticas de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curadoria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 quê / Por quê/ Como / Para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quem  Sites 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 serviços </a:t>
            </a:r>
            <a:r>
              <a:rPr lang="pt-BR" sz="11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checadores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de notícias e o exercício da curadoria</a:t>
            </a: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  O </a:t>
            </a:r>
            <a:r>
              <a:rPr lang="pt-BR" sz="11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checador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do </a:t>
            </a:r>
            <a:r>
              <a:rPr lang="pt-BR" sz="11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checador</a:t>
            </a: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Ferramentas digitais de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curadoria</a:t>
            </a: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Avaliando / Colocando em Prática: O professor curador – como ajudar a expandir a consciência e direcionar o olhar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8972229" y="471662"/>
            <a:ext cx="2157286" cy="517825"/>
          </a:xfrm>
          <a:prstGeom prst="rect">
            <a:avLst/>
          </a:prstGeom>
          <a:solidFill>
            <a:srgbClr val="C7C7C5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Curadoria da informação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8961471" y="4658277"/>
            <a:ext cx="2157286" cy="1529621"/>
          </a:xfrm>
          <a:prstGeom prst="rect">
            <a:avLst/>
          </a:prstGeom>
          <a:noFill/>
          <a:ln>
            <a:solidFill>
              <a:srgbClr val="C7C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(EF67LP20)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(EF09LP01)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(EF08LP02)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(EF09LP02)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(EF89LP24)  </a:t>
            </a:r>
          </a:p>
        </p:txBody>
      </p:sp>
    </p:spTree>
    <p:extLst>
      <p:ext uri="{BB962C8B-B14F-4D97-AF65-F5344CB8AC3E}">
        <p14:creationId xmlns:p14="http://schemas.microsoft.com/office/powerpoint/2010/main" val="14518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365" y="1161826"/>
            <a:ext cx="6544235" cy="584775"/>
          </a:xfrm>
          <a:prstGeom prst="rect">
            <a:avLst/>
          </a:prstGeom>
          <a:solidFill>
            <a:srgbClr val="030507">
              <a:alpha val="3686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curso EAD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9" y="5725549"/>
            <a:ext cx="744404" cy="9496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56068" y="6457154"/>
            <a:ext cx="1877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3"/>
              </a:rPr>
              <a:t>www.educamidia.org.br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9" name="CaixaDeTexto 8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Conector reto 10"/>
            <p:cNvCxnSpPr>
              <a:stCxn id="10" idx="3"/>
              <a:endCxn id="9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858105" y="1986064"/>
            <a:ext cx="108784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defRPr>
            </a:lvl1pPr>
            <a:lvl2pPr marL="742950" lvl="1" indent="-285750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Os objetivos previstos são</a:t>
            </a:r>
            <a:r>
              <a:rPr lang="pt-BR" sz="2000" dirty="0" smtClean="0"/>
              <a:t>:</a:t>
            </a:r>
            <a:r>
              <a:rPr lang="pt-BR" sz="2000" dirty="0"/>
              <a:t> 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Refletir</a:t>
            </a:r>
            <a:r>
              <a:rPr lang="pt-BR" sz="2000" dirty="0" smtClean="0"/>
              <a:t> </a:t>
            </a:r>
            <a:r>
              <a:rPr lang="pt-BR" sz="2000" dirty="0"/>
              <a:t>sobre as práticas de linguagem que tem lugar no campo de atuação jornalística/midiática, presente no componente Língua Portuguesa do Ensino </a:t>
            </a:r>
            <a:r>
              <a:rPr lang="pt-BR" sz="2000" dirty="0" smtClean="0"/>
              <a:t>Fundamental 2 </a:t>
            </a:r>
            <a:r>
              <a:rPr lang="pt-BR" sz="2000" dirty="0"/>
              <a:t>da </a:t>
            </a:r>
            <a:r>
              <a:rPr lang="pt-BR" sz="2000" dirty="0" smtClean="0"/>
              <a:t>BNCC.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Analisar</a:t>
            </a:r>
            <a:r>
              <a:rPr lang="pt-BR" sz="2000" dirty="0" smtClean="0"/>
              <a:t> </a:t>
            </a:r>
            <a:r>
              <a:rPr lang="pt-BR" sz="2000" dirty="0"/>
              <a:t>a configuração do campo de atuação jornalística/midiática, da produção, circulação e redistribuição de informação e opinião na contemporaneidade.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b="1" dirty="0" smtClean="0"/>
              <a:t>Ampliar</a:t>
            </a:r>
            <a:r>
              <a:rPr lang="pt-BR" sz="2000" dirty="0" smtClean="0"/>
              <a:t> </a:t>
            </a:r>
            <a:r>
              <a:rPr lang="pt-BR" sz="2000" dirty="0"/>
              <a:t>o letramento midiático profissional e a mediação de situações de ensino aprendizagem, que envolvam o trato ético e crítico com a informação e opinião considerando as aprendizagens previstas na BNCC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262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hlinkClick r:id="rId2" action="ppaction://hlinksldjump"/>
          </p:cNvPr>
          <p:cNvSpPr/>
          <p:nvPr/>
        </p:nvSpPr>
        <p:spPr>
          <a:xfrm>
            <a:off x="6454774" y="668337"/>
            <a:ext cx="1544637" cy="15430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12ª. Conferencia legislativa</a:t>
            </a:r>
          </a:p>
        </p:txBody>
      </p:sp>
      <p:sp>
        <p:nvSpPr>
          <p:cNvPr id="12" name="Elipse 11">
            <a:hlinkClick r:id="" action="ppaction://noaction"/>
          </p:cNvPr>
          <p:cNvSpPr/>
          <p:nvPr/>
        </p:nvSpPr>
        <p:spPr>
          <a:xfrm>
            <a:off x="6454773" y="4586289"/>
            <a:ext cx="1543050" cy="1543050"/>
          </a:xfrm>
          <a:prstGeom prst="ellipse">
            <a:avLst/>
          </a:prstGeom>
          <a:solidFill>
            <a:srgbClr val="79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200" dirty="0"/>
              <a:t>Comissão Educação</a:t>
            </a:r>
          </a:p>
        </p:txBody>
      </p:sp>
      <p:sp>
        <p:nvSpPr>
          <p:cNvPr id="13" name="Elipse 12">
            <a:hlinkClick r:id="" action="ppaction://noaction"/>
          </p:cNvPr>
          <p:cNvSpPr/>
          <p:nvPr/>
        </p:nvSpPr>
        <p:spPr>
          <a:xfrm>
            <a:off x="3784201" y="650195"/>
            <a:ext cx="1543050" cy="15430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Cátedra </a:t>
            </a:r>
            <a:r>
              <a:rPr lang="pt-BR" sz="1200" dirty="0" err="1"/>
              <a:t>UniCEUB</a:t>
            </a:r>
            <a:endParaRPr lang="pt-BR" sz="1200" dirty="0"/>
          </a:p>
        </p:txBody>
      </p:sp>
      <p:sp>
        <p:nvSpPr>
          <p:cNvPr id="14" name="Elipse 13">
            <a:hlinkClick r:id="" action="ppaction://noaction"/>
          </p:cNvPr>
          <p:cNvSpPr/>
          <p:nvPr/>
        </p:nvSpPr>
        <p:spPr>
          <a:xfrm>
            <a:off x="9227231" y="668339"/>
            <a:ext cx="1543050" cy="154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Intercâmbio Coimbra</a:t>
            </a:r>
          </a:p>
        </p:txBody>
      </p:sp>
      <p:sp>
        <p:nvSpPr>
          <p:cNvPr id="15" name="Elipse 14">
            <a:hlinkClick r:id="" action="ppaction://noaction"/>
          </p:cNvPr>
          <p:cNvSpPr/>
          <p:nvPr/>
        </p:nvSpPr>
        <p:spPr>
          <a:xfrm>
            <a:off x="1108869" y="4568146"/>
            <a:ext cx="1546225" cy="1544637"/>
          </a:xfrm>
          <a:prstGeom prst="ellipse">
            <a:avLst/>
          </a:prstGeom>
          <a:solidFill>
            <a:srgbClr val="79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Congresso NCE/USP</a:t>
            </a:r>
          </a:p>
        </p:txBody>
      </p:sp>
      <p:sp>
        <p:nvSpPr>
          <p:cNvPr id="16" name="Elipse 15">
            <a:hlinkClick r:id="" action="ppaction://noaction"/>
          </p:cNvPr>
          <p:cNvSpPr/>
          <p:nvPr/>
        </p:nvSpPr>
        <p:spPr>
          <a:xfrm>
            <a:off x="1110455" y="2591707"/>
            <a:ext cx="1543050" cy="15430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Mapeamento Iniciativas</a:t>
            </a:r>
          </a:p>
        </p:txBody>
      </p:sp>
      <p:sp>
        <p:nvSpPr>
          <p:cNvPr id="17" name="Elipse 16">
            <a:hlinkClick r:id="" action="ppaction://noaction"/>
          </p:cNvPr>
          <p:cNvSpPr/>
          <p:nvPr/>
        </p:nvSpPr>
        <p:spPr>
          <a:xfrm>
            <a:off x="6453186" y="2677316"/>
            <a:ext cx="1544637" cy="1543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200" dirty="0"/>
              <a:t>Nova Escola</a:t>
            </a:r>
          </a:p>
        </p:txBody>
      </p:sp>
      <p:sp>
        <p:nvSpPr>
          <p:cNvPr id="18" name="Elipse 17">
            <a:hlinkClick r:id="" action="ppaction://noaction"/>
          </p:cNvPr>
          <p:cNvSpPr/>
          <p:nvPr/>
        </p:nvSpPr>
        <p:spPr>
          <a:xfrm>
            <a:off x="9227231" y="4586289"/>
            <a:ext cx="1544637" cy="1543050"/>
          </a:xfrm>
          <a:prstGeom prst="ellipse">
            <a:avLst/>
          </a:prstGeom>
          <a:solidFill>
            <a:srgbClr val="79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Hub Educação Midiática</a:t>
            </a:r>
          </a:p>
        </p:txBody>
      </p:sp>
      <p:sp>
        <p:nvSpPr>
          <p:cNvPr id="19" name="Elipse 18">
            <a:hlinkClick r:id="" action="ppaction://noaction"/>
          </p:cNvPr>
          <p:cNvSpPr/>
          <p:nvPr/>
        </p:nvSpPr>
        <p:spPr>
          <a:xfrm>
            <a:off x="3782615" y="4568146"/>
            <a:ext cx="1544637" cy="1544637"/>
          </a:xfrm>
          <a:prstGeom prst="ellipse">
            <a:avLst/>
          </a:prstGeom>
          <a:solidFill>
            <a:srgbClr val="79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Intercâmbio</a:t>
            </a:r>
          </a:p>
          <a:p>
            <a:pPr algn="ctr">
              <a:defRPr/>
            </a:pPr>
            <a:r>
              <a:rPr lang="pt-BR" sz="1200" dirty="0"/>
              <a:t>EUA</a:t>
            </a:r>
          </a:p>
        </p:txBody>
      </p:sp>
      <p:sp>
        <p:nvSpPr>
          <p:cNvPr id="20" name="Elipse 19">
            <a:hlinkClick r:id="" action="ppaction://noaction"/>
          </p:cNvPr>
          <p:cNvSpPr/>
          <p:nvPr/>
        </p:nvSpPr>
        <p:spPr>
          <a:xfrm>
            <a:off x="3782615" y="2590119"/>
            <a:ext cx="1544637" cy="154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200" dirty="0"/>
              <a:t>BNCC</a:t>
            </a:r>
          </a:p>
        </p:txBody>
      </p:sp>
      <p:sp>
        <p:nvSpPr>
          <p:cNvPr id="22" name="Elipse 21">
            <a:hlinkClick r:id="rId3" action="ppaction://hlinksldjump"/>
          </p:cNvPr>
          <p:cNvSpPr/>
          <p:nvPr/>
        </p:nvSpPr>
        <p:spPr>
          <a:xfrm>
            <a:off x="1108869" y="650195"/>
            <a:ext cx="1546225" cy="15430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200" dirty="0"/>
              <a:t>Cátedra ESPM</a:t>
            </a:r>
          </a:p>
        </p:txBody>
      </p:sp>
      <p:sp>
        <p:nvSpPr>
          <p:cNvPr id="21" name="Elipse 20">
            <a:hlinkClick r:id="" action="ppaction://noaction"/>
          </p:cNvPr>
          <p:cNvSpPr/>
          <p:nvPr/>
        </p:nvSpPr>
        <p:spPr>
          <a:xfrm>
            <a:off x="9227231" y="2716105"/>
            <a:ext cx="1544637" cy="15446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Plataforma MEC</a:t>
            </a:r>
          </a:p>
        </p:txBody>
      </p:sp>
      <p:grpSp>
        <p:nvGrpSpPr>
          <p:cNvPr id="23" name="Grupo 22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24" name="CaixaDeTexto 23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25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Conector reto 25"/>
            <p:cNvCxnSpPr>
              <a:stCxn id="25" idx="3"/>
              <a:endCxn id="24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02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250299" y="1481621"/>
            <a:ext cx="84292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pt-BR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Educação Midiática e Informacional</a:t>
            </a:r>
          </a:p>
          <a:p>
            <a:pPr algn="l" fontAlgn="base">
              <a:lnSpc>
                <a:spcPct val="120000"/>
              </a:lnSpc>
            </a:pPr>
            <a:r>
              <a:rPr lang="pt-BR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Educação (ou alfabetização) midiática e informacional. Essa área da Educação tem como objetivo formar cidadãos críticos e aptos a interpretarem todas as informações as quais são expostos diariamente. O assunto é tão relevante que deverá entrar em vigor na BNCC (Base Nacional Comum Curricular). Em breve, todas as crianças e adolescentes do país irão aprender a ler notícias e a diferenciar conteúdos, seja uma matéria jornalística publicada num veículo de grande circulação, seja um post patrocinado numa rede social.</a:t>
            </a:r>
          </a:p>
          <a:p>
            <a:pPr algn="l" fontAlgn="base">
              <a:lnSpc>
                <a:spcPct val="120000"/>
              </a:lnSpc>
            </a:pPr>
            <a:r>
              <a:rPr lang="pt-BR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Com a proliferação de notícias falsas e a polarização política no Brasil, muitos educadores sentem falta de conteúdos que os ajudem a tratar do assunto em sala de aula. Por isso, NOVA ESCOLA e PALAVRA ABERTA, com apoio do GOOGLE, se uniram para produzir reportagens e guias sobre boas práticas de educação midiática e o que fazer em sala de aula.</a:t>
            </a:r>
          </a:p>
          <a:p>
            <a:pPr algn="l" fontAlgn="base">
              <a:lnSpc>
                <a:spcPct val="120000"/>
              </a:lnSpc>
            </a:pPr>
            <a:r>
              <a:rPr lang="pt-BR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2"/>
              </a:rPr>
              <a:t>Link </a:t>
            </a:r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2"/>
              </a:rPr>
              <a:t>para o site</a:t>
            </a:r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algn="l" fontAlgn="base">
              <a:lnSpc>
                <a:spcPct val="120000"/>
              </a:lnSpc>
            </a:pPr>
            <a:endParaRPr lang="pt-BR" sz="1800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pt-BR" sz="1800" dirty="0"/>
          </a:p>
        </p:txBody>
      </p:sp>
      <p:grpSp>
        <p:nvGrpSpPr>
          <p:cNvPr id="7" name="Grupo 6"/>
          <p:cNvGrpSpPr/>
          <p:nvPr/>
        </p:nvGrpSpPr>
        <p:grpSpPr>
          <a:xfrm>
            <a:off x="9159948" y="551543"/>
            <a:ext cx="3032052" cy="6306457"/>
            <a:chOff x="9159948" y="551543"/>
            <a:chExt cx="3032052" cy="6306457"/>
          </a:xfrm>
        </p:grpSpPr>
        <p:sp>
          <p:nvSpPr>
            <p:cNvPr id="5" name="Retângulo 4"/>
            <p:cNvSpPr/>
            <p:nvPr/>
          </p:nvSpPr>
          <p:spPr>
            <a:xfrm>
              <a:off x="9159948" y="551543"/>
              <a:ext cx="3032051" cy="883475"/>
            </a:xfrm>
            <a:prstGeom prst="rect">
              <a:avLst/>
            </a:prstGeom>
            <a:solidFill>
              <a:srgbClr val="FF2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8" t="19926" r="21111" b="7482"/>
            <a:stretch/>
          </p:blipFill>
          <p:spPr>
            <a:xfrm>
              <a:off x="9159948" y="4716727"/>
              <a:ext cx="3032051" cy="2141273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9950" y="3462935"/>
              <a:ext cx="3032050" cy="1253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9949" y="1435019"/>
              <a:ext cx="3032051" cy="2222271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80969" y="595086"/>
              <a:ext cx="1390008" cy="754744"/>
            </a:xfrm>
            <a:prstGeom prst="rect">
              <a:avLst/>
            </a:prstGeom>
          </p:spPr>
        </p:pic>
      </p:grp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12" name="CaixaDeTexto 11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7" name="Conector reto 16"/>
            <p:cNvCxnSpPr>
              <a:stCxn id="16" idx="3"/>
              <a:endCxn id="12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250299" y="680070"/>
            <a:ext cx="8518178" cy="584775"/>
          </a:xfrm>
          <a:prstGeom prst="rect">
            <a:avLst/>
          </a:prstGeom>
          <a:solidFill>
            <a:srgbClr val="030507">
              <a:alpha val="3686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Nova </a:t>
            </a:r>
            <a:r>
              <a:rPr lang="pt-BR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</a:t>
            </a:r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scola</a:t>
            </a:r>
          </a:p>
        </p:txBody>
      </p:sp>
    </p:spTree>
    <p:extLst>
      <p:ext uri="{BB962C8B-B14F-4D97-AF65-F5344CB8AC3E}">
        <p14:creationId xmlns:p14="http://schemas.microsoft.com/office/powerpoint/2010/main" val="23938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6789672" y="2467732"/>
            <a:ext cx="5448934" cy="2830549"/>
            <a:chOff x="6758233" y="2174784"/>
            <a:chExt cx="5448934" cy="2830549"/>
          </a:xfrm>
        </p:grpSpPr>
        <p:cxnSp>
          <p:nvCxnSpPr>
            <p:cNvPr id="45" name="Google Shape;243;p40"/>
            <p:cNvCxnSpPr/>
            <p:nvPr/>
          </p:nvCxnSpPr>
          <p:spPr>
            <a:xfrm>
              <a:off x="6890255" y="2866520"/>
              <a:ext cx="4984712" cy="265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3" name="Google Shape;251;p40"/>
            <p:cNvSpPr txBox="1"/>
            <p:nvPr/>
          </p:nvSpPr>
          <p:spPr>
            <a:xfrm>
              <a:off x="6758233" y="3066933"/>
              <a:ext cx="1413200" cy="16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" sz="1333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Como é o letramento midiático fora da Língua Portuguesa?</a:t>
              </a:r>
              <a:endParaRPr sz="1333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" name="Google Shape;252;p40"/>
            <p:cNvSpPr txBox="1"/>
            <p:nvPr/>
          </p:nvSpPr>
          <p:spPr>
            <a:xfrm rot="-1800665">
              <a:off x="7036815" y="2193183"/>
              <a:ext cx="1089235" cy="302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000">
                  <a:solidFill>
                    <a:srgbClr val="E0004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 Set</a:t>
              </a:r>
              <a:endParaRPr sz="1400">
                <a:solidFill>
                  <a:srgbClr val="E000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" name="Google Shape;258;p40"/>
            <p:cNvSpPr/>
            <p:nvPr/>
          </p:nvSpPr>
          <p:spPr>
            <a:xfrm>
              <a:off x="7135833" y="2862833"/>
              <a:ext cx="87200" cy="87200"/>
            </a:xfrm>
            <a:prstGeom prst="ellipse">
              <a:avLst/>
            </a:prstGeom>
            <a:solidFill>
              <a:srgbClr val="E000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/>
                <a:t> </a:t>
              </a:r>
              <a:endParaRPr sz="2400"/>
            </a:p>
          </p:txBody>
        </p:sp>
        <p:sp>
          <p:nvSpPr>
            <p:cNvPr id="61" name="Google Shape;259;p40"/>
            <p:cNvSpPr txBox="1"/>
            <p:nvPr/>
          </p:nvSpPr>
          <p:spPr>
            <a:xfrm>
              <a:off x="9399833" y="3066933"/>
              <a:ext cx="1413200" cy="18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" sz="1333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Educação Midiática trabalha competências essenciais para o cidadão do século 21</a:t>
              </a:r>
              <a:endParaRPr sz="1333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>
                <a:buClr>
                  <a:schemeClr val="dk1"/>
                </a:buClr>
                <a:buSzPts val="1300"/>
              </a:pPr>
              <a:endParaRPr sz="1333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260;p40"/>
            <p:cNvSpPr txBox="1"/>
            <p:nvPr/>
          </p:nvSpPr>
          <p:spPr>
            <a:xfrm rot="-1800665">
              <a:off x="9678415" y="2193183"/>
              <a:ext cx="1089235" cy="302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000">
                  <a:solidFill>
                    <a:srgbClr val="E0004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25 Set</a:t>
              </a:r>
              <a:endParaRPr sz="1400">
                <a:solidFill>
                  <a:srgbClr val="E000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261;p40"/>
            <p:cNvSpPr/>
            <p:nvPr/>
          </p:nvSpPr>
          <p:spPr>
            <a:xfrm>
              <a:off x="9777433" y="2862833"/>
              <a:ext cx="87200" cy="87200"/>
            </a:xfrm>
            <a:prstGeom prst="ellipse">
              <a:avLst/>
            </a:prstGeom>
            <a:solidFill>
              <a:srgbClr val="E000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/>
                <a:t> </a:t>
              </a:r>
              <a:endParaRPr sz="2400"/>
            </a:p>
          </p:txBody>
        </p:sp>
        <p:sp>
          <p:nvSpPr>
            <p:cNvPr id="64" name="Google Shape;262;p40"/>
            <p:cNvSpPr txBox="1"/>
            <p:nvPr/>
          </p:nvSpPr>
          <p:spPr>
            <a:xfrm rot="-1799994">
              <a:off x="10963198" y="2174784"/>
              <a:ext cx="1170404" cy="302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000">
                  <a:solidFill>
                    <a:srgbClr val="E0004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26 Set</a:t>
              </a:r>
              <a:endParaRPr sz="1400">
                <a:solidFill>
                  <a:srgbClr val="E000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" name="Google Shape;263;p40"/>
            <p:cNvSpPr txBox="1"/>
            <p:nvPr/>
          </p:nvSpPr>
          <p:spPr>
            <a:xfrm>
              <a:off x="10701167" y="3041267"/>
              <a:ext cx="1506000" cy="178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chemeClr val="dk1"/>
                </a:buClr>
                <a:buSzPts val="2000"/>
              </a:pPr>
              <a:r>
                <a:rPr lang="en" sz="1333" dirty="0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Como ensinar seus alunos a identificar uma notícia falsa em dois minutos</a:t>
              </a:r>
              <a:endParaRPr sz="1333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264;p40"/>
            <p:cNvSpPr/>
            <p:nvPr/>
          </p:nvSpPr>
          <p:spPr>
            <a:xfrm>
              <a:off x="11024767" y="2862833"/>
              <a:ext cx="87200" cy="87200"/>
            </a:xfrm>
            <a:prstGeom prst="ellipse">
              <a:avLst/>
            </a:prstGeom>
            <a:solidFill>
              <a:srgbClr val="E000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/>
                <a:t> </a:t>
              </a:r>
              <a:endParaRPr sz="2400"/>
            </a:p>
          </p:txBody>
        </p:sp>
        <p:sp>
          <p:nvSpPr>
            <p:cNvPr id="70" name="Google Shape;268;p40"/>
            <p:cNvSpPr txBox="1"/>
            <p:nvPr/>
          </p:nvSpPr>
          <p:spPr>
            <a:xfrm>
              <a:off x="7977433" y="3066933"/>
              <a:ext cx="1506000" cy="19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" sz="1333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Iniciativas ajudam a combater notícias falsas na internet</a:t>
              </a:r>
              <a:endParaRPr sz="1333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269;p40"/>
            <p:cNvSpPr txBox="1"/>
            <p:nvPr/>
          </p:nvSpPr>
          <p:spPr>
            <a:xfrm rot="-1800665">
              <a:off x="8256015" y="2193183"/>
              <a:ext cx="1089235" cy="302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000">
                  <a:solidFill>
                    <a:srgbClr val="E0004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18 Set</a:t>
              </a:r>
              <a:endParaRPr sz="1400">
                <a:solidFill>
                  <a:srgbClr val="E000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270;p40"/>
            <p:cNvSpPr/>
            <p:nvPr/>
          </p:nvSpPr>
          <p:spPr>
            <a:xfrm>
              <a:off x="8355033" y="2862833"/>
              <a:ext cx="87200" cy="87200"/>
            </a:xfrm>
            <a:prstGeom prst="ellipse">
              <a:avLst/>
            </a:prstGeom>
            <a:solidFill>
              <a:srgbClr val="E000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/>
                <a:t> </a:t>
              </a:r>
              <a:endParaRPr sz="2400"/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80019" y="2419291"/>
            <a:ext cx="6841675" cy="2578283"/>
            <a:chOff x="4283659" y="28274"/>
            <a:chExt cx="6841675" cy="2578283"/>
          </a:xfrm>
        </p:grpSpPr>
        <p:sp>
          <p:nvSpPr>
            <p:cNvPr id="75" name="Google Shape;244;p40"/>
            <p:cNvSpPr txBox="1"/>
            <p:nvPr/>
          </p:nvSpPr>
          <p:spPr>
            <a:xfrm rot="-1799862">
              <a:off x="4283659" y="147779"/>
              <a:ext cx="1045672" cy="302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000" dirty="0">
                  <a:solidFill>
                    <a:srgbClr val="E0004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 Ago</a:t>
              </a:r>
              <a:endParaRPr sz="1400" dirty="0">
                <a:solidFill>
                  <a:srgbClr val="E000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4382067" y="28274"/>
              <a:ext cx="6743267" cy="2578283"/>
              <a:chOff x="3300233" y="28274"/>
              <a:chExt cx="6743267" cy="2578283"/>
            </a:xfrm>
          </p:grpSpPr>
          <p:cxnSp>
            <p:nvCxnSpPr>
              <p:cNvPr id="74" name="Google Shape;243;p40"/>
              <p:cNvCxnSpPr/>
              <p:nvPr/>
            </p:nvCxnSpPr>
            <p:spPr>
              <a:xfrm>
                <a:off x="3416100" y="751557"/>
                <a:ext cx="6627400" cy="1980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" name="Google Shape;245;p40"/>
              <p:cNvSpPr txBox="1"/>
              <p:nvPr/>
            </p:nvSpPr>
            <p:spPr>
              <a:xfrm rot="-1799862">
                <a:off x="4724172" y="73065"/>
                <a:ext cx="1045672" cy="302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2000">
                    <a:solidFill>
                      <a:srgbClr val="E0004D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01 Ago</a:t>
                </a:r>
                <a:endParaRPr sz="1400">
                  <a:solidFill>
                    <a:srgbClr val="E0004D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7" name="Google Shape;246;p40"/>
              <p:cNvSpPr txBox="1"/>
              <p:nvPr/>
            </p:nvSpPr>
            <p:spPr>
              <a:xfrm rot="-1799862">
                <a:off x="6185622" y="73065"/>
                <a:ext cx="1045672" cy="302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2000">
                    <a:solidFill>
                      <a:srgbClr val="E0004D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15 Ago</a:t>
                </a:r>
                <a:endParaRPr sz="1400">
                  <a:solidFill>
                    <a:srgbClr val="E0004D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8" name="Google Shape;247;p40"/>
              <p:cNvSpPr txBox="1"/>
              <p:nvPr/>
            </p:nvSpPr>
            <p:spPr>
              <a:xfrm rot="-1799994">
                <a:off x="8799531" y="42474"/>
                <a:ext cx="1170404" cy="302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2000">
                    <a:solidFill>
                      <a:srgbClr val="E0004D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29 Ago</a:t>
                </a:r>
                <a:endParaRPr sz="1400">
                  <a:solidFill>
                    <a:srgbClr val="E0004D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9" name="Google Shape;248;p40"/>
              <p:cNvSpPr txBox="1"/>
              <p:nvPr/>
            </p:nvSpPr>
            <p:spPr>
              <a:xfrm>
                <a:off x="3300233" y="931523"/>
                <a:ext cx="1556800" cy="1328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r>
                  <a:rPr lang="en" sz="1333">
                    <a:latin typeface="Montserrat"/>
                    <a:ea typeface="Montserrat"/>
                    <a:cs typeface="Montserrat"/>
                    <a:sym typeface="Montserrat"/>
                  </a:rPr>
                  <a:t>Nova Escola e Palavra Aberta se unem para criar guias contra desinformação nas escolas</a:t>
                </a:r>
                <a:endParaRPr sz="1333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0" name="Google Shape;249;p40"/>
              <p:cNvSpPr txBox="1"/>
              <p:nvPr/>
            </p:nvSpPr>
            <p:spPr>
              <a:xfrm>
                <a:off x="4776900" y="908957"/>
                <a:ext cx="1312800" cy="169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r>
                  <a:rPr lang="en" sz="1333" dirty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Você sabe reconhecer os gêneros textuais? Faça o teste</a:t>
                </a:r>
                <a:endParaRPr sz="1333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>
                  <a:buClr>
                    <a:schemeClr val="dk1"/>
                  </a:buClr>
                  <a:buSzPts val="800"/>
                </a:pPr>
                <a:endParaRPr sz="1333" dirty="0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endParaRPr sz="1467" dirty="0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" name="Google Shape;250;p40"/>
              <p:cNvSpPr txBox="1"/>
              <p:nvPr/>
            </p:nvSpPr>
            <p:spPr>
              <a:xfrm>
                <a:off x="5979833" y="908957"/>
                <a:ext cx="1556800" cy="167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1333" dirty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Guia de Letramento Midiático: como identificar e combater desinformação</a:t>
                </a:r>
                <a:endParaRPr sz="1333" dirty="0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endParaRPr sz="1467" dirty="0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" name="Google Shape;253;p40"/>
              <p:cNvSpPr txBox="1"/>
              <p:nvPr/>
            </p:nvSpPr>
            <p:spPr>
              <a:xfrm>
                <a:off x="8537500" y="908957"/>
                <a:ext cx="1506000" cy="167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000"/>
                </a:pPr>
                <a:r>
                  <a:rPr lang="en" sz="1333" dirty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 atividades para falar sobre notícias falsas em sala de aula</a:t>
                </a:r>
                <a:endParaRPr sz="1333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endParaRPr sz="1333" dirty="0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" name="Google Shape;254;p40"/>
              <p:cNvSpPr/>
              <p:nvPr/>
            </p:nvSpPr>
            <p:spPr>
              <a:xfrm>
                <a:off x="3395900" y="699223"/>
                <a:ext cx="87200" cy="87200"/>
              </a:xfrm>
              <a:prstGeom prst="ellipse">
                <a:avLst/>
              </a:prstGeom>
              <a:solidFill>
                <a:srgbClr val="E000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2400"/>
                  <a:t>                                                  </a:t>
                </a:r>
                <a:endParaRPr sz="2400"/>
              </a:p>
            </p:txBody>
          </p:sp>
          <p:sp>
            <p:nvSpPr>
              <p:cNvPr id="86" name="Google Shape;255;p40"/>
              <p:cNvSpPr/>
              <p:nvPr/>
            </p:nvSpPr>
            <p:spPr>
              <a:xfrm>
                <a:off x="6345433" y="730523"/>
                <a:ext cx="87200" cy="87200"/>
              </a:xfrm>
              <a:prstGeom prst="ellipse">
                <a:avLst/>
              </a:prstGeom>
              <a:solidFill>
                <a:srgbClr val="E000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2400"/>
                  <a:t> </a:t>
                </a:r>
                <a:endParaRPr sz="2400"/>
              </a:p>
            </p:txBody>
          </p:sp>
          <p:sp>
            <p:nvSpPr>
              <p:cNvPr id="87" name="Google Shape;256;p40"/>
              <p:cNvSpPr/>
              <p:nvPr/>
            </p:nvSpPr>
            <p:spPr>
              <a:xfrm>
                <a:off x="4974133" y="730523"/>
                <a:ext cx="87200" cy="87200"/>
              </a:xfrm>
              <a:prstGeom prst="ellipse">
                <a:avLst/>
              </a:prstGeom>
              <a:solidFill>
                <a:srgbClr val="E000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2400"/>
                  <a:t> </a:t>
                </a:r>
                <a:endParaRPr sz="2400"/>
              </a:p>
            </p:txBody>
          </p:sp>
          <p:sp>
            <p:nvSpPr>
              <p:cNvPr id="88" name="Google Shape;257;p40"/>
              <p:cNvSpPr/>
              <p:nvPr/>
            </p:nvSpPr>
            <p:spPr>
              <a:xfrm>
                <a:off x="8962700" y="730523"/>
                <a:ext cx="87200" cy="87200"/>
              </a:xfrm>
              <a:prstGeom prst="ellipse">
                <a:avLst/>
              </a:prstGeom>
              <a:solidFill>
                <a:srgbClr val="E000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2400"/>
                  <a:t> </a:t>
                </a:r>
                <a:endParaRPr sz="2400"/>
              </a:p>
            </p:txBody>
          </p:sp>
          <p:sp>
            <p:nvSpPr>
              <p:cNvPr id="96" name="Google Shape;265;p40"/>
              <p:cNvSpPr txBox="1"/>
              <p:nvPr/>
            </p:nvSpPr>
            <p:spPr>
              <a:xfrm rot="-1799871">
                <a:off x="7444458" y="28274"/>
                <a:ext cx="1224880" cy="302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2000" dirty="0">
                    <a:solidFill>
                      <a:srgbClr val="E0004D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15 Ago</a:t>
                </a:r>
                <a:endParaRPr sz="1400" dirty="0">
                  <a:solidFill>
                    <a:srgbClr val="E0004D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7" name="Google Shape;266;p40"/>
              <p:cNvSpPr txBox="1"/>
              <p:nvPr/>
            </p:nvSpPr>
            <p:spPr>
              <a:xfrm>
                <a:off x="7296400" y="886390"/>
                <a:ext cx="1506000" cy="12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1333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Como identificar uma notícia falsa?</a:t>
                </a:r>
                <a:endParaRPr sz="1467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8" name="Google Shape;267;p40"/>
              <p:cNvSpPr/>
              <p:nvPr/>
            </p:nvSpPr>
            <p:spPr>
              <a:xfrm>
                <a:off x="7603266" y="730523"/>
                <a:ext cx="87200" cy="87200"/>
              </a:xfrm>
              <a:prstGeom prst="ellipse">
                <a:avLst/>
              </a:prstGeom>
              <a:solidFill>
                <a:srgbClr val="E000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2400"/>
                  <a:t> </a:t>
                </a:r>
                <a:endParaRPr sz="2400"/>
              </a:p>
            </p:txBody>
          </p:sp>
        </p:grpSp>
      </p:grpSp>
      <p:sp>
        <p:nvSpPr>
          <p:cNvPr id="104" name="Google Shape;242;p40"/>
          <p:cNvSpPr txBox="1"/>
          <p:nvPr/>
        </p:nvSpPr>
        <p:spPr>
          <a:xfrm>
            <a:off x="335258" y="466957"/>
            <a:ext cx="6094571" cy="867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2300"/>
            </a:pPr>
            <a:r>
              <a:rPr lang="en" sz="3200" dirty="0" smtClean="0">
                <a:solidFill>
                  <a:srgbClr val="E0004D"/>
                </a:solidFill>
                <a:latin typeface="Montserrat"/>
                <a:ea typeface="Montserrat"/>
                <a:cs typeface="Montserrat"/>
                <a:sym typeface="Montserrat"/>
              </a:rPr>
              <a:t>Linha do tempo de </a:t>
            </a:r>
            <a:r>
              <a:rPr lang="en" sz="3200" dirty="0">
                <a:solidFill>
                  <a:srgbClr val="E0004D"/>
                </a:solidFill>
                <a:latin typeface="Montserrat"/>
                <a:ea typeface="Montserrat"/>
                <a:cs typeface="Montserrat"/>
                <a:sym typeface="Montserrat"/>
              </a:rPr>
              <a:t>publicação </a:t>
            </a:r>
            <a:br>
              <a:rPr lang="en" sz="3200" dirty="0">
                <a:solidFill>
                  <a:srgbClr val="E0004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3200" dirty="0">
                <a:solidFill>
                  <a:srgbClr val="E0004D"/>
                </a:solidFill>
                <a:latin typeface="Montserrat"/>
                <a:ea typeface="Montserrat"/>
                <a:cs typeface="Montserrat"/>
                <a:sym typeface="Montserrat"/>
              </a:rPr>
              <a:t>de conteúdos</a:t>
            </a:r>
            <a:endParaRPr sz="3200" dirty="0">
              <a:solidFill>
                <a:srgbClr val="E000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sz="1600" dirty="0">
              <a:solidFill>
                <a:srgbClr val="E000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6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4140" y="5710320"/>
            <a:ext cx="12206140" cy="11476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Google Shape;309;p44"/>
          <p:cNvSpPr txBox="1"/>
          <p:nvPr/>
        </p:nvSpPr>
        <p:spPr>
          <a:xfrm>
            <a:off x="703357" y="468736"/>
            <a:ext cx="9427614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r>
              <a:rPr lang="en" sz="3200" dirty="0">
                <a:solidFill>
                  <a:srgbClr val="E000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IMPACTO</a:t>
            </a:r>
            <a:endParaRPr sz="2400" dirty="0">
              <a:solidFill>
                <a:srgbClr val="E0004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r>
              <a:rPr lang="en" sz="1600" dirty="0">
                <a:solidFill>
                  <a:srgbClr val="22222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" sz="1600" dirty="0">
                <a:solidFill>
                  <a:srgbClr val="22222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dirty="0">
                <a:solidFill>
                  <a:srgbClr val="22222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Dados consolidados via Google Analytics desde a publicação do primeiro conteúdo em agosto até o dia 9 de </a:t>
            </a:r>
            <a:r>
              <a:rPr lang="en" dirty="0" smtClean="0">
                <a:solidFill>
                  <a:srgbClr val="22222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outubro. Público alvo: professores, educadores e interessados</a:t>
            </a:r>
            <a:endParaRPr dirty="0">
              <a:solidFill>
                <a:srgbClr val="22222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" name="Google Shape;310;p44"/>
          <p:cNvSpPr txBox="1"/>
          <p:nvPr/>
        </p:nvSpPr>
        <p:spPr>
          <a:xfrm>
            <a:off x="908353" y="2839517"/>
            <a:ext cx="1194400" cy="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12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AUDIÊNCIA</a:t>
            </a:r>
            <a:endParaRPr sz="1200" b="1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" name="Google Shape;312;p44"/>
          <p:cNvCxnSpPr/>
          <p:nvPr/>
        </p:nvCxnSpPr>
        <p:spPr>
          <a:xfrm flipV="1">
            <a:off x="2102753" y="4212944"/>
            <a:ext cx="7399167" cy="1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rupo 2"/>
          <p:cNvGrpSpPr/>
          <p:nvPr/>
        </p:nvGrpSpPr>
        <p:grpSpPr>
          <a:xfrm>
            <a:off x="6944992" y="1953538"/>
            <a:ext cx="4052800" cy="3780076"/>
            <a:chOff x="7823217" y="1470844"/>
            <a:chExt cx="4052800" cy="3780076"/>
          </a:xfrm>
        </p:grpSpPr>
        <p:sp>
          <p:nvSpPr>
            <p:cNvPr id="16" name="Google Shape;305;p44"/>
            <p:cNvSpPr txBox="1"/>
            <p:nvPr/>
          </p:nvSpPr>
          <p:spPr>
            <a:xfrm>
              <a:off x="7823217" y="1470844"/>
              <a:ext cx="2744000" cy="7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4800" b="1" dirty="0">
                  <a:solidFill>
                    <a:srgbClr val="2DCC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369.325</a:t>
              </a:r>
              <a:endParaRPr sz="4800" b="1" dirty="0">
                <a:solidFill>
                  <a:srgbClr val="2DCCD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" name="Google Shape;306;p44"/>
            <p:cNvSpPr txBox="1"/>
            <p:nvPr/>
          </p:nvSpPr>
          <p:spPr>
            <a:xfrm>
              <a:off x="7823217" y="1829411"/>
              <a:ext cx="2585600" cy="10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spcBef>
                  <a:spcPts val="800"/>
                </a:spcBef>
              </a:pPr>
              <a:r>
                <a:rPr lang="en" sz="1600" b="1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pageviews</a:t>
              </a:r>
              <a:r>
                <a:rPr lang="en" sz="1600" dirty="0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de 1° de agosto a 8 de outubro</a:t>
              </a:r>
              <a:endParaRPr sz="1600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8" name="Google Shape;307;p44"/>
            <p:cNvSpPr txBox="1"/>
            <p:nvPr/>
          </p:nvSpPr>
          <p:spPr>
            <a:xfrm>
              <a:off x="7823217" y="3668720"/>
              <a:ext cx="2585600" cy="9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4800" b="1" dirty="0">
                  <a:solidFill>
                    <a:srgbClr val="6D207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8:45</a:t>
              </a:r>
              <a:endParaRPr sz="4800" b="1" dirty="0">
                <a:solidFill>
                  <a:srgbClr val="6D207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" name="Google Shape;308;p44"/>
            <p:cNvSpPr txBox="1"/>
            <p:nvPr/>
          </p:nvSpPr>
          <p:spPr>
            <a:xfrm>
              <a:off x="7823217" y="4456920"/>
              <a:ext cx="4052800" cy="79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16933" marR="169329"/>
              <a:r>
                <a:rPr lang="en" sz="1600" dirty="0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Tempo médio de leitura do Guia de Letramento, conteúdo mais extenso</a:t>
              </a:r>
              <a:endParaRPr sz="1600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" name="Google Shape;313;p44"/>
            <p:cNvSpPr txBox="1"/>
            <p:nvPr/>
          </p:nvSpPr>
          <p:spPr>
            <a:xfrm>
              <a:off x="7823217" y="2555020"/>
              <a:ext cx="2809200" cy="79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4800" b="1" dirty="0">
                  <a:solidFill>
                    <a:srgbClr val="2DCC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4800" b="1" dirty="0">
                <a:solidFill>
                  <a:srgbClr val="2DCCD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" name="Google Shape;314;p44"/>
            <p:cNvSpPr txBox="1"/>
            <p:nvPr/>
          </p:nvSpPr>
          <p:spPr>
            <a:xfrm>
              <a:off x="7823217" y="2892754"/>
              <a:ext cx="2926800" cy="9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spcBef>
                  <a:spcPts val="800"/>
                </a:spcBef>
              </a:pPr>
              <a:r>
                <a:rPr lang="en" sz="1600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Conteúdos entre as mais lidas do site em setembro</a:t>
              </a:r>
              <a:endParaRPr sz="16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662463" y="1948279"/>
            <a:ext cx="3148400" cy="4031496"/>
            <a:chOff x="3706817" y="1440466"/>
            <a:chExt cx="3148400" cy="4031496"/>
          </a:xfrm>
        </p:grpSpPr>
        <p:sp>
          <p:nvSpPr>
            <p:cNvPr id="8" name="Google Shape;301;p44"/>
            <p:cNvSpPr txBox="1"/>
            <p:nvPr/>
          </p:nvSpPr>
          <p:spPr>
            <a:xfrm>
              <a:off x="5014017" y="2582766"/>
              <a:ext cx="1841200" cy="7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algn="r"/>
              <a:r>
                <a:rPr lang="en" sz="4800" b="1" dirty="0">
                  <a:solidFill>
                    <a:srgbClr val="2DCC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</a:t>
              </a:r>
              <a:endParaRPr sz="4800" b="1" dirty="0">
                <a:solidFill>
                  <a:srgbClr val="2DCCD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" name="Google Shape;302;p44"/>
            <p:cNvSpPr txBox="1"/>
            <p:nvPr/>
          </p:nvSpPr>
          <p:spPr>
            <a:xfrm>
              <a:off x="3706817" y="2859166"/>
              <a:ext cx="3148400" cy="8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>
                <a:spcBef>
                  <a:spcPts val="800"/>
                </a:spcBef>
              </a:pPr>
              <a:r>
                <a:rPr lang="en" sz="1600" b="1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conteúdos</a:t>
              </a:r>
              <a:r>
                <a:rPr lang="en" sz="1600" dirty="0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do projeto, </a:t>
              </a:r>
              <a:br>
                <a:rPr lang="en" sz="1600" dirty="0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</a:br>
              <a:r>
                <a:rPr lang="en" sz="1600" dirty="0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mais 3 de parceiros</a:t>
              </a:r>
              <a:endParaRPr sz="1600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1" name="Google Shape;303;p44"/>
            <p:cNvSpPr txBox="1"/>
            <p:nvPr/>
          </p:nvSpPr>
          <p:spPr>
            <a:xfrm>
              <a:off x="4046017" y="3816342"/>
              <a:ext cx="2809200" cy="79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algn="r"/>
              <a:r>
                <a:rPr lang="en" sz="4800" b="1" dirty="0">
                  <a:solidFill>
                    <a:srgbClr val="6D207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7:55</a:t>
              </a:r>
              <a:endParaRPr sz="4800" b="1" dirty="0">
                <a:solidFill>
                  <a:srgbClr val="6D207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" name="Google Shape;304;p44"/>
            <p:cNvSpPr txBox="1"/>
            <p:nvPr/>
          </p:nvSpPr>
          <p:spPr>
            <a:xfrm>
              <a:off x="4111217" y="4289962"/>
              <a:ext cx="27440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>
                <a:spcBef>
                  <a:spcPts val="800"/>
                </a:spcBef>
              </a:pPr>
              <a:r>
                <a:rPr lang="en" sz="1600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Tempo médio de leitura do conteúdo mais visto</a:t>
              </a:r>
              <a:endParaRPr sz="16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5" name="Google Shape;315;p44"/>
            <p:cNvSpPr txBox="1"/>
            <p:nvPr/>
          </p:nvSpPr>
          <p:spPr>
            <a:xfrm>
              <a:off x="4111217" y="1440466"/>
              <a:ext cx="2744000" cy="7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4800" b="1" dirty="0">
                  <a:solidFill>
                    <a:srgbClr val="2DCC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347.692</a:t>
              </a:r>
              <a:endParaRPr sz="4800" b="1" dirty="0">
                <a:solidFill>
                  <a:srgbClr val="2DCCD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" name="Google Shape;316;p44"/>
            <p:cNvSpPr txBox="1"/>
            <p:nvPr/>
          </p:nvSpPr>
          <p:spPr>
            <a:xfrm>
              <a:off x="4221034" y="1799033"/>
              <a:ext cx="2634183" cy="87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spcBef>
                  <a:spcPts val="800"/>
                </a:spcBef>
              </a:pPr>
              <a:r>
                <a:rPr lang="en" sz="1600" b="1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visitantes únicos</a:t>
              </a:r>
              <a:r>
                <a:rPr lang="en" sz="1600" dirty="0">
                  <a:solidFill>
                    <a:srgbClr val="434343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de 1° de agosto a 8 de outubro</a:t>
              </a:r>
              <a:endParaRPr sz="1600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27" name="Google Shape;281;p42"/>
          <p:cNvSpPr txBox="1">
            <a:spLocks/>
          </p:cNvSpPr>
          <p:nvPr/>
        </p:nvSpPr>
        <p:spPr>
          <a:xfrm>
            <a:off x="-14140" y="5724086"/>
            <a:ext cx="5839274" cy="11339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</a:rPr>
              <a:t>ENGAJAMENTO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8" name="Google Shape;282;p42"/>
          <p:cNvSpPr txBox="1">
            <a:spLocks noGrp="1"/>
          </p:cNvSpPr>
          <p:nvPr>
            <p:ph type="subTitle" idx="1"/>
          </p:nvPr>
        </p:nvSpPr>
        <p:spPr>
          <a:xfrm>
            <a:off x="5927113" y="5724086"/>
            <a:ext cx="6088559" cy="11339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1800" dirty="0">
                <a:solidFill>
                  <a:schemeClr val="bg1"/>
                </a:solidFill>
              </a:rPr>
              <a:t>Das plataformas sociais, o conteúdo ganhou mais visibilidade no </a:t>
            </a:r>
            <a:r>
              <a:rPr lang="en" sz="1800" dirty="0" smtClean="0">
                <a:solidFill>
                  <a:schemeClr val="bg1"/>
                </a:solidFill>
              </a:rPr>
              <a:t>Twitter. </a:t>
            </a:r>
            <a:r>
              <a:rPr lang="en" sz="1800" dirty="0">
                <a:solidFill>
                  <a:schemeClr val="bg1"/>
                </a:solidFill>
              </a:rPr>
              <a:t>Foram 8 posts que geraram </a:t>
            </a:r>
            <a:r>
              <a:rPr lang="en" sz="1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6.084.639</a:t>
            </a:r>
            <a:r>
              <a:rPr lang="en" sz="1800" dirty="0">
                <a:solidFill>
                  <a:schemeClr val="bg1"/>
                </a:solidFill>
              </a:rPr>
              <a:t> impressões, gerando </a:t>
            </a:r>
            <a:r>
              <a:rPr lang="en" sz="1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1.316.173</a:t>
            </a:r>
            <a:r>
              <a:rPr lang="en" sz="1800" dirty="0">
                <a:solidFill>
                  <a:schemeClr val="bg1"/>
                </a:solidFill>
              </a:rPr>
              <a:t> cliques. Isso inclui share e vídeo, com interações fora do site de NOVA ESCOLA</a:t>
            </a:r>
            <a:r>
              <a:rPr lang="en" sz="1800" dirty="0" smtClean="0">
                <a:solidFill>
                  <a:schemeClr val="bg1"/>
                </a:solidFill>
              </a:rPr>
              <a:t>.</a:t>
            </a:r>
            <a:endParaRPr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0299" y="1652815"/>
            <a:ext cx="1098375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>
                <a:latin typeface="Trebuchet MS" panose="020B0603020202020204" pitchFamily="34" charset="0"/>
                <a:cs typeface="Arial" panose="020B0604020202020204" pitchFamily="34" charset="0"/>
              </a:rPr>
              <a:t>Entre os dias 12 e 14 de novembro, o NCE/ECA promoverá o II Congresso Internacional de Comunicação e Educação e o VIII Encontro Brasileiro </a:t>
            </a:r>
            <a:r>
              <a:rPr lang="pt-BR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Educomunicação</a:t>
            </a:r>
            <a:endParaRPr lang="pt-BR" sz="2000" dirty="0" smtClean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O Palavra Aberta será responsável por um painel sobre</a:t>
            </a:r>
            <a:r>
              <a:rPr lang="pt-BR" sz="2000" b="1" dirty="0" smtClean="0">
                <a:latin typeface="Trebuchet MS" panose="020B0603020202020204" pitchFamily="34" charset="0"/>
              </a:rPr>
              <a:t> </a:t>
            </a:r>
            <a:r>
              <a:rPr lang="pt-BR" sz="2000" b="1" dirty="0">
                <a:latin typeface="Trebuchet MS" panose="020B0603020202020204" pitchFamily="34" charset="0"/>
              </a:rPr>
              <a:t>Educação midiática e liberdade de </a:t>
            </a:r>
            <a:r>
              <a:rPr lang="pt-BR" sz="2000" b="1" dirty="0" smtClean="0">
                <a:latin typeface="Trebuchet MS" panose="020B0603020202020204" pitchFamily="34" charset="0"/>
              </a:rPr>
              <a:t>expressão e </a:t>
            </a:r>
            <a:r>
              <a:rPr lang="pt-BR" sz="2000" dirty="0" smtClean="0">
                <a:latin typeface="Trebuchet MS" panose="020B0603020202020204" pitchFamily="34" charset="0"/>
              </a:rPr>
              <a:t>destina-se </a:t>
            </a:r>
            <a:r>
              <a:rPr lang="pt-BR" sz="2000" dirty="0">
                <a:latin typeface="Trebuchet MS" panose="020B0603020202020204" pitchFamily="34" charset="0"/>
              </a:rPr>
              <a:t>a promover um diálogo entre os promotores de iniciativas em favor da liberdade de expressão e os programas de mídia-educação e </a:t>
            </a:r>
            <a:r>
              <a:rPr lang="pt-BR" sz="2000" dirty="0" err="1">
                <a:latin typeface="Trebuchet MS" panose="020B0603020202020204" pitchFamily="34" charset="0"/>
              </a:rPr>
              <a:t>educomunicação</a:t>
            </a:r>
            <a:r>
              <a:rPr lang="pt-BR" sz="2000" dirty="0">
                <a:latin typeface="Trebuchet MS" panose="020B0603020202020204" pitchFamily="34" charset="0"/>
              </a:rPr>
              <a:t>.</a:t>
            </a:r>
          </a:p>
          <a:p>
            <a:pPr>
              <a:defRPr/>
            </a:pPr>
            <a:endParaRPr lang="pt-BR" sz="2000" b="1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pt-BR" sz="2000" b="1" dirty="0">
                <a:latin typeface="Trebuchet MS" panose="020B0603020202020204" pitchFamily="34" charset="0"/>
              </a:rPr>
              <a:t>Coordenação:</a:t>
            </a:r>
            <a:r>
              <a:rPr lang="pt-BR" sz="2000" dirty="0">
                <a:latin typeface="Trebuchet MS" panose="020B0603020202020204" pitchFamily="34" charset="0"/>
              </a:rPr>
              <a:t> </a:t>
            </a:r>
            <a:r>
              <a:rPr lang="pt-BR" sz="2000" i="1" dirty="0">
                <a:latin typeface="Trebuchet MS" panose="020B0603020202020204" pitchFamily="34" charset="0"/>
              </a:rPr>
              <a:t>Maria Cristina Castilho Costa</a:t>
            </a:r>
            <a:r>
              <a:rPr lang="pt-BR" sz="2000" dirty="0">
                <a:latin typeface="Trebuchet MS" panose="020B0603020202020204" pitchFamily="34" charset="0"/>
              </a:rPr>
              <a:t> -  OBCOM-USP.</a:t>
            </a:r>
          </a:p>
          <a:p>
            <a:pPr>
              <a:defRPr/>
            </a:pPr>
            <a:r>
              <a:rPr lang="pt-BR" sz="2000" b="1" dirty="0">
                <a:latin typeface="Trebuchet MS" panose="020B0603020202020204" pitchFamily="34" charset="0"/>
              </a:rPr>
              <a:t>Participantes:</a:t>
            </a:r>
            <a:endParaRPr lang="pt-BR" sz="2000" dirty="0">
              <a:latin typeface="Trebuchet MS" panose="020B0603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Trebuchet MS" panose="020B0603020202020204" pitchFamily="34" charset="0"/>
              </a:rPr>
              <a:t>Patrícia</a:t>
            </a:r>
            <a:r>
              <a:rPr lang="pt-BR" sz="2000" i="1" dirty="0">
                <a:latin typeface="Trebuchet MS" panose="020B0603020202020204" pitchFamily="34" charset="0"/>
              </a:rPr>
              <a:t> </a:t>
            </a:r>
            <a:r>
              <a:rPr lang="pt-BR" sz="2000" dirty="0">
                <a:latin typeface="Trebuchet MS" panose="020B0603020202020204" pitchFamily="34" charset="0"/>
              </a:rPr>
              <a:t>Blanco - Instituto Palavra Aberta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Trebuchet MS" panose="020B0603020202020204" pitchFamily="34" charset="0"/>
              </a:rPr>
              <a:t>Adauto Cândido Soares - UNESCO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Trebuchet MS" panose="020B0603020202020204" pitchFamily="34" charset="0"/>
              </a:rPr>
              <a:t>Olivia Bandeira de Mello Carvalho - </a:t>
            </a:r>
            <a:r>
              <a:rPr lang="pt-BR" sz="2000" dirty="0" err="1">
                <a:latin typeface="Trebuchet MS" panose="020B0603020202020204" pitchFamily="34" charset="0"/>
              </a:rPr>
              <a:t>Intervozes</a:t>
            </a:r>
            <a:endParaRPr lang="pt-BR" sz="2000" dirty="0">
              <a:latin typeface="Trebuchet MS" panose="020B0603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Trebuchet MS" panose="020B0603020202020204" pitchFamily="34" charset="0"/>
              </a:rPr>
              <a:t>Paulo </a:t>
            </a:r>
            <a:r>
              <a:rPr lang="pt-BR" sz="2000" dirty="0" err="1">
                <a:latin typeface="Trebuchet MS" panose="020B0603020202020204" pitchFamily="34" charset="0"/>
              </a:rPr>
              <a:t>Saldaña</a:t>
            </a:r>
            <a:r>
              <a:rPr lang="pt-BR" sz="2000" dirty="0">
                <a:latin typeface="Trebuchet MS" panose="020B0603020202020204" pitchFamily="34" charset="0"/>
              </a:rPr>
              <a:t> - JEDUCA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Trebuchet MS" panose="020B0603020202020204" pitchFamily="34" charset="0"/>
              </a:rPr>
              <a:t>Maria </a:t>
            </a:r>
            <a:r>
              <a:rPr lang="pt-BR" sz="2000" dirty="0" err="1">
                <a:latin typeface="Trebuchet MS" panose="020B0603020202020204" pitchFamily="34" charset="0"/>
              </a:rPr>
              <a:t>Immacolata</a:t>
            </a:r>
            <a:r>
              <a:rPr lang="pt-BR" sz="2000" dirty="0">
                <a:latin typeface="Trebuchet MS" panose="020B0603020202020204" pitchFamily="34" charset="0"/>
              </a:rPr>
              <a:t> </a:t>
            </a:r>
            <a:r>
              <a:rPr lang="pt-BR" sz="2000" dirty="0" err="1">
                <a:latin typeface="Trebuchet MS" panose="020B0603020202020204" pitchFamily="34" charset="0"/>
              </a:rPr>
              <a:t>Vassallo</a:t>
            </a:r>
            <a:r>
              <a:rPr lang="pt-BR" sz="2000" dirty="0">
                <a:latin typeface="Trebuchet MS" panose="020B0603020202020204" pitchFamily="34" charset="0"/>
              </a:rPr>
              <a:t> de Lopes - OBITEL/USP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Trebuchet MS" panose="020B0603020202020204" pitchFamily="34" charset="0"/>
              </a:rPr>
              <a:t>Christine </a:t>
            </a:r>
            <a:r>
              <a:rPr lang="pt-BR" sz="2000" dirty="0" err="1">
                <a:latin typeface="Trebuchet MS" panose="020B0603020202020204" pitchFamily="34" charset="0"/>
              </a:rPr>
              <a:t>Nyirjesy</a:t>
            </a:r>
            <a:r>
              <a:rPr lang="pt-BR" sz="2000" dirty="0">
                <a:latin typeface="Trebuchet MS" panose="020B0603020202020204" pitchFamily="34" charset="0"/>
              </a:rPr>
              <a:t> </a:t>
            </a:r>
            <a:r>
              <a:rPr lang="pt-BR" sz="2000" dirty="0" err="1">
                <a:latin typeface="Trebuchet MS" panose="020B0603020202020204" pitchFamily="34" charset="0"/>
              </a:rPr>
              <a:t>Bragale</a:t>
            </a:r>
            <a:r>
              <a:rPr lang="pt-BR" sz="2000" dirty="0">
                <a:latin typeface="Trebuchet MS" panose="020B0603020202020204" pitchFamily="34" charset="0"/>
              </a:rPr>
              <a:t> - The News </a:t>
            </a:r>
            <a:r>
              <a:rPr lang="pt-BR" sz="2000" dirty="0" err="1">
                <a:latin typeface="Trebuchet MS" panose="020B0603020202020204" pitchFamily="34" charset="0"/>
              </a:rPr>
              <a:t>Literacy</a:t>
            </a:r>
            <a:r>
              <a:rPr lang="pt-BR" sz="2000" dirty="0">
                <a:latin typeface="Trebuchet MS" panose="020B0603020202020204" pitchFamily="34" charset="0"/>
              </a:rPr>
              <a:t> Project</a:t>
            </a:r>
          </a:p>
        </p:txBody>
      </p:sp>
      <p:pic>
        <p:nvPicPr>
          <p:cNvPr id="24579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12" y="4331758"/>
            <a:ext cx="4402445" cy="180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7" name="CaixaDeTexto 6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Conector reto 8"/>
            <p:cNvCxnSpPr>
              <a:stCxn id="8" idx="3"/>
              <a:endCxn id="7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250299" y="740911"/>
            <a:ext cx="10927549" cy="584775"/>
          </a:xfrm>
          <a:prstGeom prst="rect">
            <a:avLst/>
          </a:prstGeom>
          <a:solidFill>
            <a:srgbClr val="030507">
              <a:alpha val="3686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II Congresso </a:t>
            </a:r>
            <a:r>
              <a:rPr lang="pt-BR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nternacional de Comunicação e Educação</a:t>
            </a:r>
          </a:p>
        </p:txBody>
      </p:sp>
    </p:spTree>
    <p:extLst>
      <p:ext uri="{BB962C8B-B14F-4D97-AF65-F5344CB8AC3E}">
        <p14:creationId xmlns:p14="http://schemas.microsoft.com/office/powerpoint/2010/main" val="5049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5" name="CaixaDeTexto 4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6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ector reto 6"/>
            <p:cNvCxnSpPr>
              <a:stCxn id="6" idx="3"/>
              <a:endCxn id="5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250299" y="621277"/>
            <a:ext cx="6162248" cy="584775"/>
          </a:xfrm>
          <a:prstGeom prst="rect">
            <a:avLst/>
          </a:prstGeom>
          <a:solidFill>
            <a:srgbClr val="030507">
              <a:alpha val="3686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HUB de educação midiática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69257" y="2772229"/>
            <a:ext cx="1847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spcBef>
                <a:spcPct val="0"/>
              </a:spcBef>
              <a:buNone/>
            </a:pPr>
            <a:endParaRPr lang="pt-BR" sz="27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0299" y="1449356"/>
            <a:ext cx="773440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buNone/>
            </a:pPr>
            <a:r>
              <a:rPr lang="pt-BR" dirty="0" smtClean="0">
                <a:latin typeface="Trebuchet MS" panose="020B0603020202020204" pitchFamily="34" charset="0"/>
                <a:cs typeface="Arial" panose="020B0604020202020204" pitchFamily="34" charset="0"/>
              </a:rPr>
              <a:t>Para </a:t>
            </a:r>
            <a:r>
              <a:rPr lang="pt-BR" dirty="0">
                <a:latin typeface="Trebuchet MS" panose="020B0603020202020204" pitchFamily="34" charset="0"/>
                <a:cs typeface="Arial" panose="020B0604020202020204" pitchFamily="34" charset="0"/>
              </a:rPr>
              <a:t>atingir a todos os públicos (crianças, pais e professores) com  conteúdos estruturados sobre o tema de educação midiática será desenvolvido um hub que agregará conteúdos para crianças, adolescentes, pais, educadores e formuladores de políticas públicas.</a:t>
            </a:r>
          </a:p>
          <a:p>
            <a:pPr marL="0" lvl="1">
              <a:spcBef>
                <a:spcPct val="0"/>
              </a:spcBef>
              <a:buNone/>
            </a:pPr>
            <a:endParaRPr lang="pt-BR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buNone/>
            </a:pPr>
            <a:r>
              <a:rPr lang="pt-BR" dirty="0">
                <a:latin typeface="Trebuchet MS" panose="020B0603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0" lvl="1">
              <a:spcBef>
                <a:spcPct val="0"/>
              </a:spcBef>
              <a:buNone/>
            </a:pPr>
            <a:endParaRPr lang="pt-BR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  <a:cs typeface="Arial" panose="020B0604020202020204" pitchFamily="34" charset="0"/>
              </a:rPr>
              <a:t> Reconhecimento da importância da liberdade de expressão e imprensa</a:t>
            </a:r>
          </a:p>
          <a:p>
            <a:pPr marL="0"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  <a:cs typeface="Arial" panose="020B0604020202020204" pitchFamily="34" charset="0"/>
              </a:rPr>
              <a:t> Valorização do jornalismo de qualidade</a:t>
            </a:r>
          </a:p>
          <a:p>
            <a:pPr marL="0"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  <a:cs typeface="Arial" panose="020B0604020202020204" pitchFamily="34" charset="0"/>
              </a:rPr>
              <a:t> Ensinar a diferenciar conteúdos e a buscar informações com maior padrão de integridade / </a:t>
            </a:r>
            <a:r>
              <a:rPr lang="pt-BR" dirty="0" err="1" smtClean="0">
                <a:latin typeface="Trebuchet MS" panose="020B0603020202020204" pitchFamily="34" charset="0"/>
                <a:cs typeface="Arial" panose="020B0604020202020204" pitchFamily="34" charset="0"/>
              </a:rPr>
              <a:t>acuracidade</a:t>
            </a:r>
            <a:r>
              <a:rPr lang="pt-BR" dirty="0" smtClean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  <a:cs typeface="Arial" panose="020B0604020202020204" pitchFamily="34" charset="0"/>
              </a:rPr>
              <a:t> Indivíduos mais bem informados sobre suas comunidades e o mundo</a:t>
            </a:r>
          </a:p>
          <a:p>
            <a:pPr marL="0"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  <a:cs typeface="Arial" panose="020B0604020202020204" pitchFamily="34" charset="0"/>
              </a:rPr>
              <a:t> Exercitar a civilidade, respeito e cuidado nas redes sociais</a:t>
            </a:r>
          </a:p>
          <a:p>
            <a:pPr marL="0"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  <a:cs typeface="Arial" panose="020B0604020202020204" pitchFamily="34" charset="0"/>
              </a:rPr>
              <a:t> Estimular o desenvolvimento do senso crítico e a formação de cidadãos mais conscientes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35" y="1449356"/>
            <a:ext cx="2800126" cy="35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149" y="1497966"/>
            <a:ext cx="81262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PT" sz="16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Entre </a:t>
            </a:r>
            <a:r>
              <a:rPr lang="pt-PT" sz="1600" dirty="0">
                <a:latin typeface="Trebuchet MS" panose="020B0603020202020204" pitchFamily="34" charset="0"/>
                <a:cs typeface="Arial" panose="020B0604020202020204" pitchFamily="34" charset="0"/>
              </a:rPr>
              <a:t>os dias </a:t>
            </a:r>
            <a:r>
              <a:rPr lang="pt-PT" sz="16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27/11 </a:t>
            </a:r>
            <a:r>
              <a:rPr lang="pt-PT" sz="1600" dirty="0">
                <a:latin typeface="Trebuchet MS" panose="020B0603020202020204" pitchFamily="34" charset="0"/>
                <a:cs typeface="Arial" panose="020B0604020202020204" pitchFamily="34" charset="0"/>
              </a:rPr>
              <a:t>e </a:t>
            </a:r>
            <a:r>
              <a:rPr lang="pt-PT" sz="16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08/12 </a:t>
            </a:r>
            <a:r>
              <a:rPr lang="pt-PT" sz="1600" dirty="0">
                <a:latin typeface="Trebuchet MS" panose="020B0603020202020204" pitchFamily="34" charset="0"/>
                <a:cs typeface="Arial" panose="020B0604020202020204" pitchFamily="34" charset="0"/>
              </a:rPr>
              <a:t>O instituto Palavra Aberta participará de um intercâmbio com os EUA onde serão examinados o impacto das mídias digitais e sociais na disponibilidade e veracidade das notícias. </a:t>
            </a:r>
            <a:endParaRPr lang="pt-PT" sz="1600" dirty="0" smtClean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PT" sz="16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Os </a:t>
            </a:r>
            <a:r>
              <a:rPr lang="pt-PT" sz="1600" dirty="0">
                <a:latin typeface="Trebuchet MS" panose="020B0603020202020204" pitchFamily="34" charset="0"/>
                <a:cs typeface="Arial" panose="020B0604020202020204" pitchFamily="34" charset="0"/>
              </a:rPr>
              <a:t>participantes discutirão o impacto econômico, político e social da desinformação e sua ameaça aos sistemas, valores e comunidades democráticas.</a:t>
            </a:r>
          </a:p>
          <a:p>
            <a:pPr>
              <a:lnSpc>
                <a:spcPct val="150000"/>
              </a:lnSpc>
              <a:defRPr/>
            </a:pPr>
            <a:r>
              <a:rPr lang="pt-PT" sz="1600" dirty="0">
                <a:latin typeface="Trebuchet MS" panose="020B0603020202020204" pitchFamily="34" charset="0"/>
                <a:cs typeface="Arial" panose="020B0604020202020204" pitchFamily="34" charset="0"/>
              </a:rPr>
              <a:t>Componentes do programa permitiriam aos participantes: </a:t>
            </a:r>
          </a:p>
          <a:p>
            <a:pPr>
              <a:lnSpc>
                <a:spcPct val="150000"/>
              </a:lnSpc>
              <a:defRPr/>
            </a:pPr>
            <a:endParaRPr lang="pt-PT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pt-PT" sz="1600" dirty="0">
                <a:latin typeface="Trebuchet MS" panose="020B0603020202020204" pitchFamily="34" charset="0"/>
                <a:cs typeface="Arial" panose="020B0604020202020204" pitchFamily="34" charset="0"/>
              </a:rPr>
              <a:t>Examinar modelos educacionais que desenvolvam a alfabetização midiática nas escolas dos Estados Unidos, nos níveis primário, secundário e superior. </a:t>
            </a: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pt-PT" sz="1600" dirty="0">
                <a:latin typeface="Trebuchet MS" panose="020B0603020202020204" pitchFamily="34" charset="0"/>
                <a:cs typeface="Arial" panose="020B0604020202020204" pitchFamily="34" charset="0"/>
              </a:rPr>
              <a:t>Rever a legislação e as iniciativas legislativas nos níveis local e estadual que promovem os currículos de alfabetização midiática nas escolas públicas. </a:t>
            </a: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pt-PT" sz="1600" dirty="0">
                <a:latin typeface="Trebuchet MS" panose="020B0603020202020204" pitchFamily="34" charset="0"/>
                <a:cs typeface="Arial" panose="020B0604020202020204" pitchFamily="34" charset="0"/>
              </a:rPr>
              <a:t>Examinar atividades que estimulem uma maior conscientização do público sobre as ameaças representadas pela desinformação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7" name="CaixaDeTexto 6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Conector reto 8"/>
            <p:cNvCxnSpPr>
              <a:stCxn id="8" idx="3"/>
              <a:endCxn id="7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125149" y="577051"/>
            <a:ext cx="6162248" cy="584775"/>
          </a:xfrm>
          <a:prstGeom prst="rect">
            <a:avLst/>
          </a:prstGeom>
          <a:solidFill>
            <a:srgbClr val="030507">
              <a:alpha val="3686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ntercâmbio com EUA</a:t>
            </a: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3142"/>
          <a:stretch>
            <a:fillRect/>
          </a:stretch>
        </p:blipFill>
        <p:spPr bwMode="auto">
          <a:xfrm>
            <a:off x="8287657" y="3655787"/>
            <a:ext cx="3684010" cy="275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248490"/>
              </p:ext>
            </p:extLst>
          </p:nvPr>
        </p:nvGraphicFramePr>
        <p:xfrm>
          <a:off x="1635953" y="1608591"/>
          <a:ext cx="9375322" cy="44919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82523"/>
                <a:gridCol w="5892799"/>
              </a:tblGrid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effectLst/>
                        </a:rPr>
                        <a:t>Nome</a:t>
                      </a:r>
                      <a:endParaRPr lang="pt-BR" sz="14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Empresa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3" marB="45723"/>
                </a:tc>
              </a:tr>
              <a:tr h="518194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effectLst/>
                        </a:rPr>
                        <a:t>Márcia</a:t>
                      </a:r>
                      <a:r>
                        <a:rPr lang="en-US" sz="1400" kern="1200" dirty="0" smtClean="0">
                          <a:effectLst/>
                        </a:rPr>
                        <a:t> Maria da Cruz (MG)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Reporter at Estado de Minas, and Coordinator of Journalism Course at UMA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</a:tr>
              <a:tr h="564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Fernanda </a:t>
                      </a:r>
                      <a:r>
                        <a:rPr lang="en-US" sz="1400" kern="1200" dirty="0" err="1" smtClean="0">
                          <a:effectLst/>
                        </a:rPr>
                        <a:t>Cristine</a:t>
                      </a:r>
                      <a:r>
                        <a:rPr lang="en-US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Vasconcellos</a:t>
                      </a:r>
                      <a:r>
                        <a:rPr lang="en-US" sz="1400" kern="1200" dirty="0" smtClean="0">
                          <a:effectLst/>
                        </a:rPr>
                        <a:t> da Silva</a:t>
                      </a:r>
                      <a:r>
                        <a:rPr lang="en-US" sz="1400" kern="1200" baseline="0" dirty="0" smtClean="0">
                          <a:effectLst/>
                        </a:rPr>
                        <a:t> (RS)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Coordinator at Content Laboratory, School of Communication, Arts and Design (</a:t>
                      </a:r>
                      <a:r>
                        <a:rPr lang="en-US" sz="1400" kern="1200" dirty="0" err="1" smtClean="0">
                          <a:effectLst/>
                        </a:rPr>
                        <a:t>Famecos</a:t>
                      </a:r>
                      <a:r>
                        <a:rPr lang="en-US" sz="1400" kern="1200" dirty="0" smtClean="0">
                          <a:effectLst/>
                        </a:rPr>
                        <a:t> da PUCRS)</a:t>
                      </a:r>
                      <a:endParaRPr lang="pt-BR" sz="14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effectLst/>
                        </a:rPr>
                        <a:t>Carla de </a:t>
                      </a:r>
                      <a:r>
                        <a:rPr lang="pt-BR" sz="1400" kern="1200" dirty="0" err="1" smtClean="0">
                          <a:effectLst/>
                        </a:rPr>
                        <a:t>Araujo</a:t>
                      </a:r>
                      <a:r>
                        <a:rPr lang="pt-BR" sz="1400" kern="1200" dirty="0" smtClean="0">
                          <a:effectLst/>
                        </a:rPr>
                        <a:t> </a:t>
                      </a:r>
                      <a:r>
                        <a:rPr lang="pt-BR" sz="1400" kern="1200" dirty="0" err="1" smtClean="0">
                          <a:effectLst/>
                        </a:rPr>
                        <a:t>Risso</a:t>
                      </a:r>
                      <a:r>
                        <a:rPr lang="pt-BR" sz="1400" kern="1200" dirty="0" smtClean="0">
                          <a:effectLst/>
                        </a:rPr>
                        <a:t> (BA)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effectLst/>
                        </a:rPr>
                        <a:t>Professor </a:t>
                      </a:r>
                      <a:r>
                        <a:rPr lang="pt-BR" sz="1400" kern="1200" dirty="0" err="1" smtClean="0">
                          <a:effectLst/>
                        </a:rPr>
                        <a:t>at</a:t>
                      </a:r>
                      <a:r>
                        <a:rPr lang="pt-BR" sz="1400" kern="1200" dirty="0" smtClean="0">
                          <a:effectLst/>
                        </a:rPr>
                        <a:t> </a:t>
                      </a:r>
                      <a:r>
                        <a:rPr lang="pt-BR" sz="1400" kern="1200" dirty="0" err="1" smtClean="0">
                          <a:effectLst/>
                        </a:rPr>
                        <a:t>the</a:t>
                      </a:r>
                      <a:r>
                        <a:rPr lang="pt-BR" sz="1400" kern="1200" dirty="0" smtClean="0">
                          <a:effectLst/>
                        </a:rPr>
                        <a:t> Federal </a:t>
                      </a:r>
                      <a:r>
                        <a:rPr lang="pt-BR" sz="1400" kern="1200" dirty="0" err="1" smtClean="0">
                          <a:effectLst/>
                        </a:rPr>
                        <a:t>University</a:t>
                      </a:r>
                      <a:r>
                        <a:rPr lang="pt-BR" sz="1400" kern="1200" dirty="0" smtClean="0">
                          <a:effectLst/>
                        </a:rPr>
                        <a:t> </a:t>
                      </a:r>
                      <a:r>
                        <a:rPr lang="pt-BR" sz="1400" kern="1200" dirty="0" err="1" smtClean="0">
                          <a:effectLst/>
                        </a:rPr>
                        <a:t>of</a:t>
                      </a:r>
                      <a:r>
                        <a:rPr lang="pt-BR" sz="1400" kern="1200" dirty="0" smtClean="0">
                          <a:effectLst/>
                        </a:rPr>
                        <a:t> Bahia (UFBA)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</a:tr>
              <a:tr h="50746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Clayton </a:t>
                      </a:r>
                      <a:r>
                        <a:rPr lang="en-US" sz="1400" kern="1200" dirty="0" err="1" smtClean="0">
                          <a:effectLst/>
                        </a:rPr>
                        <a:t>Pascarelli</a:t>
                      </a:r>
                      <a:r>
                        <a:rPr lang="en-US" sz="1400" kern="1200" dirty="0" smtClean="0">
                          <a:effectLst/>
                        </a:rPr>
                        <a:t> (AM) </a:t>
                      </a:r>
                      <a:endParaRPr lang="en-US" sz="14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Journalist and TV program host, TV Record Manaus</a:t>
                      </a:r>
                      <a:endParaRPr lang="pt-BR" sz="1400" kern="1200" dirty="0" smtClean="0">
                        <a:effectLst/>
                      </a:endParaRPr>
                    </a:p>
                    <a:p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effectLst/>
                        </a:rPr>
                        <a:t>Ana Cristina Silva Campos (BSB)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err="1" smtClean="0">
                          <a:effectLst/>
                        </a:rPr>
                        <a:t>Reporter</a:t>
                      </a:r>
                      <a:r>
                        <a:rPr lang="pt-BR" sz="1400" kern="1200" dirty="0" smtClean="0">
                          <a:effectLst/>
                        </a:rPr>
                        <a:t>, Agência Brasil</a:t>
                      </a:r>
                      <a:endParaRPr lang="pt-BR" sz="14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3" marB="45723"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Simone Cunha (SP)</a:t>
                      </a:r>
                      <a:endParaRPr lang="pt-BR" sz="14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(</a:t>
                      </a:r>
                      <a:r>
                        <a:rPr lang="en-US" sz="1400" kern="1200" dirty="0" err="1" smtClean="0">
                          <a:effectLst/>
                        </a:rPr>
                        <a:t>Enois</a:t>
                      </a:r>
                      <a:r>
                        <a:rPr lang="en-US" sz="1400" kern="1200" dirty="0" smtClean="0">
                          <a:effectLst/>
                        </a:rPr>
                        <a:t>)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</a:tr>
              <a:tr h="51819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Mariana Carolina </a:t>
                      </a:r>
                      <a:r>
                        <a:rPr lang="en-US" sz="1400" kern="1200" dirty="0" err="1" smtClean="0">
                          <a:effectLst/>
                        </a:rPr>
                        <a:t>Mandelli</a:t>
                      </a:r>
                      <a:r>
                        <a:rPr lang="en-US" sz="1400" kern="1200" dirty="0" smtClean="0">
                          <a:effectLst/>
                        </a:rPr>
                        <a:t> (SP)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Coordinator of Mobilization at </a:t>
                      </a:r>
                      <a:r>
                        <a:rPr lang="en-US" sz="1400" kern="1200" dirty="0" err="1" smtClean="0">
                          <a:effectLst/>
                        </a:rPr>
                        <a:t>Todos</a:t>
                      </a:r>
                      <a:r>
                        <a:rPr lang="en-US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pela</a:t>
                      </a:r>
                      <a:r>
                        <a:rPr lang="en-US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Educação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</a:tr>
              <a:tr h="518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effectLst/>
                        </a:rPr>
                        <a:t>Renata De </a:t>
                      </a:r>
                      <a:r>
                        <a:rPr lang="pt-BR" sz="1400" kern="1200" dirty="0" err="1" smtClean="0">
                          <a:effectLst/>
                        </a:rPr>
                        <a:t>Francischi</a:t>
                      </a:r>
                      <a:r>
                        <a:rPr lang="pt-BR" sz="1400" kern="1200" dirty="0" smtClean="0">
                          <a:effectLst/>
                        </a:rPr>
                        <a:t> </a:t>
                      </a:r>
                      <a:r>
                        <a:rPr lang="pt-BR" sz="1400" kern="1200" dirty="0" err="1" smtClean="0">
                          <a:effectLst/>
                        </a:rPr>
                        <a:t>Cafardo</a:t>
                      </a:r>
                      <a:r>
                        <a:rPr lang="pt-BR" sz="1400" kern="1200" dirty="0" smtClean="0">
                          <a:effectLst/>
                        </a:rPr>
                        <a:t> (SP)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err="1" smtClean="0">
                          <a:effectLst/>
                        </a:rPr>
                        <a:t>Jeduca</a:t>
                      </a:r>
                      <a:r>
                        <a:rPr lang="pt-BR" sz="1400" kern="1200" dirty="0" smtClean="0">
                          <a:effectLst/>
                        </a:rPr>
                        <a:t> (Repórter do O Estado de São Paulo)</a:t>
                      </a:r>
                    </a:p>
                    <a:p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effectLst/>
                        </a:rPr>
                        <a:t>Ana Carla </a:t>
                      </a:r>
                      <a:r>
                        <a:rPr lang="pt-BR" sz="1400" kern="1200" dirty="0" err="1" smtClean="0">
                          <a:effectLst/>
                        </a:rPr>
                        <a:t>Caratchuk</a:t>
                      </a:r>
                      <a:r>
                        <a:rPr lang="pt-BR" sz="1400" kern="1200" dirty="0" smtClean="0">
                          <a:effectLst/>
                        </a:rPr>
                        <a:t> </a:t>
                      </a:r>
                      <a:r>
                        <a:rPr lang="pt-BR" sz="1400" kern="1200" dirty="0" err="1" smtClean="0">
                          <a:effectLst/>
                        </a:rPr>
                        <a:t>Bermúdez</a:t>
                      </a:r>
                      <a:r>
                        <a:rPr lang="pt-BR" sz="1400" kern="1200" dirty="0" smtClean="0">
                          <a:effectLst/>
                        </a:rPr>
                        <a:t> (SP)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pt-BR" sz="1400" kern="1200" dirty="0" err="1" smtClean="0">
                          <a:effectLst/>
                        </a:rPr>
                        <a:t>Jeduca</a:t>
                      </a:r>
                      <a:r>
                        <a:rPr lang="pt-BR" sz="1400" kern="1200" dirty="0" smtClean="0">
                          <a:effectLst/>
                        </a:rPr>
                        <a:t> (Repórter, UOL)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1" marR="91431" marT="45723" marB="45723"/>
                </a:tc>
              </a:tr>
            </a:tbl>
          </a:graphicData>
        </a:graphic>
      </p:graphicFrame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5" name="CaixaDeTexto 4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6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ector reto 6"/>
            <p:cNvCxnSpPr>
              <a:stCxn id="6" idx="3"/>
              <a:endCxn id="5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161366" y="592248"/>
            <a:ext cx="6162248" cy="584775"/>
          </a:xfrm>
          <a:prstGeom prst="rect">
            <a:avLst/>
          </a:prstGeom>
          <a:solidFill>
            <a:srgbClr val="030507">
              <a:alpha val="3686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ntercâmbio com EUA</a:t>
            </a:r>
          </a:p>
        </p:txBody>
      </p:sp>
    </p:spTree>
    <p:extLst>
      <p:ext uri="{BB962C8B-B14F-4D97-AF65-F5344CB8AC3E}">
        <p14:creationId xmlns:p14="http://schemas.microsoft.com/office/powerpoint/2010/main" val="2491680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pencil on black platfor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224212" y="2039383"/>
            <a:ext cx="80175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DBE3DB"/>
                </a:solidFill>
                <a:latin typeface="Calibri" panose="020F0502020204030204" pitchFamily="34" charset="0"/>
              </a:rPr>
              <a:t>O </a:t>
            </a:r>
            <a:r>
              <a:rPr lang="pt-BR" sz="2800" b="1" dirty="0">
                <a:solidFill>
                  <a:srgbClr val="DBE3DB"/>
                </a:solidFill>
                <a:latin typeface="Calibri" panose="020F0502020204030204" pitchFamily="34" charset="0"/>
              </a:rPr>
              <a:t>Instituto Palavra Aberta</a:t>
            </a:r>
            <a:r>
              <a:rPr lang="pt-BR" sz="2800" dirty="0">
                <a:solidFill>
                  <a:srgbClr val="DBE3DB"/>
                </a:solidFill>
                <a:latin typeface="Calibri" panose="020F0502020204030204" pitchFamily="34" charset="0"/>
              </a:rPr>
              <a:t> é uma entidade sem fins lucrativos que advoga a causa da plena liberdade de ideias, de pensamento e opiniões. A partir de pesquisas, estudos, seminários e campanhas, busca promover a liberdade de expressão, a liberdade de imprensa e a livre circulação de informação como pilares fundamentais para o desenvolvimento de uma sociedade forte e democrática.</a:t>
            </a:r>
            <a:r>
              <a:rPr lang="pt-BR" sz="3200" dirty="0">
                <a:solidFill>
                  <a:srgbClr val="DBE3DB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606900" y="859851"/>
            <a:ext cx="2634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800" b="1" dirty="0" err="1">
                <a:solidFill>
                  <a:srgbClr val="DBE3DB"/>
                </a:solidFill>
                <a:latin typeface="Trebuchet MS" panose="020B0603020202020204" pitchFamily="34" charset="0"/>
                <a:cs typeface="Arial" charset="0"/>
              </a:rPr>
              <a:t>Quem</a:t>
            </a:r>
            <a:r>
              <a:rPr lang="en-US" sz="2800" b="1" dirty="0">
                <a:solidFill>
                  <a:srgbClr val="DBE3DB"/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DBE3DB"/>
                </a:solidFill>
                <a:latin typeface="Trebuchet MS" panose="020B0603020202020204" pitchFamily="34" charset="0"/>
                <a:cs typeface="Arial" charset="0"/>
              </a:rPr>
              <a:t>Somos</a:t>
            </a:r>
            <a:r>
              <a:rPr lang="en-US" sz="2800" b="1" dirty="0">
                <a:solidFill>
                  <a:srgbClr val="DBE3DB"/>
                </a:solidFill>
                <a:latin typeface="Trebuchet MS" panose="020B0603020202020204" pitchFamily="34" charset="0"/>
                <a:cs typeface="Arial" charset="0"/>
              </a:rPr>
              <a:t>  </a:t>
            </a:r>
            <a:endParaRPr lang="en-US" sz="2800" dirty="0">
              <a:solidFill>
                <a:srgbClr val="DBE3DB"/>
              </a:solidFill>
              <a:latin typeface="Trebuchet MS" panose="020B0603020202020204" pitchFamily="34" charset="0"/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6550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365" y="1069494"/>
            <a:ext cx="6544235" cy="769441"/>
          </a:xfrm>
          <a:prstGeom prst="rect">
            <a:avLst/>
          </a:prstGeom>
          <a:solidFill>
            <a:srgbClr val="030507">
              <a:alpha val="3686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</a:t>
            </a:r>
            <a:r>
              <a:rPr lang="pt-BR" sz="4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ontexto</a:t>
            </a:r>
            <a:endParaRPr lang="pt-BR" sz="32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0457" y="2274838"/>
            <a:ext cx="61103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 mundo revolucionou-se com a internet e com as mídias sociais, impactando fortemente a forma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como </a:t>
            </a:r>
            <a:r>
              <a:rPr lang="pt-BR" sz="2400" b="1" dirty="0" smtClean="0">
                <a:solidFill>
                  <a:srgbClr val="92C5EB"/>
                </a:solidFill>
                <a:latin typeface="Trebuchet MS" panose="020B0603020202020204" pitchFamily="34" charset="0"/>
              </a:rPr>
              <a:t>consumimos </a:t>
            </a:r>
            <a:r>
              <a:rPr lang="pt-BR" sz="2400" b="1" dirty="0">
                <a:solidFill>
                  <a:srgbClr val="92C5EB"/>
                </a:solidFill>
                <a:latin typeface="Trebuchet MS" panose="020B0603020202020204" pitchFamily="34" charset="0"/>
              </a:rPr>
              <a:t>informação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. </a:t>
            </a: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Criar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uma nova cultura, novas linguagens, novos conteúdos, que tenham como objetivo fornecer </a:t>
            </a:r>
            <a:r>
              <a:rPr lang="pt-BR" sz="2400" b="1" dirty="0">
                <a:solidFill>
                  <a:srgbClr val="92C5EB"/>
                </a:solidFill>
                <a:latin typeface="Trebuchet MS" panose="020B0603020202020204" pitchFamily="34" charset="0"/>
              </a:rPr>
              <a:t>ferramentas</a:t>
            </a:r>
            <a:r>
              <a:rPr lang="pt-BR" sz="2400" dirty="0">
                <a:solidFill>
                  <a:srgbClr val="92C5EB"/>
                </a:solidFill>
                <a:latin typeface="Trebuchet MS" panose="020B0603020202020204" pitchFamily="34" charset="0"/>
              </a:rPr>
              <a:t>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para que o cidadão possa usufruir plenamente da sua </a:t>
            </a:r>
            <a:r>
              <a:rPr lang="pt-BR" sz="2400" b="1" dirty="0">
                <a:solidFill>
                  <a:srgbClr val="92C5EB"/>
                </a:solidFill>
                <a:latin typeface="Trebuchet MS" panose="020B0603020202020204" pitchFamily="34" charset="0"/>
              </a:rPr>
              <a:t>liberdade de expressão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4814"/>
            <a:ext cx="5486400" cy="6453185"/>
          </a:xfrm>
          <a:prstGeom prst="rect">
            <a:avLst/>
          </a:prstGeom>
        </p:spPr>
      </p:pic>
      <p:grpSp>
        <p:nvGrpSpPr>
          <p:cNvPr id="7" name="Grupo 5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8" name="CaixaDeTexto 7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Conector reto 9"/>
            <p:cNvCxnSpPr>
              <a:stCxn id="9" idx="3"/>
              <a:endCxn id="8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29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8591548" y="404815"/>
            <a:ext cx="3600453" cy="6458573"/>
            <a:chOff x="8591548" y="404815"/>
            <a:chExt cx="3600453" cy="6458573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549" y="404815"/>
              <a:ext cx="3600451" cy="239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591549" y="5211108"/>
              <a:ext cx="3600452" cy="165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551" y="3420930"/>
              <a:ext cx="3600450" cy="255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548" y="2683258"/>
              <a:ext cx="3600451" cy="1553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CaixaDeTexto 4"/>
          <p:cNvSpPr txBox="1"/>
          <p:nvPr/>
        </p:nvSpPr>
        <p:spPr>
          <a:xfrm>
            <a:off x="139850" y="1325579"/>
            <a:ext cx="8451698" cy="584775"/>
          </a:xfrm>
          <a:prstGeom prst="rect">
            <a:avLst/>
          </a:prstGeom>
          <a:solidFill>
            <a:srgbClr val="030507">
              <a:alpha val="3686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é educação midiática e informacional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46734" y="2283486"/>
            <a:ext cx="76379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 </a:t>
            </a:r>
            <a:r>
              <a:rPr lang="pt-BR" sz="2400" b="1" dirty="0" smtClean="0">
                <a:solidFill>
                  <a:srgbClr val="92C5EB"/>
                </a:solidFill>
                <a:latin typeface="Trebuchet MS" panose="020B0603020202020204" pitchFamily="34" charset="0"/>
              </a:rPr>
              <a:t>educação </a:t>
            </a:r>
            <a:r>
              <a:rPr lang="pt-BR" sz="2400" b="1" dirty="0">
                <a:solidFill>
                  <a:srgbClr val="92C5EB"/>
                </a:solidFill>
                <a:latin typeface="Trebuchet MS" panose="020B0603020202020204" pitchFamily="34" charset="0"/>
              </a:rPr>
              <a:t>midiática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reconhece a tendência atual de convergência entre rádio, TV, internet, jornais, livros, arquivos digitais, bibliotecas e todas as formas de mídia em uma única plataforma. </a:t>
            </a: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necessidade de dar ferramentas para que os usuários possam separar na internet </a:t>
            </a:r>
            <a:r>
              <a:rPr lang="pt-BR" sz="2400" b="1" dirty="0">
                <a:solidFill>
                  <a:srgbClr val="92C5EB"/>
                </a:solidFill>
                <a:latin typeface="Trebuchet MS" panose="020B0603020202020204" pitchFamily="34" charset="0"/>
              </a:rPr>
              <a:t>o que é opinião, fato, reportagem, conteúdo patrocinado e, principalmente, notícias falsas.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" name="Grupo 5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12" name="CaixaDeTexto 11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Conector reto 13"/>
            <p:cNvCxnSpPr>
              <a:stCxn id="13" idx="3"/>
              <a:endCxn id="12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21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6852" r="6274" b="17225"/>
          <a:stretch/>
        </p:blipFill>
        <p:spPr bwMode="auto">
          <a:xfrm>
            <a:off x="0" y="404815"/>
            <a:ext cx="12228513" cy="64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06880" y="696218"/>
            <a:ext cx="8778240" cy="769441"/>
          </a:xfrm>
          <a:prstGeom prst="rect">
            <a:avLst/>
          </a:prstGeom>
          <a:solidFill>
            <a:srgbClr val="030507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por que é importante?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17601" y="1669434"/>
            <a:ext cx="10000342" cy="5139869"/>
          </a:xfrm>
          <a:prstGeom prst="rect">
            <a:avLst/>
          </a:prstGeom>
          <a:solidFill>
            <a:srgbClr val="030507">
              <a:alpha val="69804"/>
            </a:srgbClr>
          </a:solidFill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200" b="0" dirty="0">
                <a:latin typeface="Trebuchet MS" panose="020B0603020202020204" pitchFamily="34" charset="0"/>
                <a:ea typeface="+mn-ea"/>
              </a:rPr>
              <a:t>É o caminho seguro para apoiar o </a:t>
            </a:r>
            <a:r>
              <a:rPr lang="pt-BR" sz="2200" dirty="0">
                <a:latin typeface="Trebuchet MS" panose="020B0603020202020204" pitchFamily="34" charset="0"/>
                <a:ea typeface="+mn-ea"/>
              </a:rPr>
              <a:t>diálogo e a compreensão </a:t>
            </a:r>
            <a:r>
              <a:rPr lang="pt-BR" sz="2200" b="0" dirty="0">
                <a:latin typeface="Trebuchet MS" panose="020B0603020202020204" pitchFamily="34" charset="0"/>
                <a:ea typeface="+mn-ea"/>
              </a:rPr>
              <a:t>entre as pessoas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200" b="0" dirty="0">
              <a:latin typeface="Trebuchet MS" panose="020B0603020202020204" pitchFamily="34" charset="0"/>
              <a:ea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200" b="0" dirty="0">
                <a:latin typeface="Trebuchet MS" panose="020B0603020202020204" pitchFamily="34" charset="0"/>
                <a:ea typeface="+mn-ea"/>
              </a:rPr>
              <a:t>É um pré-requisito decisivo para o </a:t>
            </a:r>
            <a:r>
              <a:rPr lang="pt-BR" sz="2200" dirty="0">
                <a:latin typeface="Trebuchet MS" panose="020B0603020202020204" pitchFamily="34" charset="0"/>
                <a:ea typeface="+mn-ea"/>
              </a:rPr>
              <a:t>acesso igualitário à informação </a:t>
            </a:r>
            <a:r>
              <a:rPr lang="pt-BR" sz="2200" b="0" dirty="0">
                <a:latin typeface="Trebuchet MS" panose="020B0603020202020204" pitchFamily="34" charset="0"/>
                <a:ea typeface="+mn-ea"/>
              </a:rPr>
              <a:t>livre, independente e plural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200" b="0" dirty="0">
              <a:latin typeface="Trebuchet MS" panose="020B0603020202020204" pitchFamily="34" charset="0"/>
              <a:ea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200" b="0" dirty="0">
                <a:latin typeface="Trebuchet MS" panose="020B0603020202020204" pitchFamily="34" charset="0"/>
                <a:ea typeface="+mn-ea"/>
              </a:rPr>
              <a:t>É a educação para os </a:t>
            </a:r>
            <a:r>
              <a:rPr lang="pt-BR" sz="2200" dirty="0">
                <a:latin typeface="Trebuchet MS" panose="020B0603020202020204" pitchFamily="34" charset="0"/>
                <a:ea typeface="+mn-ea"/>
              </a:rPr>
              <a:t>tempos </a:t>
            </a:r>
            <a:r>
              <a:rPr lang="pt-BR" sz="2200" dirty="0" smtClean="0">
                <a:latin typeface="Trebuchet MS" panose="020B0603020202020204" pitchFamily="34" charset="0"/>
                <a:ea typeface="+mn-ea"/>
              </a:rPr>
              <a:t>digitais</a:t>
            </a:r>
            <a:endParaRPr lang="pt-BR" sz="2200" dirty="0">
              <a:latin typeface="Trebuchet MS" panose="020B0603020202020204" pitchFamily="34" charset="0"/>
              <a:ea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200" b="0" dirty="0">
              <a:latin typeface="Trebuchet MS" panose="020B0603020202020204" pitchFamily="34" charset="0"/>
              <a:ea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200" b="0" dirty="0" smtClean="0">
                <a:latin typeface="Trebuchet MS" panose="020B0603020202020204" pitchFamily="34" charset="0"/>
                <a:ea typeface="+mn-ea"/>
              </a:rPr>
              <a:t>Para a </a:t>
            </a:r>
            <a:r>
              <a:rPr lang="pt-BR" sz="2200" b="0" dirty="0">
                <a:latin typeface="Trebuchet MS" panose="020B0603020202020204" pitchFamily="34" charset="0"/>
                <a:ea typeface="+mn-ea"/>
              </a:rPr>
              <a:t>UNESCO, “desenvolver a compreensão crítica de como as mídias e a informação podem aprimorar a capacidade de professores, estudantes e cidadãos engajarem-se às mídias e usarem </a:t>
            </a:r>
            <a:r>
              <a:rPr lang="pt-BR" sz="2200" b="0" dirty="0" smtClean="0">
                <a:latin typeface="Trebuchet MS" panose="020B0603020202020204" pitchFamily="34" charset="0"/>
                <a:ea typeface="+mn-ea"/>
              </a:rPr>
              <a:t>outros </a:t>
            </a:r>
            <a:r>
              <a:rPr lang="pt-BR" sz="2200" b="0" dirty="0">
                <a:latin typeface="Trebuchet MS" panose="020B0603020202020204" pitchFamily="34" charset="0"/>
                <a:ea typeface="+mn-ea"/>
              </a:rPr>
              <a:t>provedores de informação, como ferramentas para a liberdade de expressão, o pluralismo, o diálogo e a tolerância intercultural que contribuam para o debate democrático e a boa governança.”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000" b="0" dirty="0"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7" name="CaixaDeTexto 6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Conector reto 8"/>
            <p:cNvCxnSpPr>
              <a:stCxn id="8" idx="3"/>
              <a:endCxn id="7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79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9328" y="1810374"/>
            <a:ext cx="64220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 campo jornalístico/midiático incluído na BNCC trata dos temas relacionados à educação midiática e convergem no objetivo da formação ética, responsável, formando cidadãos críticos e atuantes no cenário democrático.</a:t>
            </a:r>
          </a:p>
          <a:p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Reforça também o papel do leitor e autor, da fusão dos papéis de consumidor e produtor de conteúdo.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404814"/>
            <a:ext cx="5143500" cy="6453185"/>
          </a:xfrm>
          <a:prstGeom prst="rect">
            <a:avLst/>
          </a:prstGeom>
        </p:spPr>
      </p:pic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5" name="CaixaDeTexto 4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6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Conector reto 6"/>
            <p:cNvCxnSpPr>
              <a:stCxn id="6" idx="3"/>
              <a:endCxn id="5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>
            <a:off x="248449" y="480185"/>
            <a:ext cx="6544235" cy="1077218"/>
          </a:xfrm>
          <a:prstGeom prst="rect">
            <a:avLst/>
          </a:prstGeom>
          <a:solidFill>
            <a:srgbClr val="030507">
              <a:alpha val="3686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BNCC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Campo </a:t>
            </a:r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Jornalístico/Midiático</a:t>
            </a:r>
          </a:p>
        </p:txBody>
      </p:sp>
    </p:spTree>
    <p:extLst>
      <p:ext uri="{BB962C8B-B14F-4D97-AF65-F5344CB8AC3E}">
        <p14:creationId xmlns:p14="http://schemas.microsoft.com/office/powerpoint/2010/main" val="41715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8791" y="586317"/>
            <a:ext cx="11434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Para fortalecer e apoiar a implantação da BNCC, o Palavra Aberta disponibilizará – a partir de novembro de 2018 – um curso EAD de Educação Midiática para professores do ensino fundamental 2.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1936823"/>
            <a:ext cx="2151529" cy="10192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85015" y="2030968"/>
            <a:ext cx="8444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Criado há 8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anos, 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Instituto promove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 liberdade de expressão e informação manifestada na liberdade de imprensa, na liberdade de expressão individual e na livre iniciativa como pilar fundamental de uma sociedade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avançada e democrática.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4" y="3754862"/>
            <a:ext cx="2333511" cy="12742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91" y="5674553"/>
            <a:ext cx="1795280" cy="69397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485015" y="5783752"/>
            <a:ext cx="844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sz="1800" dirty="0"/>
              <a:t>Nossa missão é organizar as informações do mundo para que sejam universalmente acessíveis e úteis para </a:t>
            </a:r>
            <a:r>
              <a:rPr lang="pt-BR" sz="1800" dirty="0" smtClean="0"/>
              <a:t>todos.</a:t>
            </a:r>
            <a:endParaRPr lang="pt-BR" sz="1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485015" y="3845805"/>
            <a:ext cx="8444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sz="1800" dirty="0" smtClean="0"/>
              <a:t>A Fundação </a:t>
            </a:r>
            <a:r>
              <a:rPr lang="pt-BR" sz="1800" dirty="0"/>
              <a:t>Carlos Alberto Vanzolini (FCAV), desenvolve e gerencia soluções inovadoras para programas educacionais. Dessa maneira, coloca a tecnologia a serviço do ensino e, mais especificamente, em benefício do aprendizado efetivo. Para isso, atua na concepção, na implementação e no acompanhamento dos programas educacionais.</a:t>
            </a:r>
          </a:p>
        </p:txBody>
      </p: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12" name="CaixaDeTexto 11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Conector reto 13"/>
            <p:cNvCxnSpPr>
              <a:stCxn id="13" idx="3"/>
              <a:endCxn id="12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40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052507" y="2644170"/>
            <a:ext cx="6684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Será desenvolvido um site sobre o tema, o </a:t>
            </a:r>
          </a:p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2"/>
              </a:rPr>
              <a:t>www.educamidia.org.br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com um curso EAD gratuito e livre para professores.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64" y="1642974"/>
            <a:ext cx="2800126" cy="3572053"/>
          </a:xfrm>
          <a:prstGeom prst="rect">
            <a:avLst/>
          </a:prstGeom>
        </p:spPr>
      </p:pic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6" name="CaixaDeTexto 5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Conector reto 7"/>
            <p:cNvCxnSpPr>
              <a:stCxn id="7" idx="3"/>
              <a:endCxn id="6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71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365" y="1161826"/>
            <a:ext cx="6544235" cy="584775"/>
          </a:xfrm>
          <a:prstGeom prst="rect">
            <a:avLst/>
          </a:prstGeom>
          <a:solidFill>
            <a:srgbClr val="030507">
              <a:alpha val="36863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curso EAD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60208" y="2393172"/>
            <a:ext cx="10370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 curso terá 30 horas de duração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Será divido em 4 blocos: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 comunicação como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direito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Caracterização do Campo jornalístico-midiático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Produção, circulação de conteúdo na era digital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Curadoria da informação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Ao finalizar o curso, o participante receberá um certificado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9" y="5725549"/>
            <a:ext cx="744404" cy="9496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56068" y="6457154"/>
            <a:ext cx="1877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3"/>
              </a:rPr>
              <a:t>www.educamidia.org.br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0" y="1"/>
            <a:ext cx="12090400" cy="404814"/>
            <a:chOff x="398033" y="3067898"/>
            <a:chExt cx="8933406" cy="345225"/>
          </a:xfrm>
        </p:grpSpPr>
        <p:sp>
          <p:nvSpPr>
            <p:cNvPr id="9" name="CaixaDeTexto 8"/>
            <p:cNvSpPr txBox="1"/>
            <p:nvPr/>
          </p:nvSpPr>
          <p:spPr>
            <a:xfrm>
              <a:off x="5558393" y="3096403"/>
              <a:ext cx="3773046" cy="26247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Educação Midiática e Informacional</a:t>
              </a:r>
            </a:p>
          </p:txBody>
        </p:sp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33" y="3067898"/>
              <a:ext cx="184942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Conector reto 10"/>
            <p:cNvCxnSpPr>
              <a:stCxn id="10" idx="3"/>
              <a:endCxn id="9" idx="1"/>
            </p:cNvCxnSpPr>
            <p:nvPr/>
          </p:nvCxnSpPr>
          <p:spPr>
            <a:xfrm flipV="1">
              <a:off x="582975" y="3227639"/>
              <a:ext cx="4975418" cy="1287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2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1730</Words>
  <Application>Microsoft Office PowerPoint</Application>
  <PresentationFormat>Widescreen</PresentationFormat>
  <Paragraphs>242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1" baseType="lpstr">
      <vt:lpstr>Batang</vt:lpstr>
      <vt:lpstr>Arial</vt:lpstr>
      <vt:lpstr>Calibri</vt:lpstr>
      <vt:lpstr>Calibri Light</vt:lpstr>
      <vt:lpstr>Courier New</vt:lpstr>
      <vt:lpstr>Geneva</vt:lpstr>
      <vt:lpstr>Lucida Grande</vt:lpstr>
      <vt:lpstr>Montserrat</vt:lpstr>
      <vt:lpstr>Montserrat Light</vt:lpstr>
      <vt:lpstr>Montserrat Medium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Mariana Menezes dos Reis</cp:lastModifiedBy>
  <cp:revision>36</cp:revision>
  <cp:lastPrinted>2018-11-01T14:04:40Z</cp:lastPrinted>
  <dcterms:created xsi:type="dcterms:W3CDTF">2018-10-30T13:56:24Z</dcterms:created>
  <dcterms:modified xsi:type="dcterms:W3CDTF">2018-11-06T12:29:07Z</dcterms:modified>
</cp:coreProperties>
</file>